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25" r:id="rId2"/>
    <p:sldId id="326" r:id="rId3"/>
    <p:sldId id="327" r:id="rId4"/>
    <p:sldId id="328" r:id="rId5"/>
    <p:sldId id="329" r:id="rId6"/>
    <p:sldId id="330" r:id="rId7"/>
    <p:sldId id="336" r:id="rId8"/>
    <p:sldId id="332" r:id="rId9"/>
    <p:sldId id="333" r:id="rId10"/>
    <p:sldId id="334" r:id="rId11"/>
    <p:sldId id="335" r:id="rId12"/>
    <p:sldId id="337" r:id="rId1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993366"/>
    <a:srgbClr val="9900CC"/>
    <a:srgbClr val="FF0066"/>
    <a:srgbClr val="FF6600"/>
    <a:srgbClr val="336600"/>
    <a:srgbClr val="008000"/>
    <a:srgbClr val="00CC00"/>
    <a:srgbClr val="00808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2" autoAdjust="0"/>
    <p:restoredTop sz="94743" autoAdjust="0"/>
  </p:normalViewPr>
  <p:slideViewPr>
    <p:cSldViewPr snapToGrid="0" snapToObjects="1">
      <p:cViewPr varScale="1">
        <p:scale>
          <a:sx n="107" d="100"/>
          <a:sy n="107" d="100"/>
        </p:scale>
        <p:origin x="180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1C5C08-90B0-4135-87AB-9AD05408327E}" type="datetimeFigureOut">
              <a:rPr lang="es-MX" smtClean="0"/>
              <a:t>20/05/2024</a:t>
            </a:fld>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CDDD09-5002-421E-80F1-64BCCF1EE86E}" type="slidenum">
              <a:rPr lang="es-MX" smtClean="0"/>
              <a:t>‹Nº›</a:t>
            </a:fld>
            <a:endParaRPr lang="es-MX"/>
          </a:p>
        </p:txBody>
      </p:sp>
    </p:spTree>
    <p:extLst>
      <p:ext uri="{BB962C8B-B14F-4D97-AF65-F5344CB8AC3E}">
        <p14:creationId xmlns:p14="http://schemas.microsoft.com/office/powerpoint/2010/main" val="3712087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21C94-9286-4ECC-AC00-BA2DDF45950D}" type="datetimeFigureOut">
              <a:rPr lang="es-MX" smtClean="0"/>
              <a:t>20/05/2024</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14680-345B-4CAD-82E6-CFE643F0A65E}" type="slidenum">
              <a:rPr lang="es-MX" smtClean="0"/>
              <a:t>‹Nº›</a:t>
            </a:fld>
            <a:endParaRPr lang="es-MX"/>
          </a:p>
        </p:txBody>
      </p:sp>
    </p:spTree>
    <p:extLst>
      <p:ext uri="{BB962C8B-B14F-4D97-AF65-F5344CB8AC3E}">
        <p14:creationId xmlns:p14="http://schemas.microsoft.com/office/powerpoint/2010/main" val="24401551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_H_M_EDITABLE_III_01182018.png"/>
          <p:cNvPicPr>
            <a:picLocks noChangeAspect="1"/>
          </p:cNvPicPr>
          <p:nvPr/>
        </p:nvPicPr>
        <p:blipFill rotWithShape="1">
          <a:blip r:embed="rId2">
            <a:extLst>
              <a:ext uri="{28A0092B-C50C-407E-A947-70E740481C1C}">
                <a14:useLocalDpi xmlns:a14="http://schemas.microsoft.com/office/drawing/2010/main" val="0"/>
              </a:ext>
            </a:extLst>
          </a:blip>
          <a:srcRect t="1320" b="992"/>
          <a:stretch/>
        </p:blipFill>
        <p:spPr>
          <a:xfrm>
            <a:off x="0" y="-104808"/>
            <a:ext cx="9144000" cy="6905009"/>
          </a:xfrm>
          <a:prstGeom prst="rect">
            <a:avLst/>
          </a:prstGeom>
        </p:spPr>
      </p:pic>
      <p:sp>
        <p:nvSpPr>
          <p:cNvPr id="2" name="Título 1"/>
          <p:cNvSpPr>
            <a:spLocks noGrp="1"/>
          </p:cNvSpPr>
          <p:nvPr>
            <p:ph type="ctrTitle"/>
          </p:nvPr>
        </p:nvSpPr>
        <p:spPr>
          <a:xfrm>
            <a:off x="1442077" y="75700"/>
            <a:ext cx="7440615" cy="409443"/>
          </a:xfrm>
        </p:spPr>
        <p:txBody>
          <a:bodyPr>
            <a:normAutofit/>
          </a:bodyPr>
          <a:lstStyle>
            <a:lvl1pPr algn="r">
              <a:defRPr sz="1400" b="1">
                <a:solidFill>
                  <a:srgbClr val="005896"/>
                </a:solidFill>
                <a:latin typeface="Open Sans"/>
                <a:cs typeface="Open Sans"/>
              </a:defRPr>
            </a:lvl1pPr>
          </a:lstStyle>
          <a:p>
            <a:r>
              <a:rPr lang="es-ES_tradnl" dirty="0"/>
              <a:t>Clic para editar título</a:t>
            </a:r>
            <a:endParaRPr lang="es-ES" dirty="0"/>
          </a:p>
        </p:txBody>
      </p:sp>
      <p:sp>
        <p:nvSpPr>
          <p:cNvPr id="3" name="Subtítulo 2"/>
          <p:cNvSpPr>
            <a:spLocks noGrp="1"/>
          </p:cNvSpPr>
          <p:nvPr>
            <p:ph type="subTitle" idx="1"/>
          </p:nvPr>
        </p:nvSpPr>
        <p:spPr>
          <a:xfrm>
            <a:off x="1442076" y="632887"/>
            <a:ext cx="7440615" cy="294593"/>
          </a:xfrm>
        </p:spPr>
        <p:txBody>
          <a:bodyPr>
            <a:normAutofit/>
          </a:bodyPr>
          <a:lstStyle>
            <a:lvl1pPr marL="0" indent="0" algn="r">
              <a:buNone/>
              <a:defRPr sz="1100">
                <a:solidFill>
                  <a:srgbClr val="005896"/>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a:xfrm>
            <a:off x="457200" y="6285010"/>
            <a:ext cx="1105298" cy="365125"/>
          </a:xfrm>
        </p:spPr>
        <p:txBody>
          <a:bodyPr/>
          <a:lstStyle>
            <a:lvl1pPr>
              <a:defRPr sz="1000">
                <a:solidFill>
                  <a:schemeClr val="bg1"/>
                </a:solidFill>
                <a:latin typeface="Open Sans"/>
                <a:cs typeface="Open Sans"/>
              </a:defRPr>
            </a:lvl1pPr>
          </a:lstStyle>
          <a:p>
            <a:endParaRPr lang="es-ES" dirty="0"/>
          </a:p>
        </p:txBody>
      </p:sp>
      <p:sp>
        <p:nvSpPr>
          <p:cNvPr id="5" name="Marcador de pie de página 4"/>
          <p:cNvSpPr>
            <a:spLocks noGrp="1"/>
          </p:cNvSpPr>
          <p:nvPr>
            <p:ph type="ftr" sz="quarter" idx="11"/>
          </p:nvPr>
        </p:nvSpPr>
        <p:spPr>
          <a:xfrm>
            <a:off x="456404" y="5914468"/>
            <a:ext cx="7149177" cy="279057"/>
          </a:xfrm>
        </p:spPr>
        <p:txBody>
          <a:bodyPr/>
          <a:lstStyle>
            <a:lvl1pPr algn="l">
              <a:defRPr sz="900">
                <a:latin typeface="Open Sans"/>
                <a:cs typeface="Open Sans"/>
              </a:defRPr>
            </a:lvl1pPr>
          </a:lstStyle>
          <a:p>
            <a:endParaRPr lang="es-ES" dirty="0"/>
          </a:p>
        </p:txBody>
      </p:sp>
      <p:sp>
        <p:nvSpPr>
          <p:cNvPr id="6" name="Marcador de número de diapositiva 5"/>
          <p:cNvSpPr>
            <a:spLocks noGrp="1"/>
          </p:cNvSpPr>
          <p:nvPr>
            <p:ph type="sldNum" sz="quarter" idx="12"/>
          </p:nvPr>
        </p:nvSpPr>
        <p:spPr>
          <a:xfrm>
            <a:off x="5136977" y="6285010"/>
            <a:ext cx="727739" cy="365125"/>
          </a:xfrm>
        </p:spPr>
        <p:txBody>
          <a:bodyPr/>
          <a:lstStyle>
            <a:lvl1pPr>
              <a:defRPr sz="900" b="1">
                <a:solidFill>
                  <a:srgbClr val="FFFFFF"/>
                </a:solidFill>
              </a:defRPr>
            </a:lvl1pPr>
          </a:lstStyle>
          <a:p>
            <a:fld id="{895603B8-B082-E243-BDF4-524447A8A66F}" type="slidenum">
              <a:rPr lang="es-ES" smtClean="0"/>
              <a:pPr/>
              <a:t>‹Nº›</a:t>
            </a:fld>
            <a:endParaRPr lang="es-ES" dirty="0"/>
          </a:p>
        </p:txBody>
      </p:sp>
    </p:spTree>
    <p:extLst>
      <p:ext uri="{BB962C8B-B14F-4D97-AF65-F5344CB8AC3E}">
        <p14:creationId xmlns:p14="http://schemas.microsoft.com/office/powerpoint/2010/main" val="36239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282843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184678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iapositiva de título">
    <p:spTree>
      <p:nvGrpSpPr>
        <p:cNvPr id="1" name=""/>
        <p:cNvGrpSpPr/>
        <p:nvPr/>
      </p:nvGrpSpPr>
      <p:grpSpPr>
        <a:xfrm>
          <a:off x="0" y="0"/>
          <a:ext cx="0" cy="0"/>
          <a:chOff x="0" y="0"/>
          <a:chExt cx="0" cy="0"/>
        </a:xfrm>
      </p:grpSpPr>
      <p:pic>
        <p:nvPicPr>
          <p:cNvPr id="8" name="Imagen 7" descr="ppt_2_03012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51133" cy="6965029"/>
          </a:xfrm>
          <a:prstGeom prst="rect">
            <a:avLst/>
          </a:prstGeom>
        </p:spPr>
      </p:pic>
      <p:sp>
        <p:nvSpPr>
          <p:cNvPr id="2" name="Título 1"/>
          <p:cNvSpPr>
            <a:spLocks noGrp="1"/>
          </p:cNvSpPr>
          <p:nvPr>
            <p:ph type="ctrTitle"/>
          </p:nvPr>
        </p:nvSpPr>
        <p:spPr>
          <a:xfrm>
            <a:off x="1442077" y="254050"/>
            <a:ext cx="7440615" cy="409443"/>
          </a:xfrm>
        </p:spPr>
        <p:txBody>
          <a:bodyPr>
            <a:normAutofit/>
          </a:bodyPr>
          <a:lstStyle>
            <a:lvl1pPr algn="r">
              <a:defRPr sz="1400" b="1">
                <a:solidFill>
                  <a:srgbClr val="005896"/>
                </a:solidFill>
                <a:latin typeface="Open Sans"/>
                <a:cs typeface="Open Sans"/>
              </a:defRPr>
            </a:lvl1pPr>
          </a:lstStyle>
          <a:p>
            <a:r>
              <a:rPr lang="es-ES_tradnl" dirty="0"/>
              <a:t>Clic para editar título</a:t>
            </a:r>
            <a:endParaRPr lang="es-ES" dirty="0"/>
          </a:p>
        </p:txBody>
      </p:sp>
      <p:sp>
        <p:nvSpPr>
          <p:cNvPr id="3" name="Subtítulo 2"/>
          <p:cNvSpPr>
            <a:spLocks noGrp="1"/>
          </p:cNvSpPr>
          <p:nvPr>
            <p:ph type="subTitle" idx="1"/>
          </p:nvPr>
        </p:nvSpPr>
        <p:spPr>
          <a:xfrm>
            <a:off x="1442076" y="811237"/>
            <a:ext cx="7440615" cy="294593"/>
          </a:xfrm>
        </p:spPr>
        <p:txBody>
          <a:bodyPr>
            <a:normAutofit/>
          </a:bodyPr>
          <a:lstStyle>
            <a:lvl1pPr marL="0" indent="0" algn="r">
              <a:buNone/>
              <a:defRPr sz="1100">
                <a:solidFill>
                  <a:srgbClr val="005896"/>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5" name="Marcador de pie de página 4"/>
          <p:cNvSpPr>
            <a:spLocks noGrp="1"/>
          </p:cNvSpPr>
          <p:nvPr>
            <p:ph type="ftr" sz="quarter" idx="11"/>
          </p:nvPr>
        </p:nvSpPr>
        <p:spPr>
          <a:xfrm>
            <a:off x="457200" y="5743243"/>
            <a:ext cx="7148381" cy="279057"/>
          </a:xfrm>
        </p:spPr>
        <p:txBody>
          <a:bodyPr/>
          <a:lstStyle>
            <a:lvl1pPr algn="l">
              <a:defRPr sz="900">
                <a:latin typeface="Open Sans"/>
                <a:cs typeface="Open Sans"/>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a:xfrm>
            <a:off x="457200" y="6132274"/>
            <a:ext cx="727739" cy="365125"/>
          </a:xfrm>
        </p:spPr>
        <p:txBody>
          <a:bodyPr/>
          <a:lstStyle>
            <a:lvl1pPr>
              <a:defRPr sz="900" b="1">
                <a:solidFill>
                  <a:srgbClr val="FFFFFF"/>
                </a:solidFill>
              </a:defRPr>
            </a:lvl1pPr>
          </a:lstStyle>
          <a:p>
            <a:fld id="{895603B8-B082-E243-BDF4-524447A8A66F}" type="slidenum">
              <a:rPr lang="es-ES" smtClean="0"/>
              <a:pPr/>
              <a:t>‹Nº›</a:t>
            </a:fld>
            <a:endParaRPr lang="es-ES" dirty="0"/>
          </a:p>
        </p:txBody>
      </p:sp>
      <p:sp>
        <p:nvSpPr>
          <p:cNvPr id="9" name="Marcador de contenido 2"/>
          <p:cNvSpPr>
            <a:spLocks noGrp="1"/>
          </p:cNvSpPr>
          <p:nvPr>
            <p:ph idx="13"/>
          </p:nvPr>
        </p:nvSpPr>
        <p:spPr>
          <a:xfrm>
            <a:off x="457200" y="2197414"/>
            <a:ext cx="8425492" cy="3117759"/>
          </a:xfr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3218099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Diapositiva de título">
    <p:spTree>
      <p:nvGrpSpPr>
        <p:cNvPr id="1" name=""/>
        <p:cNvGrpSpPr/>
        <p:nvPr/>
      </p:nvGrpSpPr>
      <p:grpSpPr>
        <a:xfrm>
          <a:off x="0" y="0"/>
          <a:ext cx="0" cy="0"/>
          <a:chOff x="0" y="0"/>
          <a:chExt cx="0" cy="0"/>
        </a:xfrm>
      </p:grpSpPr>
      <p:pic>
        <p:nvPicPr>
          <p:cNvPr id="4" name="Imagen 3" descr="ppt_3_03012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35"/>
            <a:ext cx="9144000" cy="6958769"/>
          </a:xfrm>
          <a:prstGeom prst="rect">
            <a:avLst/>
          </a:prstGeom>
        </p:spPr>
      </p:pic>
      <p:sp>
        <p:nvSpPr>
          <p:cNvPr id="2" name="Título 1"/>
          <p:cNvSpPr>
            <a:spLocks noGrp="1"/>
          </p:cNvSpPr>
          <p:nvPr>
            <p:ph type="ctrTitle"/>
          </p:nvPr>
        </p:nvSpPr>
        <p:spPr>
          <a:xfrm>
            <a:off x="1442078" y="254050"/>
            <a:ext cx="6035082" cy="409443"/>
          </a:xfrm>
        </p:spPr>
        <p:txBody>
          <a:bodyPr>
            <a:normAutofit/>
          </a:bodyPr>
          <a:lstStyle>
            <a:lvl1pPr algn="r">
              <a:defRPr sz="1400" b="1">
                <a:solidFill>
                  <a:srgbClr val="F2F2F2"/>
                </a:solidFill>
                <a:latin typeface="Open Sans"/>
                <a:cs typeface="Open Sans"/>
              </a:defRPr>
            </a:lvl1pPr>
          </a:lstStyle>
          <a:p>
            <a:r>
              <a:rPr lang="es-ES_tradnl" dirty="0"/>
              <a:t>Clic para editar título</a:t>
            </a:r>
            <a:endParaRPr lang="es-ES" dirty="0"/>
          </a:p>
        </p:txBody>
      </p:sp>
      <p:sp>
        <p:nvSpPr>
          <p:cNvPr id="3" name="Subtítulo 2"/>
          <p:cNvSpPr>
            <a:spLocks noGrp="1"/>
          </p:cNvSpPr>
          <p:nvPr>
            <p:ph type="subTitle" idx="1"/>
          </p:nvPr>
        </p:nvSpPr>
        <p:spPr>
          <a:xfrm>
            <a:off x="1442077" y="811237"/>
            <a:ext cx="6035082" cy="294593"/>
          </a:xfrm>
        </p:spPr>
        <p:txBody>
          <a:bodyPr>
            <a:normAutofit/>
          </a:bodyPr>
          <a:lstStyle>
            <a:lvl1pPr marL="0" indent="0" algn="r">
              <a:buNone/>
              <a:defRPr sz="1100">
                <a:solidFill>
                  <a:srgbClr val="F2F2F2"/>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5" name="Marcador de pie de página 4"/>
          <p:cNvSpPr>
            <a:spLocks noGrp="1"/>
          </p:cNvSpPr>
          <p:nvPr>
            <p:ph type="ftr" sz="quarter" idx="11"/>
          </p:nvPr>
        </p:nvSpPr>
        <p:spPr>
          <a:xfrm>
            <a:off x="457201" y="5743243"/>
            <a:ext cx="7019958" cy="279057"/>
          </a:xfrm>
        </p:spPr>
        <p:txBody>
          <a:bodyPr/>
          <a:lstStyle>
            <a:lvl1pPr algn="l">
              <a:defRPr sz="900">
                <a:latin typeface="Open Sans"/>
                <a:cs typeface="Open Sans"/>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a:xfrm>
            <a:off x="457200" y="6132274"/>
            <a:ext cx="727739" cy="365125"/>
          </a:xfrm>
        </p:spPr>
        <p:txBody>
          <a:bodyPr/>
          <a:lstStyle>
            <a:lvl1pPr>
              <a:defRPr sz="900" b="1">
                <a:solidFill>
                  <a:srgbClr val="FFFFFF"/>
                </a:solidFill>
              </a:defRPr>
            </a:lvl1pPr>
          </a:lstStyle>
          <a:p>
            <a:fld id="{895603B8-B082-E243-BDF4-524447A8A66F}" type="slidenum">
              <a:rPr lang="es-ES" smtClean="0"/>
              <a:pPr/>
              <a:t>‹Nº›</a:t>
            </a:fld>
            <a:endParaRPr lang="es-ES" dirty="0"/>
          </a:p>
        </p:txBody>
      </p:sp>
      <p:sp>
        <p:nvSpPr>
          <p:cNvPr id="9" name="Marcador de contenido 2"/>
          <p:cNvSpPr>
            <a:spLocks noGrp="1"/>
          </p:cNvSpPr>
          <p:nvPr>
            <p:ph idx="13"/>
          </p:nvPr>
        </p:nvSpPr>
        <p:spPr>
          <a:xfrm>
            <a:off x="457199" y="2197414"/>
            <a:ext cx="7019959" cy="3117759"/>
          </a:xfr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159522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Diapositiva de título">
    <p:spTree>
      <p:nvGrpSpPr>
        <p:cNvPr id="1" name=""/>
        <p:cNvGrpSpPr/>
        <p:nvPr/>
      </p:nvGrpSpPr>
      <p:grpSpPr>
        <a:xfrm>
          <a:off x="0" y="0"/>
          <a:ext cx="0" cy="0"/>
          <a:chOff x="0" y="0"/>
          <a:chExt cx="0" cy="0"/>
        </a:xfrm>
      </p:grpSpPr>
      <p:pic>
        <p:nvPicPr>
          <p:cNvPr id="7" name="Imagen 6" descr="ppt_4_03012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68"/>
            <a:ext cx="9158148" cy="6970368"/>
          </a:xfrm>
          <a:prstGeom prst="rect">
            <a:avLst/>
          </a:prstGeom>
        </p:spPr>
      </p:pic>
      <p:sp>
        <p:nvSpPr>
          <p:cNvPr id="2" name="Título 1"/>
          <p:cNvSpPr>
            <a:spLocks noGrp="1"/>
          </p:cNvSpPr>
          <p:nvPr>
            <p:ph type="ctrTitle"/>
          </p:nvPr>
        </p:nvSpPr>
        <p:spPr>
          <a:xfrm>
            <a:off x="1442078" y="254050"/>
            <a:ext cx="6035082" cy="409443"/>
          </a:xfrm>
        </p:spPr>
        <p:txBody>
          <a:bodyPr>
            <a:normAutofit/>
          </a:bodyPr>
          <a:lstStyle>
            <a:lvl1pPr algn="r">
              <a:defRPr sz="1400" b="1">
                <a:solidFill>
                  <a:srgbClr val="F2F2F2"/>
                </a:solidFill>
                <a:latin typeface="Open Sans"/>
                <a:cs typeface="Open Sans"/>
              </a:defRPr>
            </a:lvl1pPr>
          </a:lstStyle>
          <a:p>
            <a:r>
              <a:rPr lang="es-ES_tradnl" dirty="0"/>
              <a:t>Clic para editar título</a:t>
            </a:r>
            <a:endParaRPr lang="es-ES" dirty="0"/>
          </a:p>
        </p:txBody>
      </p:sp>
      <p:sp>
        <p:nvSpPr>
          <p:cNvPr id="3" name="Subtítulo 2"/>
          <p:cNvSpPr>
            <a:spLocks noGrp="1"/>
          </p:cNvSpPr>
          <p:nvPr>
            <p:ph type="subTitle" idx="1"/>
          </p:nvPr>
        </p:nvSpPr>
        <p:spPr>
          <a:xfrm>
            <a:off x="1442077" y="811237"/>
            <a:ext cx="6035082" cy="294593"/>
          </a:xfrm>
        </p:spPr>
        <p:txBody>
          <a:bodyPr>
            <a:normAutofit/>
          </a:bodyPr>
          <a:lstStyle>
            <a:lvl1pPr marL="0" indent="0" algn="r">
              <a:buNone/>
              <a:defRPr sz="1100">
                <a:solidFill>
                  <a:srgbClr val="F2F2F2"/>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5" name="Marcador de pie de página 4"/>
          <p:cNvSpPr>
            <a:spLocks noGrp="1"/>
          </p:cNvSpPr>
          <p:nvPr>
            <p:ph type="ftr" sz="quarter" idx="11"/>
          </p:nvPr>
        </p:nvSpPr>
        <p:spPr>
          <a:xfrm>
            <a:off x="457201" y="5743243"/>
            <a:ext cx="7019958" cy="279057"/>
          </a:xfrm>
        </p:spPr>
        <p:txBody>
          <a:bodyPr/>
          <a:lstStyle>
            <a:lvl1pPr algn="l">
              <a:defRPr sz="900">
                <a:latin typeface="Open Sans"/>
                <a:cs typeface="Open Sans"/>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a:xfrm>
            <a:off x="457200" y="6132274"/>
            <a:ext cx="727739" cy="365125"/>
          </a:xfrm>
        </p:spPr>
        <p:txBody>
          <a:bodyPr/>
          <a:lstStyle>
            <a:lvl1pPr>
              <a:defRPr sz="900" b="1">
                <a:solidFill>
                  <a:srgbClr val="FFFFFF"/>
                </a:solidFill>
              </a:defRPr>
            </a:lvl1pPr>
          </a:lstStyle>
          <a:p>
            <a:fld id="{895603B8-B082-E243-BDF4-524447A8A66F}" type="slidenum">
              <a:rPr lang="es-ES" smtClean="0"/>
              <a:pPr/>
              <a:t>‹Nº›</a:t>
            </a:fld>
            <a:endParaRPr lang="es-ES" dirty="0"/>
          </a:p>
        </p:txBody>
      </p:sp>
      <p:sp>
        <p:nvSpPr>
          <p:cNvPr id="9" name="Marcador de contenido 2"/>
          <p:cNvSpPr>
            <a:spLocks noGrp="1"/>
          </p:cNvSpPr>
          <p:nvPr>
            <p:ph idx="13"/>
          </p:nvPr>
        </p:nvSpPr>
        <p:spPr>
          <a:xfrm>
            <a:off x="457199" y="2197414"/>
            <a:ext cx="7019959" cy="3117759"/>
          </a:xfr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127109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Diapositiva de título">
    <p:spTree>
      <p:nvGrpSpPr>
        <p:cNvPr id="1" name=""/>
        <p:cNvGrpSpPr/>
        <p:nvPr/>
      </p:nvGrpSpPr>
      <p:grpSpPr>
        <a:xfrm>
          <a:off x="0" y="0"/>
          <a:ext cx="0" cy="0"/>
          <a:chOff x="0" y="0"/>
          <a:chExt cx="0" cy="0"/>
        </a:xfrm>
      </p:grpSpPr>
      <p:pic>
        <p:nvPicPr>
          <p:cNvPr id="4" name="Imagen 3" descr="ppt_5_03012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07"/>
            <a:ext cx="9144000" cy="6958769"/>
          </a:xfrm>
          <a:prstGeom prst="rect">
            <a:avLst/>
          </a:prstGeom>
        </p:spPr>
      </p:pic>
      <p:sp>
        <p:nvSpPr>
          <p:cNvPr id="2" name="Título 1"/>
          <p:cNvSpPr>
            <a:spLocks noGrp="1"/>
          </p:cNvSpPr>
          <p:nvPr>
            <p:ph type="ctrTitle"/>
          </p:nvPr>
        </p:nvSpPr>
        <p:spPr>
          <a:xfrm>
            <a:off x="1442078" y="254050"/>
            <a:ext cx="6035082" cy="409443"/>
          </a:xfrm>
        </p:spPr>
        <p:txBody>
          <a:bodyPr>
            <a:normAutofit/>
          </a:bodyPr>
          <a:lstStyle>
            <a:lvl1pPr algn="r">
              <a:defRPr sz="1400" b="1">
                <a:solidFill>
                  <a:schemeClr val="tx1">
                    <a:lumMod val="75000"/>
                    <a:lumOff val="25000"/>
                  </a:schemeClr>
                </a:solidFill>
                <a:latin typeface="Open Sans"/>
                <a:cs typeface="Open Sans"/>
              </a:defRPr>
            </a:lvl1pPr>
          </a:lstStyle>
          <a:p>
            <a:r>
              <a:rPr lang="es-ES_tradnl" dirty="0"/>
              <a:t>Clic para editar título</a:t>
            </a:r>
            <a:endParaRPr lang="es-ES" dirty="0"/>
          </a:p>
        </p:txBody>
      </p:sp>
      <p:sp>
        <p:nvSpPr>
          <p:cNvPr id="3" name="Subtítulo 2"/>
          <p:cNvSpPr>
            <a:spLocks noGrp="1"/>
          </p:cNvSpPr>
          <p:nvPr>
            <p:ph type="subTitle" idx="1"/>
          </p:nvPr>
        </p:nvSpPr>
        <p:spPr>
          <a:xfrm>
            <a:off x="1442077" y="811237"/>
            <a:ext cx="6035082" cy="294593"/>
          </a:xfrm>
        </p:spPr>
        <p:txBody>
          <a:bodyPr>
            <a:normAutofit/>
          </a:bodyPr>
          <a:lstStyle>
            <a:lvl1pPr marL="0" indent="0" algn="r">
              <a:buNone/>
              <a:defRPr sz="1100">
                <a:solidFill>
                  <a:schemeClr val="tx1">
                    <a:lumMod val="75000"/>
                    <a:lumOff val="25000"/>
                  </a:schemeClr>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5" name="Marcador de pie de página 4"/>
          <p:cNvSpPr>
            <a:spLocks noGrp="1"/>
          </p:cNvSpPr>
          <p:nvPr>
            <p:ph type="ftr" sz="quarter" idx="11"/>
          </p:nvPr>
        </p:nvSpPr>
        <p:spPr>
          <a:xfrm>
            <a:off x="457201" y="5743243"/>
            <a:ext cx="7019958" cy="279057"/>
          </a:xfrm>
        </p:spPr>
        <p:txBody>
          <a:bodyPr/>
          <a:lstStyle>
            <a:lvl1pPr algn="l">
              <a:defRPr sz="900">
                <a:solidFill>
                  <a:srgbClr val="404040"/>
                </a:solidFill>
                <a:latin typeface="Open Sans"/>
                <a:cs typeface="Open Sans"/>
              </a:defRPr>
            </a:lvl1pPr>
          </a:lstStyle>
          <a:p>
            <a:endParaRPr lang="es-ES" dirty="0"/>
          </a:p>
        </p:txBody>
      </p:sp>
      <p:sp>
        <p:nvSpPr>
          <p:cNvPr id="6" name="Marcador de número de diapositiva 5"/>
          <p:cNvSpPr>
            <a:spLocks noGrp="1"/>
          </p:cNvSpPr>
          <p:nvPr>
            <p:ph type="sldNum" sz="quarter" idx="12"/>
          </p:nvPr>
        </p:nvSpPr>
        <p:spPr>
          <a:xfrm>
            <a:off x="457200" y="6360562"/>
            <a:ext cx="727739" cy="365125"/>
          </a:xfrm>
        </p:spPr>
        <p:txBody>
          <a:bodyPr/>
          <a:lstStyle>
            <a:lvl1pPr>
              <a:defRPr sz="900" b="1">
                <a:solidFill>
                  <a:schemeClr val="bg1">
                    <a:lumMod val="95000"/>
                  </a:schemeClr>
                </a:solidFill>
              </a:defRPr>
            </a:lvl1pPr>
          </a:lstStyle>
          <a:p>
            <a:fld id="{895603B8-B082-E243-BDF4-524447A8A66F}" type="slidenum">
              <a:rPr lang="es-ES" smtClean="0">
                <a:solidFill>
                  <a:prstClr val="white">
                    <a:lumMod val="95000"/>
                  </a:prstClr>
                </a:solidFill>
              </a:rPr>
              <a:pPr/>
              <a:t>‹Nº›</a:t>
            </a:fld>
            <a:endParaRPr lang="es-ES" dirty="0">
              <a:solidFill>
                <a:prstClr val="white">
                  <a:lumMod val="95000"/>
                </a:prstClr>
              </a:solidFill>
            </a:endParaRPr>
          </a:p>
        </p:txBody>
      </p:sp>
      <p:sp>
        <p:nvSpPr>
          <p:cNvPr id="9" name="Marcador de contenido 2"/>
          <p:cNvSpPr>
            <a:spLocks noGrp="1"/>
          </p:cNvSpPr>
          <p:nvPr>
            <p:ph idx="13"/>
          </p:nvPr>
        </p:nvSpPr>
        <p:spPr>
          <a:xfrm>
            <a:off x="457199" y="2197414"/>
            <a:ext cx="7019959" cy="3117759"/>
          </a:xfr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311174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401185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286356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397263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287627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253930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418848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143237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5603B8-B082-E243-BDF4-524447A8A66F}" type="slidenum">
              <a:rPr lang="es-ES" smtClean="0"/>
              <a:t>‹Nº›</a:t>
            </a:fld>
            <a:endParaRPr lang="es-ES"/>
          </a:p>
        </p:txBody>
      </p:sp>
    </p:spTree>
    <p:extLst>
      <p:ext uri="{BB962C8B-B14F-4D97-AF65-F5344CB8AC3E}">
        <p14:creationId xmlns:p14="http://schemas.microsoft.com/office/powerpoint/2010/main" val="291461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603B8-B082-E243-BDF4-524447A8A66F}" type="slidenum">
              <a:rPr lang="es-ES" smtClean="0"/>
              <a:t>‹Nº›</a:t>
            </a:fld>
            <a:endParaRPr lang="es-ES"/>
          </a:p>
        </p:txBody>
      </p:sp>
    </p:spTree>
    <p:extLst>
      <p:ext uri="{BB962C8B-B14F-4D97-AF65-F5344CB8AC3E}">
        <p14:creationId xmlns:p14="http://schemas.microsoft.com/office/powerpoint/2010/main" val="1792016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mailto:contabilidad@uaem.mx" TargetMode="External"/><Relationship Id="rId2" Type="http://schemas.openxmlformats.org/officeDocument/2006/relationships/hyperlink" Target="mailto:contabilidad.impuestos@uaem.mx"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uaem.mx/organizacion-institucional/rectoria/coordinacion-general-de-planeacion-y-administracion/depto-de-informes-contabl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mailto:contabilidad@uaem.mx" TargetMode="External"/><Relationship Id="rId2" Type="http://schemas.openxmlformats.org/officeDocument/2006/relationships/hyperlink" Target="mailto:contabilidad.impuestos@uaem.mx"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9" name="Cuadro de texto 2">
            <a:extLst>
              <a:ext uri="{FF2B5EF4-FFF2-40B4-BE49-F238E27FC236}">
                <a16:creationId xmlns:a16="http://schemas.microsoft.com/office/drawing/2014/main" id="{0F9A27D2-081F-43DE-8897-0C5459CB9767}"/>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TESORERÍA GENERAL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 de texto 2">
            <a:extLst>
              <a:ext uri="{FF2B5EF4-FFF2-40B4-BE49-F238E27FC236}">
                <a16:creationId xmlns:a16="http://schemas.microsoft.com/office/drawing/2014/main" id="{3CB98E46-95CD-486F-A3A2-3EECA5C44A79}"/>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a:extLst>
              <a:ext uri="{FF2B5EF4-FFF2-40B4-BE49-F238E27FC236}">
                <a16:creationId xmlns:a16="http://schemas.microsoft.com/office/drawing/2014/main" id="{211BCE6B-41DB-40A5-9548-3925CD4D1D38}"/>
              </a:ext>
            </a:extLst>
          </p:cNvPr>
          <p:cNvPicPr>
            <a:picLocks noChangeAspect="1"/>
          </p:cNvPicPr>
          <p:nvPr/>
        </p:nvPicPr>
        <p:blipFill>
          <a:blip r:embed="rId2"/>
          <a:stretch>
            <a:fillRect/>
          </a:stretch>
        </p:blipFill>
        <p:spPr>
          <a:xfrm>
            <a:off x="133165" y="985959"/>
            <a:ext cx="5110024" cy="2206313"/>
          </a:xfrm>
          <a:prstGeom prst="rect">
            <a:avLst/>
          </a:prstGeom>
        </p:spPr>
      </p:pic>
      <p:pic>
        <p:nvPicPr>
          <p:cNvPr id="12" name="Imagen 11">
            <a:extLst>
              <a:ext uri="{FF2B5EF4-FFF2-40B4-BE49-F238E27FC236}">
                <a16:creationId xmlns:a16="http://schemas.microsoft.com/office/drawing/2014/main" id="{23260A45-A27E-4BDE-AE38-144AC52929D9}"/>
              </a:ext>
            </a:extLst>
          </p:cNvPr>
          <p:cNvPicPr>
            <a:picLocks noChangeAspect="1"/>
          </p:cNvPicPr>
          <p:nvPr/>
        </p:nvPicPr>
        <p:blipFill>
          <a:blip r:embed="rId3"/>
          <a:stretch>
            <a:fillRect/>
          </a:stretch>
        </p:blipFill>
        <p:spPr>
          <a:xfrm>
            <a:off x="5554465" y="1122484"/>
            <a:ext cx="3009096" cy="2002456"/>
          </a:xfrm>
          <a:prstGeom prst="rect">
            <a:avLst/>
          </a:prstGeom>
        </p:spPr>
      </p:pic>
      <p:sp>
        <p:nvSpPr>
          <p:cNvPr id="13" name="CuadroTexto 12">
            <a:extLst>
              <a:ext uri="{FF2B5EF4-FFF2-40B4-BE49-F238E27FC236}">
                <a16:creationId xmlns:a16="http://schemas.microsoft.com/office/drawing/2014/main" id="{7344D592-3BB2-45F9-B2F2-431DB389E8DB}"/>
              </a:ext>
            </a:extLst>
          </p:cNvPr>
          <p:cNvSpPr txBox="1"/>
          <p:nvPr/>
        </p:nvSpPr>
        <p:spPr>
          <a:xfrm>
            <a:off x="486658" y="3661847"/>
            <a:ext cx="7688935" cy="1754326"/>
          </a:xfrm>
          <a:prstGeom prst="rect">
            <a:avLst/>
          </a:prstGeom>
          <a:noFill/>
        </p:spPr>
        <p:txBody>
          <a:bodyPr wrap="square">
            <a:spAutoFit/>
          </a:bodyPr>
          <a:lstStyle/>
          <a:p>
            <a:pPr algn="just"/>
            <a:r>
              <a:rPr lang="es-ES" sz="1800" i="0" u="none" strike="noStrike" baseline="0" dirty="0">
                <a:solidFill>
                  <a:srgbClr val="000000"/>
                </a:solidFill>
                <a:latin typeface="Calibri" panose="020F0502020204030204" pitchFamily="34" charset="0"/>
                <a:cs typeface="Calibri" panose="020F0502020204030204" pitchFamily="34" charset="0"/>
              </a:rPr>
              <a:t>De acuerdo al artículo 29-A del Código Fiscal de la Federación los CFDI sólo podrán cancelarse en el mismo ejercicio en que se hayan emitido, no obstante en la Regla 2.7.1.47  de la Resolución Miscelánea Fiscal menciona que la cancelación se puede efectuar a </a:t>
            </a:r>
            <a:r>
              <a:rPr lang="es-ES" sz="1800" b="1" i="0" u="none" strike="noStrike" baseline="0" dirty="0">
                <a:solidFill>
                  <a:srgbClr val="000000"/>
                </a:solidFill>
                <a:latin typeface="Calibri" panose="020F0502020204030204" pitchFamily="34" charset="0"/>
                <a:cs typeface="Calibri" panose="020F0502020204030204" pitchFamily="34" charset="0"/>
              </a:rPr>
              <a:t>más tardar  en el mes que se deba presentar la declaración anual de ISR correspondiente al ejercicio fiscal en el cual se expidió el comprobante</a:t>
            </a:r>
            <a:endParaRPr lang="es-MX" b="1" dirty="0">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452DE511-5731-46CE-846A-1C74D5FA9B40}"/>
              </a:ext>
            </a:extLst>
          </p:cNvPr>
          <p:cNvPicPr>
            <a:picLocks noChangeAspect="1"/>
          </p:cNvPicPr>
          <p:nvPr/>
        </p:nvPicPr>
        <p:blipFill>
          <a:blip r:embed="rId4"/>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D51AB90E-E418-4B36-A8B3-2C979CFC54C6}"/>
              </a:ext>
            </a:extLst>
          </p:cNvPr>
          <p:cNvPicPr>
            <a:picLocks noChangeAspect="1"/>
          </p:cNvPicPr>
          <p:nvPr/>
        </p:nvPicPr>
        <p:blipFill>
          <a:blip r:embed="rId5"/>
          <a:stretch>
            <a:fillRect/>
          </a:stretch>
        </p:blipFill>
        <p:spPr>
          <a:xfrm>
            <a:off x="133165" y="5984275"/>
            <a:ext cx="8758518" cy="811820"/>
          </a:xfrm>
          <a:prstGeom prst="rect">
            <a:avLst/>
          </a:prstGeom>
        </p:spPr>
      </p:pic>
    </p:spTree>
    <p:extLst>
      <p:ext uri="{BB962C8B-B14F-4D97-AF65-F5344CB8AC3E}">
        <p14:creationId xmlns:p14="http://schemas.microsoft.com/office/powerpoint/2010/main" val="196216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AF1EB00C-1E0E-4F89-9F06-E6DB66F313CD}"/>
              </a:ext>
            </a:extLst>
          </p:cNvPr>
          <p:cNvSpPr txBox="1"/>
          <p:nvPr/>
        </p:nvSpPr>
        <p:spPr>
          <a:xfrm>
            <a:off x="2472603" y="927564"/>
            <a:ext cx="3896951"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MOTIVOS DE CANCELACIÓN:</a:t>
            </a:r>
          </a:p>
        </p:txBody>
      </p:sp>
      <p:sp>
        <p:nvSpPr>
          <p:cNvPr id="12" name="CuadroTexto 11">
            <a:extLst>
              <a:ext uri="{FF2B5EF4-FFF2-40B4-BE49-F238E27FC236}">
                <a16:creationId xmlns:a16="http://schemas.microsoft.com/office/drawing/2014/main" id="{8CE842BF-3565-4AD3-9A25-98558B7BBC73}"/>
              </a:ext>
            </a:extLst>
          </p:cNvPr>
          <p:cNvSpPr txBox="1"/>
          <p:nvPr/>
        </p:nvSpPr>
        <p:spPr>
          <a:xfrm>
            <a:off x="239696" y="1273061"/>
            <a:ext cx="7997371" cy="461665"/>
          </a:xfrm>
          <a:prstGeom prst="rect">
            <a:avLst/>
          </a:prstGeom>
          <a:noFill/>
        </p:spPr>
        <p:txBody>
          <a:bodyPr wrap="square">
            <a:spAutoFit/>
          </a:bodyPr>
          <a:lstStyle/>
          <a:p>
            <a:pPr algn="just"/>
            <a:r>
              <a:rPr lang="es-ES" sz="2400" b="1" i="0" u="none" strike="noStrike" baseline="0" dirty="0">
                <a:solidFill>
                  <a:srgbClr val="000000"/>
                </a:solidFill>
                <a:latin typeface="+mj-lt"/>
                <a:cs typeface="Calibri" panose="020F0502020204030204" pitchFamily="34" charset="0"/>
              </a:rPr>
              <a:t>04. Operación nominativa relacionada en una factura global</a:t>
            </a:r>
            <a:endParaRPr lang="es-MX" sz="2400" b="1" dirty="0">
              <a:latin typeface="+mj-lt"/>
            </a:endParaRPr>
          </a:p>
        </p:txBody>
      </p:sp>
      <p:pic>
        <p:nvPicPr>
          <p:cNvPr id="13" name="Imagen 12">
            <a:extLst>
              <a:ext uri="{FF2B5EF4-FFF2-40B4-BE49-F238E27FC236}">
                <a16:creationId xmlns:a16="http://schemas.microsoft.com/office/drawing/2014/main" id="{C8ECFA99-ED16-4BB5-ACC4-CA2E4758630F}"/>
              </a:ext>
            </a:extLst>
          </p:cNvPr>
          <p:cNvPicPr>
            <a:picLocks noChangeAspect="1"/>
          </p:cNvPicPr>
          <p:nvPr/>
        </p:nvPicPr>
        <p:blipFill>
          <a:blip r:embed="rId2"/>
          <a:stretch>
            <a:fillRect/>
          </a:stretch>
        </p:blipFill>
        <p:spPr>
          <a:xfrm>
            <a:off x="1054352" y="1734726"/>
            <a:ext cx="6733452" cy="4266742"/>
          </a:xfrm>
          <a:prstGeom prst="rect">
            <a:avLst/>
          </a:prstGeom>
        </p:spPr>
      </p:pic>
      <p:sp>
        <p:nvSpPr>
          <p:cNvPr id="15" name="Cuadro de texto 2">
            <a:extLst>
              <a:ext uri="{FF2B5EF4-FFF2-40B4-BE49-F238E27FC236}">
                <a16:creationId xmlns:a16="http://schemas.microsoft.com/office/drawing/2014/main" id="{102E5956-FF4E-43B2-A515-D47E2BB95A87}"/>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449AE3E8-1F74-4785-BE7C-B60C8427C787}"/>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3EF20AEE-F98F-44C3-9E50-5CA6F5911797}"/>
              </a:ext>
            </a:extLst>
          </p:cNvPr>
          <p:cNvPicPr>
            <a:picLocks noChangeAspect="1"/>
          </p:cNvPicPr>
          <p:nvPr/>
        </p:nvPicPr>
        <p:blipFill>
          <a:blip r:embed="rId4"/>
          <a:stretch>
            <a:fillRect/>
          </a:stretch>
        </p:blipFill>
        <p:spPr>
          <a:xfrm>
            <a:off x="133165" y="5984275"/>
            <a:ext cx="8758518" cy="811820"/>
          </a:xfrm>
          <a:prstGeom prst="rect">
            <a:avLst/>
          </a:prstGeom>
        </p:spPr>
      </p:pic>
      <p:sp>
        <p:nvSpPr>
          <p:cNvPr id="10" name="Cuadro de texto 2">
            <a:extLst>
              <a:ext uri="{FF2B5EF4-FFF2-40B4-BE49-F238E27FC236}">
                <a16:creationId xmlns:a16="http://schemas.microsoft.com/office/drawing/2014/main" id="{1D5C6C2F-24DD-4789-97C2-2056EA72EC5A}"/>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TESORERÍA GENERAL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4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3E2C09AE-379F-4A56-9C59-AE8F09BE05A4}"/>
              </a:ext>
            </a:extLst>
          </p:cNvPr>
          <p:cNvSpPr txBox="1"/>
          <p:nvPr/>
        </p:nvSpPr>
        <p:spPr>
          <a:xfrm>
            <a:off x="3264018" y="551483"/>
            <a:ext cx="2334480" cy="461665"/>
          </a:xfrm>
          <a:prstGeom prst="rect">
            <a:avLst/>
          </a:prstGeom>
          <a:noFill/>
        </p:spPr>
        <p:txBody>
          <a:bodyPr wrap="square">
            <a:spAutoFit/>
          </a:bodyPr>
          <a:lstStyle/>
          <a:p>
            <a:pPr algn="just"/>
            <a:r>
              <a:rPr lang="es-ES" sz="2400" b="1" dirty="0">
                <a:solidFill>
                  <a:srgbClr val="000000"/>
                </a:solidFill>
                <a:latin typeface="Calibri" panose="020F0502020204030204" pitchFamily="34" charset="0"/>
                <a:cs typeface="Calibri" panose="020F0502020204030204" pitchFamily="34" charset="0"/>
              </a:rPr>
              <a:t>CONCLUSIONES</a:t>
            </a:r>
            <a:r>
              <a:rPr lang="es-ES" sz="2400" b="1" i="0" u="none" strike="noStrike" baseline="0" dirty="0">
                <a:solidFill>
                  <a:srgbClr val="000000"/>
                </a:solidFill>
                <a:latin typeface="Calibri" panose="020F0502020204030204" pitchFamily="34" charset="0"/>
                <a:cs typeface="Calibri" panose="020F0502020204030204" pitchFamily="34" charset="0"/>
              </a:rPr>
              <a:t>:</a:t>
            </a:r>
          </a:p>
        </p:txBody>
      </p:sp>
      <p:sp>
        <p:nvSpPr>
          <p:cNvPr id="12" name="CuadroTexto 11">
            <a:extLst>
              <a:ext uri="{FF2B5EF4-FFF2-40B4-BE49-F238E27FC236}">
                <a16:creationId xmlns:a16="http://schemas.microsoft.com/office/drawing/2014/main" id="{C348BD1F-3449-4BFE-BA37-0270E59190A8}"/>
              </a:ext>
            </a:extLst>
          </p:cNvPr>
          <p:cNvSpPr txBox="1"/>
          <p:nvPr/>
        </p:nvSpPr>
        <p:spPr>
          <a:xfrm>
            <a:off x="260448" y="959462"/>
            <a:ext cx="8341619" cy="2246769"/>
          </a:xfrm>
          <a:prstGeom prst="rect">
            <a:avLst/>
          </a:prstGeom>
          <a:noFill/>
        </p:spPr>
        <p:txBody>
          <a:bodyPr wrap="square" rtlCol="0">
            <a:spAutoFit/>
          </a:bodyPr>
          <a:lstStyle/>
          <a:p>
            <a:pPr marL="342900" indent="-342900" algn="just">
              <a:buAutoNum type="arabicPeriod"/>
            </a:pPr>
            <a:r>
              <a:rPr lang="es-MX" sz="2000" b="1" dirty="0"/>
              <a:t>La cancelación deberá ser solicitada por el área involucrada de la UAEM que recibió y/o tramitó la factura del bien o servicio, mandando al correo </a:t>
            </a:r>
            <a:r>
              <a:rPr lang="es-MX" sz="2000" b="1" dirty="0">
                <a:hlinkClick r:id="rId2"/>
              </a:rPr>
              <a:t>contabilidad.impuestos@uaem.mx</a:t>
            </a:r>
            <a:r>
              <a:rPr lang="es-MX" sz="2000" b="1" dirty="0"/>
              <a:t> con copia a </a:t>
            </a:r>
            <a:r>
              <a:rPr lang="es-MX" sz="2000" b="1" dirty="0">
                <a:hlinkClick r:id="rId3"/>
              </a:rPr>
              <a:t>contabilidad@uaem.mx</a:t>
            </a:r>
            <a:r>
              <a:rPr lang="es-MX" sz="2000" b="1" dirty="0"/>
              <a:t> el formato establecido con todos los requisitos. </a:t>
            </a:r>
          </a:p>
          <a:p>
            <a:r>
              <a:rPr lang="es-MX" sz="2000" b="1" dirty="0">
                <a:hlinkClick r:id="rId4">
                  <a:extLst>
                    <a:ext uri="{A12FA001-AC4F-418D-AE19-62706E023703}">
                      <ahyp:hlinkClr xmlns:ahyp="http://schemas.microsoft.com/office/drawing/2018/hyperlinkcolor" val="tx"/>
                    </a:ext>
                  </a:extLst>
                </a:hlinkClick>
              </a:rPr>
              <a:t>El formato podrá ser descargado en la siguiente liga:</a:t>
            </a:r>
          </a:p>
          <a:p>
            <a:r>
              <a:rPr lang="es-MX" sz="2000" dirty="0">
                <a:solidFill>
                  <a:srgbClr val="0000FF"/>
                </a:solidFill>
              </a:rPr>
              <a:t>https://www.uaem.mx/organizacion-institucional/tesoreria-general/depto-de-informes-contables/</a:t>
            </a:r>
            <a:endParaRPr lang="es-MX" sz="2000" b="1" dirty="0"/>
          </a:p>
        </p:txBody>
      </p:sp>
      <p:sp>
        <p:nvSpPr>
          <p:cNvPr id="15" name="Cuadro de texto 2">
            <a:extLst>
              <a:ext uri="{FF2B5EF4-FFF2-40B4-BE49-F238E27FC236}">
                <a16:creationId xmlns:a16="http://schemas.microsoft.com/office/drawing/2014/main" id="{39DA2C1A-CE8C-48C9-A3B6-C6FC3672206E}"/>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72DEA828-6F30-4C78-A74D-80809B15BE23}"/>
              </a:ext>
            </a:extLst>
          </p:cNvPr>
          <p:cNvPicPr>
            <a:picLocks noChangeAspect="1"/>
          </p:cNvPicPr>
          <p:nvPr/>
        </p:nvPicPr>
        <p:blipFill>
          <a:blip r:embed="rId5"/>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9897C5A6-DD09-45EE-B7C1-8461E84ECB5E}"/>
              </a:ext>
            </a:extLst>
          </p:cNvPr>
          <p:cNvPicPr>
            <a:picLocks noChangeAspect="1"/>
          </p:cNvPicPr>
          <p:nvPr/>
        </p:nvPicPr>
        <p:blipFill>
          <a:blip r:embed="rId6"/>
          <a:stretch>
            <a:fillRect/>
          </a:stretch>
        </p:blipFill>
        <p:spPr>
          <a:xfrm>
            <a:off x="133165" y="5984275"/>
            <a:ext cx="8758518" cy="811820"/>
          </a:xfrm>
          <a:prstGeom prst="rect">
            <a:avLst/>
          </a:prstGeom>
        </p:spPr>
      </p:pic>
      <p:sp>
        <p:nvSpPr>
          <p:cNvPr id="18" name="CuadroTexto 17">
            <a:extLst>
              <a:ext uri="{FF2B5EF4-FFF2-40B4-BE49-F238E27FC236}">
                <a16:creationId xmlns:a16="http://schemas.microsoft.com/office/drawing/2014/main" id="{BBE28351-C0E6-4587-A0C7-9DE2F94C3A4C}"/>
              </a:ext>
            </a:extLst>
          </p:cNvPr>
          <p:cNvSpPr txBox="1"/>
          <p:nvPr/>
        </p:nvSpPr>
        <p:spPr>
          <a:xfrm>
            <a:off x="208494" y="3206231"/>
            <a:ext cx="8341619" cy="1477328"/>
          </a:xfrm>
          <a:prstGeom prst="rect">
            <a:avLst/>
          </a:prstGeom>
          <a:noFill/>
        </p:spPr>
        <p:txBody>
          <a:bodyPr wrap="square">
            <a:spAutoFit/>
          </a:bodyPr>
          <a:lstStyle/>
          <a:p>
            <a:pPr marL="342900" indent="-342900" algn="just">
              <a:buFont typeface="+mj-lt"/>
              <a:buAutoNum type="arabicPeriod" startAt="2"/>
            </a:pPr>
            <a:r>
              <a:rPr lang="es-MX" sz="1800" b="1" dirty="0"/>
              <a:t>Dicho proceso se debe de realizar de forma simultanea  con el proveedor cuando inicie la solicitud de cancelación, ya que contamos con 3 días hábiles para aceptar o rechazar dicha petición. No obstante, por cuestiones de control interno, se procederá a rechazar las solicitudes a los 2 días hábiles si no se recibe dicho formato.</a:t>
            </a:r>
          </a:p>
        </p:txBody>
      </p:sp>
      <p:sp>
        <p:nvSpPr>
          <p:cNvPr id="19" name="CuadroTexto 18">
            <a:extLst>
              <a:ext uri="{FF2B5EF4-FFF2-40B4-BE49-F238E27FC236}">
                <a16:creationId xmlns:a16="http://schemas.microsoft.com/office/drawing/2014/main" id="{913175C1-13CC-4279-B396-66AF4F7504A7}"/>
              </a:ext>
            </a:extLst>
          </p:cNvPr>
          <p:cNvSpPr txBox="1"/>
          <p:nvPr/>
        </p:nvSpPr>
        <p:spPr>
          <a:xfrm>
            <a:off x="221942" y="4628784"/>
            <a:ext cx="8341618" cy="646331"/>
          </a:xfrm>
          <a:prstGeom prst="rect">
            <a:avLst/>
          </a:prstGeom>
          <a:noFill/>
        </p:spPr>
        <p:txBody>
          <a:bodyPr wrap="square">
            <a:spAutoFit/>
          </a:bodyPr>
          <a:lstStyle/>
          <a:p>
            <a:pPr marL="342900" indent="-342900" algn="just">
              <a:buFont typeface="+mj-lt"/>
              <a:buAutoNum type="arabicPeriod" startAt="3"/>
            </a:pPr>
            <a:r>
              <a:rPr lang="es-MX" sz="1800" b="1" dirty="0"/>
              <a:t>Los proveedores no podrán mandar el correo solicitando la cancelación, sólo se atenderán los que provengan de correos institucionales.</a:t>
            </a:r>
          </a:p>
        </p:txBody>
      </p:sp>
      <p:sp>
        <p:nvSpPr>
          <p:cNvPr id="20" name="CuadroTexto 19">
            <a:extLst>
              <a:ext uri="{FF2B5EF4-FFF2-40B4-BE49-F238E27FC236}">
                <a16:creationId xmlns:a16="http://schemas.microsoft.com/office/drawing/2014/main" id="{F5064451-90A6-4337-AA65-182D57079F7D}"/>
              </a:ext>
            </a:extLst>
          </p:cNvPr>
          <p:cNvSpPr txBox="1"/>
          <p:nvPr/>
        </p:nvSpPr>
        <p:spPr>
          <a:xfrm>
            <a:off x="260449" y="5246983"/>
            <a:ext cx="8341618" cy="615553"/>
          </a:xfrm>
          <a:prstGeom prst="rect">
            <a:avLst/>
          </a:prstGeom>
          <a:noFill/>
        </p:spPr>
        <p:txBody>
          <a:bodyPr wrap="square">
            <a:spAutoFit/>
          </a:bodyPr>
          <a:lstStyle/>
          <a:p>
            <a:pPr marL="342900" indent="-342900" algn="just">
              <a:buFont typeface="+mj-lt"/>
              <a:buAutoNum type="arabicPeriod" startAt="4"/>
            </a:pPr>
            <a:r>
              <a:rPr lang="es-MX" sz="1700" b="1" dirty="0">
                <a:highlight>
                  <a:srgbClr val="FFFF00"/>
                </a:highlight>
              </a:rPr>
              <a:t>Sólo se deberán mandar solicitudes de facturas que no hayan sido ingresadas en trámites de gastos por comprobar, fondos revolventes, o que no hayan sido pagadas. </a:t>
            </a:r>
          </a:p>
        </p:txBody>
      </p:sp>
      <p:sp>
        <p:nvSpPr>
          <p:cNvPr id="13" name="Cuadro de texto 2">
            <a:extLst>
              <a:ext uri="{FF2B5EF4-FFF2-40B4-BE49-F238E27FC236}">
                <a16:creationId xmlns:a16="http://schemas.microsoft.com/office/drawing/2014/main" id="{F19BDED7-393D-41F7-A0AB-EA75FCE8462C}"/>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TESORERÍA GENERAL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540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5" name="Cuadro de texto 2">
            <a:extLst>
              <a:ext uri="{FF2B5EF4-FFF2-40B4-BE49-F238E27FC236}">
                <a16:creationId xmlns:a16="http://schemas.microsoft.com/office/drawing/2014/main" id="{39DA2C1A-CE8C-48C9-A3B6-C6FC3672206E}"/>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72DEA828-6F30-4C78-A74D-80809B15BE23}"/>
              </a:ext>
            </a:extLst>
          </p:cNvPr>
          <p:cNvPicPr>
            <a:picLocks noChangeAspect="1"/>
          </p:cNvPicPr>
          <p:nvPr/>
        </p:nvPicPr>
        <p:blipFill>
          <a:blip r:embed="rId2"/>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9897C5A6-DD09-45EE-B7C1-8461E84ECB5E}"/>
              </a:ext>
            </a:extLst>
          </p:cNvPr>
          <p:cNvPicPr>
            <a:picLocks noChangeAspect="1"/>
          </p:cNvPicPr>
          <p:nvPr/>
        </p:nvPicPr>
        <p:blipFill>
          <a:blip r:embed="rId3"/>
          <a:stretch>
            <a:fillRect/>
          </a:stretch>
        </p:blipFill>
        <p:spPr>
          <a:xfrm>
            <a:off x="133165" y="5984275"/>
            <a:ext cx="8758518" cy="811820"/>
          </a:xfrm>
          <a:prstGeom prst="rect">
            <a:avLst/>
          </a:prstGeom>
        </p:spPr>
      </p:pic>
      <p:pic>
        <p:nvPicPr>
          <p:cNvPr id="3" name="Imagen 2">
            <a:extLst>
              <a:ext uri="{FF2B5EF4-FFF2-40B4-BE49-F238E27FC236}">
                <a16:creationId xmlns:a16="http://schemas.microsoft.com/office/drawing/2014/main" id="{6E1367D3-E7EA-4229-866D-F2801A6BEA67}"/>
              </a:ext>
            </a:extLst>
          </p:cNvPr>
          <p:cNvPicPr>
            <a:picLocks noChangeAspect="1"/>
          </p:cNvPicPr>
          <p:nvPr/>
        </p:nvPicPr>
        <p:blipFill>
          <a:blip r:embed="rId4"/>
          <a:stretch>
            <a:fillRect/>
          </a:stretch>
        </p:blipFill>
        <p:spPr>
          <a:xfrm>
            <a:off x="1667748" y="1089677"/>
            <a:ext cx="5511246" cy="5449235"/>
          </a:xfrm>
          <a:prstGeom prst="rect">
            <a:avLst/>
          </a:prstGeom>
        </p:spPr>
      </p:pic>
      <p:sp>
        <p:nvSpPr>
          <p:cNvPr id="2" name="CuadroTexto 1">
            <a:extLst>
              <a:ext uri="{FF2B5EF4-FFF2-40B4-BE49-F238E27FC236}">
                <a16:creationId xmlns:a16="http://schemas.microsoft.com/office/drawing/2014/main" id="{5152996E-964A-430D-B50D-919E5643B0F6}"/>
              </a:ext>
            </a:extLst>
          </p:cNvPr>
          <p:cNvSpPr txBox="1"/>
          <p:nvPr/>
        </p:nvSpPr>
        <p:spPr>
          <a:xfrm>
            <a:off x="2112148" y="728013"/>
            <a:ext cx="4016188" cy="584775"/>
          </a:xfrm>
          <a:prstGeom prst="rect">
            <a:avLst/>
          </a:prstGeom>
          <a:noFill/>
        </p:spPr>
        <p:txBody>
          <a:bodyPr wrap="square" rtlCol="0">
            <a:spAutoFit/>
          </a:bodyPr>
          <a:lstStyle/>
          <a:p>
            <a:pPr algn="ctr"/>
            <a:r>
              <a:rPr lang="es-MX" sz="1600" b="1" dirty="0"/>
              <a:t>EJEMPLO DEL FORMATO DE SOLICITUD DE CANCELACIÓN DE FACTURAS</a:t>
            </a:r>
          </a:p>
        </p:txBody>
      </p:sp>
      <p:sp>
        <p:nvSpPr>
          <p:cNvPr id="9" name="Cuadro de texto 2">
            <a:extLst>
              <a:ext uri="{FF2B5EF4-FFF2-40B4-BE49-F238E27FC236}">
                <a16:creationId xmlns:a16="http://schemas.microsoft.com/office/drawing/2014/main" id="{BE31B720-E770-4DDC-9B1C-FE9CEDBA837A}"/>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TESORERÍA GENERAL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88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4" name="CuadroTexto 13">
            <a:extLst>
              <a:ext uri="{FF2B5EF4-FFF2-40B4-BE49-F238E27FC236}">
                <a16:creationId xmlns:a16="http://schemas.microsoft.com/office/drawing/2014/main" id="{0D692587-29DA-4850-AE65-A42D68D676BA}"/>
              </a:ext>
            </a:extLst>
          </p:cNvPr>
          <p:cNvSpPr txBox="1"/>
          <p:nvPr/>
        </p:nvSpPr>
        <p:spPr>
          <a:xfrm>
            <a:off x="796666" y="1100845"/>
            <a:ext cx="7248825"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MODALIDADES DE LAS SOLICITUDES DE CANCELACIÓN:</a:t>
            </a:r>
          </a:p>
        </p:txBody>
      </p:sp>
      <p:sp>
        <p:nvSpPr>
          <p:cNvPr id="15" name="CuadroTexto 14">
            <a:extLst>
              <a:ext uri="{FF2B5EF4-FFF2-40B4-BE49-F238E27FC236}">
                <a16:creationId xmlns:a16="http://schemas.microsoft.com/office/drawing/2014/main" id="{A827851F-DB70-4A16-A78C-E0885A8F780E}"/>
              </a:ext>
            </a:extLst>
          </p:cNvPr>
          <p:cNvSpPr txBox="1"/>
          <p:nvPr/>
        </p:nvSpPr>
        <p:spPr>
          <a:xfrm>
            <a:off x="435352" y="1463819"/>
            <a:ext cx="6208696" cy="646331"/>
          </a:xfrm>
          <a:prstGeom prst="rect">
            <a:avLst/>
          </a:prstGeom>
          <a:noFill/>
        </p:spPr>
        <p:txBody>
          <a:bodyPr wrap="square">
            <a:spAutoFit/>
          </a:bodyPr>
          <a:lstStyle/>
          <a:p>
            <a:pPr algn="just"/>
            <a:endParaRPr lang="es-ES" sz="1800" b="1" i="0" u="none" strike="noStrike" baseline="0" dirty="0">
              <a:solidFill>
                <a:srgbClr val="000000"/>
              </a:solidFill>
              <a:latin typeface="Calibri" panose="020F0502020204030204" pitchFamily="34" charset="0"/>
              <a:cs typeface="Calibri" panose="020F0502020204030204" pitchFamily="34" charset="0"/>
            </a:endParaRPr>
          </a:p>
          <a:p>
            <a:pPr marL="400050" indent="-400050" algn="just">
              <a:buAutoNum type="romanUcPeriod"/>
            </a:pPr>
            <a:r>
              <a:rPr lang="es-ES" sz="1800" b="1" i="0" u="none" strike="noStrike" baseline="0" dirty="0">
                <a:solidFill>
                  <a:srgbClr val="000000"/>
                </a:solidFill>
                <a:latin typeface="Calibri" panose="020F0502020204030204" pitchFamily="34" charset="0"/>
                <a:cs typeface="Calibri" panose="020F0502020204030204" pitchFamily="34" charset="0"/>
              </a:rPr>
              <a:t>Cancelación de factura sin aceptación del receptor</a:t>
            </a:r>
          </a:p>
        </p:txBody>
      </p:sp>
      <p:sp>
        <p:nvSpPr>
          <p:cNvPr id="16" name="CuadroTexto 15">
            <a:extLst>
              <a:ext uri="{FF2B5EF4-FFF2-40B4-BE49-F238E27FC236}">
                <a16:creationId xmlns:a16="http://schemas.microsoft.com/office/drawing/2014/main" id="{DD7F14D2-F8DE-4AD4-9EDC-69A27D1C8CB1}"/>
              </a:ext>
            </a:extLst>
          </p:cNvPr>
          <p:cNvSpPr txBox="1"/>
          <p:nvPr/>
        </p:nvSpPr>
        <p:spPr>
          <a:xfrm>
            <a:off x="796666" y="2307259"/>
            <a:ext cx="7248825" cy="1200329"/>
          </a:xfrm>
          <a:prstGeom prst="rect">
            <a:avLst/>
          </a:prstGeom>
          <a:noFill/>
        </p:spPr>
        <p:txBody>
          <a:bodyPr wrap="square">
            <a:spAutoFit/>
          </a:bodyPr>
          <a:lstStyle/>
          <a:p>
            <a:pPr algn="just"/>
            <a:r>
              <a:rPr lang="es-ES" sz="1800" i="0" u="none" strike="noStrike" baseline="0" dirty="0">
                <a:solidFill>
                  <a:srgbClr val="000000"/>
                </a:solidFill>
                <a:latin typeface="Calibri" panose="020F0502020204030204" pitchFamily="34" charset="0"/>
                <a:cs typeface="Calibri" panose="020F0502020204030204" pitchFamily="34" charset="0"/>
              </a:rPr>
              <a:t>El emisor de una factura podrá cancelarla </a:t>
            </a:r>
            <a:r>
              <a:rPr lang="es-ES" sz="1800" b="1" i="0" u="none" strike="noStrike" baseline="0" dirty="0">
                <a:solidFill>
                  <a:srgbClr val="000000"/>
                </a:solidFill>
                <a:latin typeface="Calibri" panose="020F0502020204030204" pitchFamily="34" charset="0"/>
                <a:cs typeface="Calibri" panose="020F0502020204030204" pitchFamily="34" charset="0"/>
              </a:rPr>
              <a:t>sin que se requiera la aceptación </a:t>
            </a:r>
            <a:r>
              <a:rPr lang="es-ES" sz="1800" i="0" u="none" strike="noStrike" baseline="0" dirty="0">
                <a:solidFill>
                  <a:srgbClr val="000000"/>
                </a:solidFill>
                <a:latin typeface="Calibri" panose="020F0502020204030204" pitchFamily="34" charset="0"/>
                <a:cs typeface="Calibri" panose="020F0502020204030204" pitchFamily="34" charset="0"/>
              </a:rPr>
              <a:t>del receptor, en los supuestos establecidos en la </a:t>
            </a:r>
            <a:r>
              <a:rPr lang="es-ES" sz="1800" b="1" i="0" u="none" strike="noStrike" baseline="0" dirty="0">
                <a:solidFill>
                  <a:srgbClr val="000000"/>
                </a:solidFill>
                <a:latin typeface="Calibri" panose="020F0502020204030204" pitchFamily="34" charset="0"/>
                <a:cs typeface="Calibri" panose="020F0502020204030204" pitchFamily="34" charset="0"/>
              </a:rPr>
              <a:t>regla 2.7.1.35</a:t>
            </a:r>
            <a:r>
              <a:rPr lang="es-ES" sz="1800" i="0" u="none" strike="noStrike" baseline="0" dirty="0">
                <a:solidFill>
                  <a:srgbClr val="000000"/>
                </a:solidFill>
                <a:latin typeface="Calibri" panose="020F0502020204030204" pitchFamily="34" charset="0"/>
                <a:cs typeface="Calibri" panose="020F0502020204030204" pitchFamily="34" charset="0"/>
              </a:rPr>
              <a:t>. de la Resolución Miscelánea Fiscal vigente.</a:t>
            </a:r>
          </a:p>
          <a:p>
            <a:pPr algn="just"/>
            <a:r>
              <a:rPr lang="es-ES" sz="1800" i="0" u="none" strike="noStrike" baseline="0" dirty="0">
                <a:solidFill>
                  <a:srgbClr val="000000"/>
                </a:solidFill>
                <a:latin typeface="Calibri" panose="020F0502020204030204" pitchFamily="34" charset="0"/>
                <a:cs typeface="Calibri" panose="020F0502020204030204" pitchFamily="34" charset="0"/>
              </a:rPr>
              <a:t>En estos casos, la factura se cancelará de manera inmediata.</a:t>
            </a:r>
            <a:endParaRPr lang="es-MX" b="1" dirty="0">
              <a:latin typeface="Calibri" panose="020F0502020204030204" pitchFamily="34" charset="0"/>
              <a:cs typeface="Calibri" panose="020F0502020204030204" pitchFamily="34" charset="0"/>
            </a:endParaRPr>
          </a:p>
        </p:txBody>
      </p:sp>
      <p:pic>
        <p:nvPicPr>
          <p:cNvPr id="17" name="Imagen 16">
            <a:extLst>
              <a:ext uri="{FF2B5EF4-FFF2-40B4-BE49-F238E27FC236}">
                <a16:creationId xmlns:a16="http://schemas.microsoft.com/office/drawing/2014/main" id="{8BE50D31-360B-4DE7-8C53-30F9238E199A}"/>
              </a:ext>
            </a:extLst>
          </p:cNvPr>
          <p:cNvPicPr>
            <a:picLocks noChangeAspect="1"/>
          </p:cNvPicPr>
          <p:nvPr/>
        </p:nvPicPr>
        <p:blipFill rotWithShape="1">
          <a:blip r:embed="rId2"/>
          <a:srcRect l="2185" t="3168" r="1291" b="1195"/>
          <a:stretch/>
        </p:blipFill>
        <p:spPr>
          <a:xfrm>
            <a:off x="1268730" y="3507588"/>
            <a:ext cx="6606540" cy="2422906"/>
          </a:xfrm>
          <a:prstGeom prst="rect">
            <a:avLst/>
          </a:prstGeom>
        </p:spPr>
      </p:pic>
      <p:sp>
        <p:nvSpPr>
          <p:cNvPr id="12" name="Cuadro de texto 2">
            <a:extLst>
              <a:ext uri="{FF2B5EF4-FFF2-40B4-BE49-F238E27FC236}">
                <a16:creationId xmlns:a16="http://schemas.microsoft.com/office/drawing/2014/main" id="{51278A0D-D04E-4935-A605-52C576AE3513}"/>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16999695-F869-4AC8-9074-4C407D44EBF5}"/>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8" name="Imagen 17">
            <a:extLst>
              <a:ext uri="{FF2B5EF4-FFF2-40B4-BE49-F238E27FC236}">
                <a16:creationId xmlns:a16="http://schemas.microsoft.com/office/drawing/2014/main" id="{FE27CE47-AF73-4990-9D0D-E3461289E209}"/>
              </a:ext>
            </a:extLst>
          </p:cNvPr>
          <p:cNvPicPr>
            <a:picLocks noChangeAspect="1"/>
          </p:cNvPicPr>
          <p:nvPr/>
        </p:nvPicPr>
        <p:blipFill>
          <a:blip r:embed="rId4"/>
          <a:stretch>
            <a:fillRect/>
          </a:stretch>
        </p:blipFill>
        <p:spPr>
          <a:xfrm>
            <a:off x="133165" y="5984275"/>
            <a:ext cx="8758518" cy="811820"/>
          </a:xfrm>
          <a:prstGeom prst="rect">
            <a:avLst/>
          </a:prstGeom>
        </p:spPr>
      </p:pic>
      <p:sp>
        <p:nvSpPr>
          <p:cNvPr id="19" name="Cuadro de texto 2">
            <a:extLst>
              <a:ext uri="{FF2B5EF4-FFF2-40B4-BE49-F238E27FC236}">
                <a16:creationId xmlns:a16="http://schemas.microsoft.com/office/drawing/2014/main" id="{76104C55-9912-48E7-900A-ACBCB8BAE026}"/>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TESORERÍA GENERAL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091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38397B86-1E3E-4CA8-A661-4D4C50508C73}"/>
              </a:ext>
            </a:extLst>
          </p:cNvPr>
          <p:cNvSpPr txBox="1"/>
          <p:nvPr/>
        </p:nvSpPr>
        <p:spPr>
          <a:xfrm>
            <a:off x="947587" y="967140"/>
            <a:ext cx="7248825"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MODALIDADES DE LAS SOLICITUDES DE CANCELACIÓN:</a:t>
            </a:r>
          </a:p>
        </p:txBody>
      </p:sp>
      <p:sp>
        <p:nvSpPr>
          <p:cNvPr id="12" name="CuadroTexto 11">
            <a:extLst>
              <a:ext uri="{FF2B5EF4-FFF2-40B4-BE49-F238E27FC236}">
                <a16:creationId xmlns:a16="http://schemas.microsoft.com/office/drawing/2014/main" id="{684C62F5-B02A-47AD-BE64-0A03429BEE4E}"/>
              </a:ext>
            </a:extLst>
          </p:cNvPr>
          <p:cNvSpPr txBox="1"/>
          <p:nvPr/>
        </p:nvSpPr>
        <p:spPr>
          <a:xfrm>
            <a:off x="588763" y="1462743"/>
            <a:ext cx="6208696" cy="369332"/>
          </a:xfrm>
          <a:prstGeom prst="rect">
            <a:avLst/>
          </a:prstGeom>
          <a:noFill/>
        </p:spPr>
        <p:txBody>
          <a:bodyPr wrap="square">
            <a:spAutoFit/>
          </a:bodyPr>
          <a:lstStyle/>
          <a:p>
            <a:pPr algn="just"/>
            <a:r>
              <a:rPr lang="es-ES" sz="1800" b="1" i="0" u="none" strike="noStrike" baseline="0" dirty="0">
                <a:solidFill>
                  <a:srgbClr val="000000"/>
                </a:solidFill>
                <a:latin typeface="Calibri" panose="020F0502020204030204" pitchFamily="34" charset="0"/>
                <a:cs typeface="Calibri" panose="020F0502020204030204" pitchFamily="34" charset="0"/>
              </a:rPr>
              <a:t>II.    Cancelación de factura con aceptación del receptor</a:t>
            </a:r>
          </a:p>
        </p:txBody>
      </p:sp>
      <p:sp>
        <p:nvSpPr>
          <p:cNvPr id="13" name="CuadroTexto 12">
            <a:extLst>
              <a:ext uri="{FF2B5EF4-FFF2-40B4-BE49-F238E27FC236}">
                <a16:creationId xmlns:a16="http://schemas.microsoft.com/office/drawing/2014/main" id="{52D9B1E9-4536-4968-AB0E-33E706A1ACE1}"/>
              </a:ext>
            </a:extLst>
          </p:cNvPr>
          <p:cNvSpPr txBox="1"/>
          <p:nvPr/>
        </p:nvSpPr>
        <p:spPr>
          <a:xfrm>
            <a:off x="576611" y="1832035"/>
            <a:ext cx="8052484" cy="2031325"/>
          </a:xfrm>
          <a:prstGeom prst="rect">
            <a:avLst/>
          </a:prstGeom>
          <a:noFill/>
        </p:spPr>
        <p:txBody>
          <a:bodyPr wrap="square">
            <a:spAutoFit/>
          </a:bodyPr>
          <a:lstStyle/>
          <a:p>
            <a:pPr marL="342900" indent="-342900" algn="just">
              <a:buAutoNum type="arabicPeriod"/>
            </a:pPr>
            <a:r>
              <a:rPr lang="es-ES" sz="1800" i="0" u="none" strike="noStrike" baseline="0" dirty="0">
                <a:solidFill>
                  <a:srgbClr val="000000"/>
                </a:solidFill>
                <a:latin typeface="Calibri" panose="020F0502020204030204" pitchFamily="34" charset="0"/>
                <a:cs typeface="Calibri" panose="020F0502020204030204" pitchFamily="34" charset="0"/>
              </a:rPr>
              <a:t>Los emisores deberán enviar la solicitud de cancelación de la factura a través del Portal del SAT o de los servicios de un proveedor de certificación.</a:t>
            </a:r>
          </a:p>
          <a:p>
            <a:pPr algn="just"/>
            <a:r>
              <a:rPr lang="es-ES" dirty="0">
                <a:solidFill>
                  <a:srgbClr val="000000"/>
                </a:solidFill>
                <a:latin typeface="Calibri" panose="020F0502020204030204" pitchFamily="34" charset="0"/>
                <a:cs typeface="Calibri" panose="020F0502020204030204" pitchFamily="34" charset="0"/>
              </a:rPr>
              <a:t>	Asimismo, </a:t>
            </a:r>
            <a:r>
              <a:rPr lang="es-ES" b="1" dirty="0">
                <a:solidFill>
                  <a:srgbClr val="000000"/>
                </a:solidFill>
                <a:latin typeface="Calibri" panose="020F0502020204030204" pitchFamily="34" charset="0"/>
                <a:cs typeface="Calibri" panose="020F0502020204030204" pitchFamily="34" charset="0"/>
              </a:rPr>
              <a:t>de manera simultanea</a:t>
            </a:r>
            <a:r>
              <a:rPr lang="es-ES" dirty="0">
                <a:solidFill>
                  <a:srgbClr val="000000"/>
                </a:solidFill>
                <a:latin typeface="Calibri" panose="020F0502020204030204" pitchFamily="34" charset="0"/>
                <a:cs typeface="Calibri" panose="020F0502020204030204" pitchFamily="34" charset="0"/>
              </a:rPr>
              <a:t> la unidad que tenga relación con la   	factura que se desea cancelar deberá enviar al correo electrónico 	</a:t>
            </a:r>
            <a:r>
              <a:rPr lang="es-ES" dirty="0">
                <a:solidFill>
                  <a:srgbClr val="000000"/>
                </a:solidFill>
                <a:latin typeface="Calibri" panose="020F0502020204030204" pitchFamily="34" charset="0"/>
                <a:cs typeface="Calibri" panose="020F0502020204030204" pitchFamily="34" charset="0"/>
                <a:hlinkClick r:id="rId2"/>
              </a:rPr>
              <a:t>contabilidad.impuestos@uaem.mx</a:t>
            </a:r>
            <a:r>
              <a:rPr lang="es-ES" dirty="0">
                <a:solidFill>
                  <a:srgbClr val="000000"/>
                </a:solidFill>
                <a:latin typeface="Calibri" panose="020F0502020204030204" pitchFamily="34" charset="0"/>
                <a:cs typeface="Calibri" panose="020F0502020204030204" pitchFamily="34" charset="0"/>
              </a:rPr>
              <a:t> con copia a </a:t>
            </a:r>
            <a:r>
              <a:rPr lang="es-ES" dirty="0">
                <a:solidFill>
                  <a:srgbClr val="000000"/>
                </a:solidFill>
                <a:latin typeface="Calibri" panose="020F0502020204030204" pitchFamily="34" charset="0"/>
                <a:cs typeface="Calibri" panose="020F0502020204030204" pitchFamily="34" charset="0"/>
                <a:hlinkClick r:id="rId3"/>
              </a:rPr>
              <a:t>contabilidad@uaem.mx</a:t>
            </a:r>
            <a:r>
              <a:rPr lang="es-ES" dirty="0">
                <a:solidFill>
                  <a:srgbClr val="000000"/>
                </a:solidFill>
                <a:latin typeface="Calibri" panose="020F0502020204030204" pitchFamily="34" charset="0"/>
                <a:cs typeface="Calibri" panose="020F0502020204030204" pitchFamily="34" charset="0"/>
              </a:rPr>
              <a:t>  el 	formato establecido debidamente requisitado y firmado. Mismo que 	puede ser descargado en la Página de la UAEM.</a:t>
            </a:r>
          </a:p>
        </p:txBody>
      </p:sp>
      <p:sp>
        <p:nvSpPr>
          <p:cNvPr id="19" name="Cuadro de texto 2">
            <a:extLst>
              <a:ext uri="{FF2B5EF4-FFF2-40B4-BE49-F238E27FC236}">
                <a16:creationId xmlns:a16="http://schemas.microsoft.com/office/drawing/2014/main" id="{85BDE475-F4FA-462C-9BF7-11249DC2AE46}"/>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Imagen 19">
            <a:extLst>
              <a:ext uri="{FF2B5EF4-FFF2-40B4-BE49-F238E27FC236}">
                <a16:creationId xmlns:a16="http://schemas.microsoft.com/office/drawing/2014/main" id="{796901D0-0CC8-4AC7-9406-7C8538D92502}"/>
              </a:ext>
            </a:extLst>
          </p:cNvPr>
          <p:cNvPicPr>
            <a:picLocks noChangeAspect="1"/>
          </p:cNvPicPr>
          <p:nvPr/>
        </p:nvPicPr>
        <p:blipFill>
          <a:blip r:embed="rId4"/>
          <a:stretch>
            <a:fillRect/>
          </a:stretch>
        </p:blipFill>
        <p:spPr>
          <a:xfrm>
            <a:off x="162588" y="61905"/>
            <a:ext cx="1505160" cy="924054"/>
          </a:xfrm>
          <a:prstGeom prst="rect">
            <a:avLst/>
          </a:prstGeom>
        </p:spPr>
      </p:pic>
      <p:pic>
        <p:nvPicPr>
          <p:cNvPr id="21" name="Imagen 20">
            <a:extLst>
              <a:ext uri="{FF2B5EF4-FFF2-40B4-BE49-F238E27FC236}">
                <a16:creationId xmlns:a16="http://schemas.microsoft.com/office/drawing/2014/main" id="{E619B7D2-EF49-456A-B401-F8B2B12E4979}"/>
              </a:ext>
            </a:extLst>
          </p:cNvPr>
          <p:cNvPicPr>
            <a:picLocks noChangeAspect="1"/>
          </p:cNvPicPr>
          <p:nvPr/>
        </p:nvPicPr>
        <p:blipFill>
          <a:blip r:embed="rId5"/>
          <a:stretch>
            <a:fillRect/>
          </a:stretch>
        </p:blipFill>
        <p:spPr>
          <a:xfrm>
            <a:off x="133165" y="5984275"/>
            <a:ext cx="8758518" cy="811820"/>
          </a:xfrm>
          <a:prstGeom prst="rect">
            <a:avLst/>
          </a:prstGeom>
        </p:spPr>
      </p:pic>
      <p:sp>
        <p:nvSpPr>
          <p:cNvPr id="22" name="CuadroTexto 21">
            <a:extLst>
              <a:ext uri="{FF2B5EF4-FFF2-40B4-BE49-F238E27FC236}">
                <a16:creationId xmlns:a16="http://schemas.microsoft.com/office/drawing/2014/main" id="{29974CCE-3948-4C50-90E7-6F4ED1E23786}"/>
              </a:ext>
            </a:extLst>
          </p:cNvPr>
          <p:cNvSpPr txBox="1"/>
          <p:nvPr/>
        </p:nvSpPr>
        <p:spPr>
          <a:xfrm>
            <a:off x="663387" y="3854012"/>
            <a:ext cx="7965707" cy="646331"/>
          </a:xfrm>
          <a:prstGeom prst="rect">
            <a:avLst/>
          </a:prstGeom>
          <a:noFill/>
        </p:spPr>
        <p:txBody>
          <a:bodyPr wrap="square">
            <a:spAutoFit/>
          </a:bodyPr>
          <a:lstStyle/>
          <a:p>
            <a:pPr marL="342900" indent="-342900" algn="just">
              <a:buAutoNum type="arabicPeriod" startAt="2"/>
            </a:pPr>
            <a:r>
              <a:rPr lang="es-ES" sz="1800" i="0" u="none" strike="noStrike" baseline="0" dirty="0">
                <a:solidFill>
                  <a:srgbClr val="000000"/>
                </a:solidFill>
                <a:latin typeface="Calibri" panose="020F0502020204030204" pitchFamily="34" charset="0"/>
                <a:cs typeface="Calibri" panose="020F0502020204030204" pitchFamily="34" charset="0"/>
              </a:rPr>
              <a:t>El receptor de la factura, recibirá la solicitud de cancelación a través del 	Buzón Tributario.</a:t>
            </a:r>
          </a:p>
        </p:txBody>
      </p:sp>
      <p:sp>
        <p:nvSpPr>
          <p:cNvPr id="23" name="CuadroTexto 22">
            <a:extLst>
              <a:ext uri="{FF2B5EF4-FFF2-40B4-BE49-F238E27FC236}">
                <a16:creationId xmlns:a16="http://schemas.microsoft.com/office/drawing/2014/main" id="{AE929614-5E05-424A-BF26-C7BDD0C4E65A}"/>
              </a:ext>
            </a:extLst>
          </p:cNvPr>
          <p:cNvSpPr txBox="1"/>
          <p:nvPr/>
        </p:nvSpPr>
        <p:spPr>
          <a:xfrm>
            <a:off x="663387" y="4500343"/>
            <a:ext cx="7900174" cy="1477328"/>
          </a:xfrm>
          <a:prstGeom prst="rect">
            <a:avLst/>
          </a:prstGeom>
          <a:noFill/>
        </p:spPr>
        <p:txBody>
          <a:bodyPr wrap="square">
            <a:spAutoFit/>
          </a:bodyPr>
          <a:lstStyle/>
          <a:p>
            <a:pPr marL="342900" indent="-342900" algn="just">
              <a:buFont typeface="+mj-lt"/>
              <a:buAutoNum type="arabicPeriod" startAt="3"/>
            </a:pPr>
            <a:r>
              <a:rPr lang="es-ES" sz="1800" i="0" u="none" strike="noStrike" baseline="0" dirty="0">
                <a:solidFill>
                  <a:srgbClr val="000000"/>
                </a:solidFill>
                <a:latin typeface="Calibri" panose="020F0502020204030204" pitchFamily="34" charset="0"/>
                <a:cs typeface="Calibri" panose="020F0502020204030204" pitchFamily="34" charset="0"/>
              </a:rPr>
              <a:t>El receptor deberá manifestar la aceptación o rechazo de la cancelación  </a:t>
            </a:r>
            <a:r>
              <a:rPr lang="es-ES" sz="1800" b="1" i="0" u="none" strike="noStrike" baseline="0" dirty="0">
                <a:solidFill>
                  <a:srgbClr val="000000"/>
                </a:solidFill>
                <a:latin typeface="Calibri" panose="020F0502020204030204" pitchFamily="34" charset="0"/>
                <a:cs typeface="Calibri" panose="020F0502020204030204" pitchFamily="34" charset="0"/>
              </a:rPr>
              <a:t>dentro de los tres días hábiles siguientes contados a partir de la recepción de la solicitud.</a:t>
            </a:r>
            <a:r>
              <a:rPr lang="es-ES" sz="1800" i="0" u="none" strike="noStrike" baseline="0" dirty="0">
                <a:solidFill>
                  <a:srgbClr val="000000"/>
                </a:solidFill>
                <a:latin typeface="Calibri" panose="020F0502020204030204" pitchFamily="34" charset="0"/>
                <a:cs typeface="Calibri" panose="020F0502020204030204" pitchFamily="34" charset="0"/>
              </a:rPr>
              <a:t> De no emitir respuesta, se considera como una positiva ficta y la factura será cancelada. </a:t>
            </a:r>
            <a:r>
              <a:rPr lang="es-ES" dirty="0">
                <a:solidFill>
                  <a:srgbClr val="000000"/>
                </a:solidFill>
                <a:latin typeface="Calibri" panose="020F0502020204030204" pitchFamily="34" charset="0"/>
                <a:cs typeface="Calibri" panose="020F0502020204030204" pitchFamily="34" charset="0"/>
              </a:rPr>
              <a:t>Por lo que, de no contar con el correo donde nos informe se acepte la cancelación, ésta será rechazada</a:t>
            </a:r>
            <a:endParaRPr lang="es-ES" sz="1800" i="0" u="none" strike="noStrike" baseline="0" dirty="0">
              <a:solidFill>
                <a:srgbClr val="000000"/>
              </a:solidFill>
              <a:latin typeface="Calibri" panose="020F0502020204030204" pitchFamily="34" charset="0"/>
              <a:cs typeface="Calibri" panose="020F0502020204030204" pitchFamily="34" charset="0"/>
            </a:endParaRPr>
          </a:p>
        </p:txBody>
      </p:sp>
      <p:sp>
        <p:nvSpPr>
          <p:cNvPr id="14" name="Cuadro de texto 2">
            <a:extLst>
              <a:ext uri="{FF2B5EF4-FFF2-40B4-BE49-F238E27FC236}">
                <a16:creationId xmlns:a16="http://schemas.microsoft.com/office/drawing/2014/main" id="{4CAA130B-7B57-45D2-BFC5-A70BAAAE0436}"/>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TESORERÍA GENERAL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E5C7CDAE-43DF-49CF-B5F5-9BA66564DF7F}"/>
              </a:ext>
            </a:extLst>
          </p:cNvPr>
          <p:cNvSpPr txBox="1"/>
          <p:nvPr/>
        </p:nvSpPr>
        <p:spPr>
          <a:xfrm>
            <a:off x="885442" y="978192"/>
            <a:ext cx="7248825"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MODALIDADES DE LAS SOLICITUDES DE CANCELACIÓN:</a:t>
            </a:r>
          </a:p>
        </p:txBody>
      </p:sp>
      <p:sp>
        <p:nvSpPr>
          <p:cNvPr id="12" name="CuadroTexto 11">
            <a:extLst>
              <a:ext uri="{FF2B5EF4-FFF2-40B4-BE49-F238E27FC236}">
                <a16:creationId xmlns:a16="http://schemas.microsoft.com/office/drawing/2014/main" id="{7149F8BD-1DB1-472E-8E72-CD974FEEBEA4}"/>
              </a:ext>
            </a:extLst>
          </p:cNvPr>
          <p:cNvSpPr txBox="1"/>
          <p:nvPr/>
        </p:nvSpPr>
        <p:spPr>
          <a:xfrm>
            <a:off x="588763" y="1577327"/>
            <a:ext cx="6208696" cy="369332"/>
          </a:xfrm>
          <a:prstGeom prst="rect">
            <a:avLst/>
          </a:prstGeom>
          <a:noFill/>
        </p:spPr>
        <p:txBody>
          <a:bodyPr wrap="square">
            <a:spAutoFit/>
          </a:bodyPr>
          <a:lstStyle/>
          <a:p>
            <a:pPr algn="just"/>
            <a:r>
              <a:rPr lang="es-ES" sz="1800" b="1" i="0" u="none" strike="noStrike" baseline="0" dirty="0">
                <a:solidFill>
                  <a:srgbClr val="000000"/>
                </a:solidFill>
                <a:latin typeface="Calibri" panose="020F0502020204030204" pitchFamily="34" charset="0"/>
                <a:cs typeface="Calibri" panose="020F0502020204030204" pitchFamily="34" charset="0"/>
              </a:rPr>
              <a:t>II.    Cancelación de factura con aceptación del receptor</a:t>
            </a:r>
          </a:p>
        </p:txBody>
      </p:sp>
      <p:pic>
        <p:nvPicPr>
          <p:cNvPr id="13" name="Imagen 12">
            <a:extLst>
              <a:ext uri="{FF2B5EF4-FFF2-40B4-BE49-F238E27FC236}">
                <a16:creationId xmlns:a16="http://schemas.microsoft.com/office/drawing/2014/main" id="{6EE69DCA-E45E-45C2-AF69-5679DCCA3B4A}"/>
              </a:ext>
            </a:extLst>
          </p:cNvPr>
          <p:cNvPicPr>
            <a:picLocks noChangeAspect="1"/>
          </p:cNvPicPr>
          <p:nvPr/>
        </p:nvPicPr>
        <p:blipFill>
          <a:blip r:embed="rId2"/>
          <a:stretch>
            <a:fillRect/>
          </a:stretch>
        </p:blipFill>
        <p:spPr>
          <a:xfrm>
            <a:off x="0" y="2068368"/>
            <a:ext cx="9144000" cy="3811440"/>
          </a:xfrm>
          <a:prstGeom prst="rect">
            <a:avLst/>
          </a:prstGeom>
        </p:spPr>
      </p:pic>
      <p:sp>
        <p:nvSpPr>
          <p:cNvPr id="15" name="Cuadro de texto 2">
            <a:extLst>
              <a:ext uri="{FF2B5EF4-FFF2-40B4-BE49-F238E27FC236}">
                <a16:creationId xmlns:a16="http://schemas.microsoft.com/office/drawing/2014/main" id="{6F8BF2CE-B66D-42F6-9CA1-5161E4B6A771}"/>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6E354977-8409-4B32-BAB7-862D100C4FFA}"/>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9ED1DA3C-B915-41E6-8F79-8D896FFA26FE}"/>
              </a:ext>
            </a:extLst>
          </p:cNvPr>
          <p:cNvPicPr>
            <a:picLocks noChangeAspect="1"/>
          </p:cNvPicPr>
          <p:nvPr/>
        </p:nvPicPr>
        <p:blipFill>
          <a:blip r:embed="rId4"/>
          <a:stretch>
            <a:fillRect/>
          </a:stretch>
        </p:blipFill>
        <p:spPr>
          <a:xfrm>
            <a:off x="133165" y="5984275"/>
            <a:ext cx="8758518" cy="811820"/>
          </a:xfrm>
          <a:prstGeom prst="rect">
            <a:avLst/>
          </a:prstGeom>
        </p:spPr>
      </p:pic>
      <p:sp>
        <p:nvSpPr>
          <p:cNvPr id="2" name="CuadroTexto 1">
            <a:extLst>
              <a:ext uri="{FF2B5EF4-FFF2-40B4-BE49-F238E27FC236}">
                <a16:creationId xmlns:a16="http://schemas.microsoft.com/office/drawing/2014/main" id="{31BFD2B3-3A49-45B8-9A8B-2D13CDB8C860}"/>
              </a:ext>
            </a:extLst>
          </p:cNvPr>
          <p:cNvSpPr txBox="1"/>
          <p:nvPr/>
        </p:nvSpPr>
        <p:spPr>
          <a:xfrm>
            <a:off x="2971800" y="4767263"/>
            <a:ext cx="104775" cy="261610"/>
          </a:xfrm>
          <a:prstGeom prst="rect">
            <a:avLst/>
          </a:prstGeom>
          <a:solidFill>
            <a:schemeClr val="bg1"/>
          </a:solidFill>
        </p:spPr>
        <p:txBody>
          <a:bodyPr wrap="square" rtlCol="0">
            <a:spAutoFit/>
          </a:bodyPr>
          <a:lstStyle/>
          <a:p>
            <a:r>
              <a:rPr lang="es-MX" sz="1100" dirty="0"/>
              <a:t>2</a:t>
            </a:r>
          </a:p>
        </p:txBody>
      </p:sp>
      <p:sp>
        <p:nvSpPr>
          <p:cNvPr id="18" name="Cuadro de texto 2">
            <a:extLst>
              <a:ext uri="{FF2B5EF4-FFF2-40B4-BE49-F238E27FC236}">
                <a16:creationId xmlns:a16="http://schemas.microsoft.com/office/drawing/2014/main" id="{6367F1C6-4CBE-41BF-97B5-D939B6DEFE82}"/>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TESORERÍA GENERAL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79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4958F577-4FA8-4205-836D-31DC75E09E8D}"/>
              </a:ext>
            </a:extLst>
          </p:cNvPr>
          <p:cNvSpPr txBox="1"/>
          <p:nvPr/>
        </p:nvSpPr>
        <p:spPr>
          <a:xfrm>
            <a:off x="2601330" y="1067981"/>
            <a:ext cx="3941339"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MOTIVOS DE CANCELACIÓN:</a:t>
            </a:r>
          </a:p>
        </p:txBody>
      </p:sp>
      <p:sp>
        <p:nvSpPr>
          <p:cNvPr id="12" name="CuadroTexto 11">
            <a:extLst>
              <a:ext uri="{FF2B5EF4-FFF2-40B4-BE49-F238E27FC236}">
                <a16:creationId xmlns:a16="http://schemas.microsoft.com/office/drawing/2014/main" id="{EC251F36-4244-4EBE-80E3-FE6B2281C4CD}"/>
              </a:ext>
            </a:extLst>
          </p:cNvPr>
          <p:cNvSpPr txBox="1"/>
          <p:nvPr/>
        </p:nvSpPr>
        <p:spPr>
          <a:xfrm>
            <a:off x="576611" y="1837899"/>
            <a:ext cx="7688935" cy="646331"/>
          </a:xfrm>
          <a:prstGeom prst="rect">
            <a:avLst/>
          </a:prstGeom>
          <a:noFill/>
        </p:spPr>
        <p:txBody>
          <a:bodyPr wrap="square">
            <a:spAutoFit/>
          </a:bodyPr>
          <a:lstStyle/>
          <a:p>
            <a:pPr algn="just"/>
            <a:r>
              <a:rPr lang="es-ES" sz="1800" i="0" u="none" strike="noStrike" baseline="0" dirty="0">
                <a:solidFill>
                  <a:srgbClr val="000000"/>
                </a:solidFill>
                <a:latin typeface="Calibri" panose="020F0502020204030204" pitchFamily="34" charset="0"/>
                <a:cs typeface="Calibri" panose="020F0502020204030204" pitchFamily="34" charset="0"/>
              </a:rPr>
              <a:t>A partir del 1 de enero del 2022 se debe incluir el </a:t>
            </a:r>
            <a:r>
              <a:rPr lang="es-ES" sz="1800" b="1" i="0" u="none" strike="noStrike" baseline="0" dirty="0">
                <a:solidFill>
                  <a:srgbClr val="000000"/>
                </a:solidFill>
                <a:latin typeface="Calibri" panose="020F0502020204030204" pitchFamily="34" charset="0"/>
                <a:cs typeface="Calibri" panose="020F0502020204030204" pitchFamily="34" charset="0"/>
              </a:rPr>
              <a:t>motivo de cancelación </a:t>
            </a:r>
            <a:r>
              <a:rPr lang="es-ES" sz="1800" i="0" u="none" strike="noStrike" baseline="0" dirty="0">
                <a:solidFill>
                  <a:srgbClr val="000000"/>
                </a:solidFill>
                <a:latin typeface="Calibri" panose="020F0502020204030204" pitchFamily="34" charset="0"/>
                <a:cs typeface="Calibri" panose="020F0502020204030204" pitchFamily="34" charset="0"/>
              </a:rPr>
              <a:t>conforme al siguiente catálogo:</a:t>
            </a:r>
            <a:endParaRPr lang="es-MX" b="1" dirty="0">
              <a:latin typeface="Calibri" panose="020F0502020204030204" pitchFamily="34" charset="0"/>
              <a:cs typeface="Calibri" panose="020F0502020204030204" pitchFamily="34" charset="0"/>
            </a:endParaRPr>
          </a:p>
        </p:txBody>
      </p:sp>
      <p:graphicFrame>
        <p:nvGraphicFramePr>
          <p:cNvPr id="14" name="Tabla 7">
            <a:extLst>
              <a:ext uri="{FF2B5EF4-FFF2-40B4-BE49-F238E27FC236}">
                <a16:creationId xmlns:a16="http://schemas.microsoft.com/office/drawing/2014/main" id="{7A7118EF-8D1A-4D06-9C2B-56C0E67A0536}"/>
              </a:ext>
            </a:extLst>
          </p:cNvPr>
          <p:cNvGraphicFramePr>
            <a:graphicFrameLocks noGrp="1"/>
          </p:cNvGraphicFramePr>
          <p:nvPr>
            <p:extLst>
              <p:ext uri="{D42A27DB-BD31-4B8C-83A1-F6EECF244321}">
                <p14:modId xmlns:p14="http://schemas.microsoft.com/office/powerpoint/2010/main" val="749190998"/>
              </p:ext>
            </p:extLst>
          </p:nvPr>
        </p:nvGraphicFramePr>
        <p:xfrm>
          <a:off x="1211153" y="2970145"/>
          <a:ext cx="6419850" cy="1854200"/>
        </p:xfrm>
        <a:graphic>
          <a:graphicData uri="http://schemas.openxmlformats.org/drawingml/2006/table">
            <a:tbl>
              <a:tblPr firstRow="1" bandRow="1">
                <a:tableStyleId>{5C22544A-7EE6-4342-B048-85BDC9FD1C3A}</a:tableStyleId>
              </a:tblPr>
              <a:tblGrid>
                <a:gridCol w="754332">
                  <a:extLst>
                    <a:ext uri="{9D8B030D-6E8A-4147-A177-3AD203B41FA5}">
                      <a16:colId xmlns:a16="http://schemas.microsoft.com/office/drawing/2014/main" val="2364441753"/>
                    </a:ext>
                  </a:extLst>
                </a:gridCol>
                <a:gridCol w="5665518">
                  <a:extLst>
                    <a:ext uri="{9D8B030D-6E8A-4147-A177-3AD203B41FA5}">
                      <a16:colId xmlns:a16="http://schemas.microsoft.com/office/drawing/2014/main" val="3002893992"/>
                    </a:ext>
                  </a:extLst>
                </a:gridCol>
              </a:tblGrid>
              <a:tr h="370840">
                <a:tc>
                  <a:txBody>
                    <a:bodyPr/>
                    <a:lstStyle/>
                    <a:p>
                      <a:r>
                        <a:rPr lang="es-MX" dirty="0"/>
                        <a:t>Clave</a:t>
                      </a:r>
                    </a:p>
                  </a:txBody>
                  <a:tcPr/>
                </a:tc>
                <a:tc>
                  <a:txBody>
                    <a:bodyPr/>
                    <a:lstStyle/>
                    <a:p>
                      <a:r>
                        <a:rPr lang="es-MX" dirty="0"/>
                        <a:t>Descripción</a:t>
                      </a:r>
                    </a:p>
                  </a:txBody>
                  <a:tcPr/>
                </a:tc>
                <a:extLst>
                  <a:ext uri="{0D108BD9-81ED-4DB2-BD59-A6C34878D82A}">
                    <a16:rowId xmlns:a16="http://schemas.microsoft.com/office/drawing/2014/main" val="842692757"/>
                  </a:ext>
                </a:extLst>
              </a:tr>
              <a:tr h="370840">
                <a:tc>
                  <a:txBody>
                    <a:bodyPr/>
                    <a:lstStyle/>
                    <a:p>
                      <a:r>
                        <a:rPr lang="es-MX" dirty="0"/>
                        <a:t>01</a:t>
                      </a:r>
                    </a:p>
                  </a:txBody>
                  <a:tcPr/>
                </a:tc>
                <a:tc>
                  <a:txBody>
                    <a:bodyPr/>
                    <a:lstStyle/>
                    <a:p>
                      <a:r>
                        <a:rPr lang="es-MX" dirty="0"/>
                        <a:t>Comprobante emitido con errores con relación</a:t>
                      </a:r>
                    </a:p>
                  </a:txBody>
                  <a:tcPr/>
                </a:tc>
                <a:extLst>
                  <a:ext uri="{0D108BD9-81ED-4DB2-BD59-A6C34878D82A}">
                    <a16:rowId xmlns:a16="http://schemas.microsoft.com/office/drawing/2014/main" val="352499481"/>
                  </a:ext>
                </a:extLst>
              </a:tr>
              <a:tr h="370840">
                <a:tc>
                  <a:txBody>
                    <a:bodyPr/>
                    <a:lstStyle/>
                    <a:p>
                      <a:r>
                        <a:rPr lang="es-MX" dirty="0"/>
                        <a:t>02</a:t>
                      </a:r>
                    </a:p>
                  </a:txBody>
                  <a:tcPr/>
                </a:tc>
                <a:tc>
                  <a:txBody>
                    <a:bodyPr/>
                    <a:lstStyle/>
                    <a:p>
                      <a:r>
                        <a:rPr lang="es-MX" dirty="0"/>
                        <a:t>Comprobante emitido con errores sin relación</a:t>
                      </a:r>
                    </a:p>
                  </a:txBody>
                  <a:tcPr/>
                </a:tc>
                <a:extLst>
                  <a:ext uri="{0D108BD9-81ED-4DB2-BD59-A6C34878D82A}">
                    <a16:rowId xmlns:a16="http://schemas.microsoft.com/office/drawing/2014/main" val="1354816911"/>
                  </a:ext>
                </a:extLst>
              </a:tr>
              <a:tr h="370840">
                <a:tc>
                  <a:txBody>
                    <a:bodyPr/>
                    <a:lstStyle/>
                    <a:p>
                      <a:r>
                        <a:rPr lang="es-MX" dirty="0"/>
                        <a:t>03</a:t>
                      </a:r>
                    </a:p>
                  </a:txBody>
                  <a:tcPr/>
                </a:tc>
                <a:tc>
                  <a:txBody>
                    <a:bodyPr/>
                    <a:lstStyle/>
                    <a:p>
                      <a:r>
                        <a:rPr lang="es-MX" dirty="0"/>
                        <a:t>No se llevó a cabo la operación </a:t>
                      </a:r>
                    </a:p>
                  </a:txBody>
                  <a:tcPr/>
                </a:tc>
                <a:extLst>
                  <a:ext uri="{0D108BD9-81ED-4DB2-BD59-A6C34878D82A}">
                    <a16:rowId xmlns:a16="http://schemas.microsoft.com/office/drawing/2014/main" val="2193267652"/>
                  </a:ext>
                </a:extLst>
              </a:tr>
              <a:tr h="370840">
                <a:tc>
                  <a:txBody>
                    <a:bodyPr/>
                    <a:lstStyle/>
                    <a:p>
                      <a:r>
                        <a:rPr lang="es-MX" dirty="0"/>
                        <a:t>04</a:t>
                      </a:r>
                    </a:p>
                  </a:txBody>
                  <a:tcPr/>
                </a:tc>
                <a:tc>
                  <a:txBody>
                    <a:bodyPr/>
                    <a:lstStyle/>
                    <a:p>
                      <a:r>
                        <a:rPr lang="es-MX" dirty="0"/>
                        <a:t>Operación nominativa relacionada en una factura global</a:t>
                      </a:r>
                    </a:p>
                  </a:txBody>
                  <a:tcPr/>
                </a:tc>
                <a:extLst>
                  <a:ext uri="{0D108BD9-81ED-4DB2-BD59-A6C34878D82A}">
                    <a16:rowId xmlns:a16="http://schemas.microsoft.com/office/drawing/2014/main" val="2455251925"/>
                  </a:ext>
                </a:extLst>
              </a:tr>
            </a:tbl>
          </a:graphicData>
        </a:graphic>
      </p:graphicFrame>
      <p:sp>
        <p:nvSpPr>
          <p:cNvPr id="15" name="Cuadro de texto 2">
            <a:extLst>
              <a:ext uri="{FF2B5EF4-FFF2-40B4-BE49-F238E27FC236}">
                <a16:creationId xmlns:a16="http://schemas.microsoft.com/office/drawing/2014/main" id="{293BAB1F-4F2B-4E43-B51D-0779BE4B13CD}"/>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EA801911-1913-4F25-A6FF-F74AD9844D5A}"/>
              </a:ext>
            </a:extLst>
          </p:cNvPr>
          <p:cNvPicPr>
            <a:picLocks noChangeAspect="1"/>
          </p:cNvPicPr>
          <p:nvPr/>
        </p:nvPicPr>
        <p:blipFill>
          <a:blip r:embed="rId2"/>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EB3A49F1-5253-4E84-BA80-C976AAF15317}"/>
              </a:ext>
            </a:extLst>
          </p:cNvPr>
          <p:cNvPicPr>
            <a:picLocks noChangeAspect="1"/>
          </p:cNvPicPr>
          <p:nvPr/>
        </p:nvPicPr>
        <p:blipFill>
          <a:blip r:embed="rId3"/>
          <a:stretch>
            <a:fillRect/>
          </a:stretch>
        </p:blipFill>
        <p:spPr>
          <a:xfrm>
            <a:off x="133165" y="5984275"/>
            <a:ext cx="8758518" cy="811820"/>
          </a:xfrm>
          <a:prstGeom prst="rect">
            <a:avLst/>
          </a:prstGeom>
        </p:spPr>
      </p:pic>
      <p:sp>
        <p:nvSpPr>
          <p:cNvPr id="10" name="Cuadro de texto 2">
            <a:extLst>
              <a:ext uri="{FF2B5EF4-FFF2-40B4-BE49-F238E27FC236}">
                <a16:creationId xmlns:a16="http://schemas.microsoft.com/office/drawing/2014/main" id="{123691FC-E9EC-41B2-ABEE-85F0643654F7}"/>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TESORERÍA GENERAL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91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D832703B-2914-4622-80ED-D872FC92B1CD}"/>
              </a:ext>
            </a:extLst>
          </p:cNvPr>
          <p:cNvSpPr txBox="1"/>
          <p:nvPr/>
        </p:nvSpPr>
        <p:spPr>
          <a:xfrm>
            <a:off x="2659035" y="934446"/>
            <a:ext cx="3825929"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MOTIVOS DE CANCELACIÓN:</a:t>
            </a:r>
          </a:p>
        </p:txBody>
      </p:sp>
      <p:sp>
        <p:nvSpPr>
          <p:cNvPr id="12" name="CuadroTexto 11">
            <a:extLst>
              <a:ext uri="{FF2B5EF4-FFF2-40B4-BE49-F238E27FC236}">
                <a16:creationId xmlns:a16="http://schemas.microsoft.com/office/drawing/2014/main" id="{927C6D9C-1A92-4B3F-AEFF-BD612F28B688}"/>
              </a:ext>
            </a:extLst>
          </p:cNvPr>
          <p:cNvSpPr txBox="1"/>
          <p:nvPr/>
        </p:nvSpPr>
        <p:spPr>
          <a:xfrm>
            <a:off x="372863" y="1290759"/>
            <a:ext cx="7248825" cy="461665"/>
          </a:xfrm>
          <a:prstGeom prst="rect">
            <a:avLst/>
          </a:prstGeom>
          <a:noFill/>
        </p:spPr>
        <p:txBody>
          <a:bodyPr wrap="square">
            <a:spAutoFit/>
          </a:bodyPr>
          <a:lstStyle/>
          <a:p>
            <a:pPr algn="just"/>
            <a:r>
              <a:rPr lang="es-ES" sz="2400" b="1" i="0" u="none" strike="noStrike" baseline="0" dirty="0">
                <a:solidFill>
                  <a:srgbClr val="000000"/>
                </a:solidFill>
                <a:latin typeface="+mj-lt"/>
                <a:cs typeface="Calibri" panose="020F0502020204030204" pitchFamily="34" charset="0"/>
              </a:rPr>
              <a:t>01 </a:t>
            </a:r>
            <a:r>
              <a:rPr lang="es-MX" sz="2400" b="1" dirty="0">
                <a:latin typeface="+mj-lt"/>
              </a:rPr>
              <a:t>Comprobante emitido con errores con relación</a:t>
            </a:r>
          </a:p>
        </p:txBody>
      </p:sp>
      <p:sp>
        <p:nvSpPr>
          <p:cNvPr id="13" name="CuadroTexto 12">
            <a:extLst>
              <a:ext uri="{FF2B5EF4-FFF2-40B4-BE49-F238E27FC236}">
                <a16:creationId xmlns:a16="http://schemas.microsoft.com/office/drawing/2014/main" id="{5E365B7B-54F8-4B68-BCA6-A0DBE29442FB}"/>
              </a:ext>
            </a:extLst>
          </p:cNvPr>
          <p:cNvSpPr txBox="1"/>
          <p:nvPr/>
        </p:nvSpPr>
        <p:spPr>
          <a:xfrm>
            <a:off x="221942" y="1700911"/>
            <a:ext cx="7765143" cy="646331"/>
          </a:xfrm>
          <a:prstGeom prst="rect">
            <a:avLst/>
          </a:prstGeom>
          <a:noFill/>
        </p:spPr>
        <p:txBody>
          <a:bodyPr wrap="square">
            <a:spAutoFit/>
          </a:bodyPr>
          <a:lstStyle/>
          <a:p>
            <a:pPr algn="just"/>
            <a:r>
              <a:rPr lang="es-ES" sz="1800" b="1" i="0" u="none" strike="noStrike" baseline="0" dirty="0">
                <a:solidFill>
                  <a:srgbClr val="000000"/>
                </a:solidFill>
              </a:rPr>
              <a:t>En </a:t>
            </a:r>
            <a:r>
              <a:rPr lang="es-ES" b="1" dirty="0">
                <a:solidFill>
                  <a:srgbClr val="000000"/>
                </a:solidFill>
              </a:rPr>
              <a:t>este caso </a:t>
            </a:r>
            <a:r>
              <a:rPr lang="es-ES" sz="1800" b="1" i="0" u="none" strike="noStrike" baseline="0" dirty="0">
                <a:solidFill>
                  <a:srgbClr val="000000"/>
                </a:solidFill>
              </a:rPr>
              <a:t>será necesario registrar el folio fiscal del CFDI que sustituye al comprobante que se pretende cancelar. </a:t>
            </a:r>
            <a:endParaRPr lang="es-MX" b="1" dirty="0"/>
          </a:p>
        </p:txBody>
      </p:sp>
      <p:pic>
        <p:nvPicPr>
          <p:cNvPr id="14" name="Imagen 13">
            <a:extLst>
              <a:ext uri="{FF2B5EF4-FFF2-40B4-BE49-F238E27FC236}">
                <a16:creationId xmlns:a16="http://schemas.microsoft.com/office/drawing/2014/main" id="{8CFCB80E-D2AE-438A-AA40-9131967EBB8F}"/>
              </a:ext>
            </a:extLst>
          </p:cNvPr>
          <p:cNvPicPr>
            <a:picLocks noChangeAspect="1"/>
          </p:cNvPicPr>
          <p:nvPr/>
        </p:nvPicPr>
        <p:blipFill>
          <a:blip r:embed="rId2"/>
          <a:stretch>
            <a:fillRect/>
          </a:stretch>
        </p:blipFill>
        <p:spPr>
          <a:xfrm>
            <a:off x="330446" y="2518492"/>
            <a:ext cx="5406501" cy="3269049"/>
          </a:xfrm>
          <a:prstGeom prst="rect">
            <a:avLst/>
          </a:prstGeom>
        </p:spPr>
      </p:pic>
      <p:sp>
        <p:nvSpPr>
          <p:cNvPr id="15" name="CuadroTexto 14">
            <a:extLst>
              <a:ext uri="{FF2B5EF4-FFF2-40B4-BE49-F238E27FC236}">
                <a16:creationId xmlns:a16="http://schemas.microsoft.com/office/drawing/2014/main" id="{CE82F8DD-EEB3-4038-9AE5-02D29B8E9380}"/>
              </a:ext>
            </a:extLst>
          </p:cNvPr>
          <p:cNvSpPr txBox="1"/>
          <p:nvPr/>
        </p:nvSpPr>
        <p:spPr>
          <a:xfrm>
            <a:off x="5736947" y="2735421"/>
            <a:ext cx="2826614" cy="2800767"/>
          </a:xfrm>
          <a:prstGeom prst="rect">
            <a:avLst/>
          </a:prstGeom>
          <a:noFill/>
        </p:spPr>
        <p:txBody>
          <a:bodyPr wrap="square">
            <a:spAutoFit/>
          </a:bodyPr>
          <a:lstStyle/>
          <a:p>
            <a:pPr algn="just"/>
            <a:r>
              <a:rPr lang="es-ES" sz="1600" b="1" u="none" strike="noStrike" baseline="0" dirty="0">
                <a:solidFill>
                  <a:srgbClr val="000000"/>
                </a:solidFill>
                <a:latin typeface="+mj-lt"/>
              </a:rPr>
              <a:t>Nota: </a:t>
            </a:r>
            <a:r>
              <a:rPr lang="es-ES" sz="1600" b="0" u="none" strike="noStrike" baseline="0" dirty="0">
                <a:solidFill>
                  <a:srgbClr val="000000"/>
                </a:solidFill>
                <a:latin typeface="+mj-lt"/>
              </a:rPr>
              <a:t>Si bien la factura </a:t>
            </a:r>
            <a:r>
              <a:rPr lang="es-ES" sz="1600" b="0" u="none" strike="noStrike" baseline="0" dirty="0">
                <a:solidFill>
                  <a:srgbClr val="00B050"/>
                </a:solidFill>
                <a:latin typeface="+mj-lt"/>
              </a:rPr>
              <a:t>A</a:t>
            </a:r>
            <a:r>
              <a:rPr lang="es-ES" sz="1600" b="0" u="none" strike="noStrike" baseline="0" dirty="0">
                <a:solidFill>
                  <a:srgbClr val="000000"/>
                </a:solidFill>
                <a:latin typeface="+mj-lt"/>
              </a:rPr>
              <a:t> al relacionarse en la factura </a:t>
            </a:r>
            <a:r>
              <a:rPr lang="es-ES" sz="1600" b="0" u="none" strike="noStrike" baseline="0" dirty="0">
                <a:solidFill>
                  <a:srgbClr val="00B050"/>
                </a:solidFill>
                <a:latin typeface="+mj-lt"/>
              </a:rPr>
              <a:t>B</a:t>
            </a:r>
            <a:r>
              <a:rPr lang="es-ES" sz="1600" b="0" u="none" strike="noStrike" baseline="0" dirty="0">
                <a:solidFill>
                  <a:srgbClr val="000000"/>
                </a:solidFill>
                <a:latin typeface="+mj-lt"/>
              </a:rPr>
              <a:t> su estatus en el proceso de cancelación se convierte a un estatus “No cancelable”, </a:t>
            </a:r>
            <a:r>
              <a:rPr lang="es-ES" sz="1600" b="1" u="none" strike="noStrike" baseline="0" dirty="0">
                <a:solidFill>
                  <a:srgbClr val="000000"/>
                </a:solidFill>
                <a:latin typeface="+mj-lt"/>
              </a:rPr>
              <a:t>al momento de solicitar la cancelación se rompe la relación y con ello la factura </a:t>
            </a:r>
            <a:r>
              <a:rPr lang="es-ES" sz="1600" b="1" u="none" strike="noStrike" baseline="0" dirty="0">
                <a:solidFill>
                  <a:srgbClr val="FF0000"/>
                </a:solidFill>
                <a:latin typeface="+mj-lt"/>
              </a:rPr>
              <a:t>A</a:t>
            </a:r>
            <a:r>
              <a:rPr lang="es-ES" sz="1600" b="1" u="none" strike="noStrike" baseline="0" dirty="0">
                <a:solidFill>
                  <a:srgbClr val="000000"/>
                </a:solidFill>
                <a:latin typeface="+mj-lt"/>
              </a:rPr>
              <a:t> pasa a un estatus cancelable con o sin aceptación, según proceda. </a:t>
            </a:r>
            <a:endParaRPr lang="es-MX" sz="1600" b="1" dirty="0">
              <a:latin typeface="+mj-lt"/>
            </a:endParaRPr>
          </a:p>
        </p:txBody>
      </p:sp>
      <p:sp>
        <p:nvSpPr>
          <p:cNvPr id="17" name="Cuadro de texto 2">
            <a:extLst>
              <a:ext uri="{FF2B5EF4-FFF2-40B4-BE49-F238E27FC236}">
                <a16:creationId xmlns:a16="http://schemas.microsoft.com/office/drawing/2014/main" id="{A2116F83-95DA-4DD0-AFBC-1EE6458498DC}"/>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16CB5FE5-AE61-45B8-B234-F73A7026C07F}"/>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9" name="Imagen 18">
            <a:extLst>
              <a:ext uri="{FF2B5EF4-FFF2-40B4-BE49-F238E27FC236}">
                <a16:creationId xmlns:a16="http://schemas.microsoft.com/office/drawing/2014/main" id="{29F05A7B-E5DC-4183-BAF7-17A1EB267691}"/>
              </a:ext>
            </a:extLst>
          </p:cNvPr>
          <p:cNvPicPr>
            <a:picLocks noChangeAspect="1"/>
          </p:cNvPicPr>
          <p:nvPr/>
        </p:nvPicPr>
        <p:blipFill>
          <a:blip r:embed="rId4"/>
          <a:stretch>
            <a:fillRect/>
          </a:stretch>
        </p:blipFill>
        <p:spPr>
          <a:xfrm>
            <a:off x="133165" y="5984275"/>
            <a:ext cx="8758518" cy="811820"/>
          </a:xfrm>
          <a:prstGeom prst="rect">
            <a:avLst/>
          </a:prstGeom>
        </p:spPr>
      </p:pic>
      <p:sp>
        <p:nvSpPr>
          <p:cNvPr id="20" name="Cuadro de texto 2">
            <a:extLst>
              <a:ext uri="{FF2B5EF4-FFF2-40B4-BE49-F238E27FC236}">
                <a16:creationId xmlns:a16="http://schemas.microsoft.com/office/drawing/2014/main" id="{9D2CFD33-6119-42D5-AFDD-4E39AB236AFA}"/>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TESORERÍA GENERAL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022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D832703B-2914-4622-80ED-D872FC92B1CD}"/>
              </a:ext>
            </a:extLst>
          </p:cNvPr>
          <p:cNvSpPr txBox="1"/>
          <p:nvPr/>
        </p:nvSpPr>
        <p:spPr>
          <a:xfrm>
            <a:off x="2659035" y="934446"/>
            <a:ext cx="3825929"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MOTIVOS DE CANCELACIÓN:</a:t>
            </a:r>
          </a:p>
        </p:txBody>
      </p:sp>
      <p:sp>
        <p:nvSpPr>
          <p:cNvPr id="12" name="CuadroTexto 11">
            <a:extLst>
              <a:ext uri="{FF2B5EF4-FFF2-40B4-BE49-F238E27FC236}">
                <a16:creationId xmlns:a16="http://schemas.microsoft.com/office/drawing/2014/main" id="{927C6D9C-1A92-4B3F-AEFF-BD612F28B688}"/>
              </a:ext>
            </a:extLst>
          </p:cNvPr>
          <p:cNvSpPr txBox="1"/>
          <p:nvPr/>
        </p:nvSpPr>
        <p:spPr>
          <a:xfrm>
            <a:off x="372863" y="1290759"/>
            <a:ext cx="7248825" cy="461665"/>
          </a:xfrm>
          <a:prstGeom prst="rect">
            <a:avLst/>
          </a:prstGeom>
          <a:noFill/>
        </p:spPr>
        <p:txBody>
          <a:bodyPr wrap="square">
            <a:spAutoFit/>
          </a:bodyPr>
          <a:lstStyle/>
          <a:p>
            <a:pPr algn="just"/>
            <a:r>
              <a:rPr lang="es-ES" sz="2400" b="1" i="0" u="none" strike="noStrike" baseline="0" dirty="0">
                <a:solidFill>
                  <a:srgbClr val="000000"/>
                </a:solidFill>
                <a:latin typeface="+mj-lt"/>
                <a:cs typeface="Calibri" panose="020F0502020204030204" pitchFamily="34" charset="0"/>
              </a:rPr>
              <a:t>01 </a:t>
            </a:r>
            <a:r>
              <a:rPr lang="es-MX" sz="2400" b="1" dirty="0">
                <a:latin typeface="+mj-lt"/>
              </a:rPr>
              <a:t>Comprobante emitido con errores con relación</a:t>
            </a:r>
          </a:p>
        </p:txBody>
      </p:sp>
      <p:sp>
        <p:nvSpPr>
          <p:cNvPr id="16" name="CuadroTexto 15">
            <a:extLst>
              <a:ext uri="{FF2B5EF4-FFF2-40B4-BE49-F238E27FC236}">
                <a16:creationId xmlns:a16="http://schemas.microsoft.com/office/drawing/2014/main" id="{F852105E-B69C-469A-B913-8B3D125222E2}"/>
              </a:ext>
            </a:extLst>
          </p:cNvPr>
          <p:cNvSpPr txBox="1"/>
          <p:nvPr/>
        </p:nvSpPr>
        <p:spPr>
          <a:xfrm>
            <a:off x="186432" y="1752424"/>
            <a:ext cx="7765143" cy="646331"/>
          </a:xfrm>
          <a:prstGeom prst="rect">
            <a:avLst/>
          </a:prstGeom>
          <a:noFill/>
        </p:spPr>
        <p:txBody>
          <a:bodyPr wrap="square">
            <a:spAutoFit/>
          </a:bodyPr>
          <a:lstStyle/>
          <a:p>
            <a:pPr algn="just"/>
            <a:r>
              <a:rPr lang="es-ES" sz="1800" b="1" i="0" u="none" strike="noStrike" baseline="0" dirty="0">
                <a:solidFill>
                  <a:srgbClr val="000000"/>
                </a:solidFill>
              </a:rPr>
              <a:t>Si al realizar la nueva factura y relacionarla, se queda el estado “No cancelable” o marca error, seguir los siguientes pasos:</a:t>
            </a:r>
            <a:endParaRPr lang="es-MX" b="1" dirty="0"/>
          </a:p>
        </p:txBody>
      </p:sp>
      <p:pic>
        <p:nvPicPr>
          <p:cNvPr id="17" name="Imagen 16">
            <a:extLst>
              <a:ext uri="{FF2B5EF4-FFF2-40B4-BE49-F238E27FC236}">
                <a16:creationId xmlns:a16="http://schemas.microsoft.com/office/drawing/2014/main" id="{1D144824-7419-4007-B125-496E9EF67AAC}"/>
              </a:ext>
            </a:extLst>
          </p:cNvPr>
          <p:cNvPicPr>
            <a:picLocks noChangeAspect="1"/>
          </p:cNvPicPr>
          <p:nvPr/>
        </p:nvPicPr>
        <p:blipFill>
          <a:blip r:embed="rId2"/>
          <a:stretch>
            <a:fillRect/>
          </a:stretch>
        </p:blipFill>
        <p:spPr>
          <a:xfrm>
            <a:off x="256920" y="2518889"/>
            <a:ext cx="4804230" cy="3171542"/>
          </a:xfrm>
          <a:prstGeom prst="rect">
            <a:avLst/>
          </a:prstGeom>
        </p:spPr>
      </p:pic>
      <p:sp>
        <p:nvSpPr>
          <p:cNvPr id="18" name="CuadroTexto 17">
            <a:extLst>
              <a:ext uri="{FF2B5EF4-FFF2-40B4-BE49-F238E27FC236}">
                <a16:creationId xmlns:a16="http://schemas.microsoft.com/office/drawing/2014/main" id="{1496452F-886B-428E-A012-FCD065FD2E6C}"/>
              </a:ext>
            </a:extLst>
          </p:cNvPr>
          <p:cNvSpPr txBox="1"/>
          <p:nvPr/>
        </p:nvSpPr>
        <p:spPr>
          <a:xfrm>
            <a:off x="5061150" y="2298481"/>
            <a:ext cx="3563839" cy="3754874"/>
          </a:xfrm>
          <a:prstGeom prst="rect">
            <a:avLst/>
          </a:prstGeom>
          <a:noFill/>
        </p:spPr>
        <p:txBody>
          <a:bodyPr wrap="square">
            <a:spAutoFit/>
          </a:bodyPr>
          <a:lstStyle/>
          <a:p>
            <a:pPr algn="just"/>
            <a:endParaRPr lang="es-MX" sz="1400" b="0" i="0" u="none" strike="noStrike" baseline="0" dirty="0">
              <a:solidFill>
                <a:srgbClr val="000000"/>
              </a:solidFill>
              <a:latin typeface="+mj-lt"/>
            </a:endParaRPr>
          </a:p>
          <a:p>
            <a:pPr algn="just"/>
            <a:r>
              <a:rPr lang="es-ES" sz="1400" b="1" i="0" u="none" strike="noStrike" baseline="0" dirty="0">
                <a:solidFill>
                  <a:srgbClr val="000000"/>
                </a:solidFill>
                <a:latin typeface="+mj-lt"/>
              </a:rPr>
              <a:t>1. </a:t>
            </a:r>
            <a:r>
              <a:rPr lang="es-ES" sz="1400" b="1" i="0" u="sng" strike="noStrike" baseline="0" dirty="0">
                <a:solidFill>
                  <a:srgbClr val="000000"/>
                </a:solidFill>
                <a:latin typeface="+mj-lt"/>
              </a:rPr>
              <a:t>Se deberán cancelar los CFDI que se encuentren relacionados al comprobante que se desea cancelar, incluyendo el CFDI que los sustituye </a:t>
            </a:r>
            <a:r>
              <a:rPr lang="es-ES" sz="1400" b="0" i="0" u="none" strike="noStrike" baseline="0" dirty="0">
                <a:solidFill>
                  <a:srgbClr val="000000"/>
                </a:solidFill>
                <a:latin typeface="+mj-lt"/>
              </a:rPr>
              <a:t>(factura </a:t>
            </a:r>
            <a:r>
              <a:rPr lang="es-ES" sz="1400" b="0" i="0" u="none" strike="noStrike" baseline="0" dirty="0">
                <a:solidFill>
                  <a:srgbClr val="00B050"/>
                </a:solidFill>
                <a:latin typeface="+mj-lt"/>
              </a:rPr>
              <a:t>A</a:t>
            </a:r>
            <a:r>
              <a:rPr lang="es-ES" sz="1400" b="0" i="0" u="none" strike="noStrike" baseline="0" dirty="0">
                <a:solidFill>
                  <a:srgbClr val="000000"/>
                </a:solidFill>
                <a:latin typeface="+mj-lt"/>
              </a:rPr>
              <a:t> y </a:t>
            </a:r>
            <a:r>
              <a:rPr lang="es-ES" sz="1400" b="0" i="0" u="none" strike="noStrike" baseline="0" dirty="0">
                <a:solidFill>
                  <a:srgbClr val="00B050"/>
                </a:solidFill>
                <a:latin typeface="+mj-lt"/>
              </a:rPr>
              <a:t>B</a:t>
            </a:r>
            <a:r>
              <a:rPr lang="es-ES" sz="1400" b="0" i="0" u="none" strike="noStrike" baseline="0" dirty="0">
                <a:solidFill>
                  <a:srgbClr val="000000"/>
                </a:solidFill>
                <a:latin typeface="+mj-lt"/>
              </a:rPr>
              <a:t>), utilizando el motivo de cancelación </a:t>
            </a:r>
            <a:r>
              <a:rPr lang="es-ES" sz="1400" b="1" i="0" u="none" strike="noStrike" baseline="0" dirty="0">
                <a:solidFill>
                  <a:srgbClr val="000000"/>
                </a:solidFill>
                <a:latin typeface="+mj-lt"/>
              </a:rPr>
              <a:t>02 </a:t>
            </a:r>
            <a:r>
              <a:rPr lang="es-ES" sz="1400" b="0" i="0" u="sng" strike="noStrike" baseline="0" dirty="0">
                <a:solidFill>
                  <a:srgbClr val="000000"/>
                </a:solidFill>
                <a:latin typeface="+mj-lt"/>
              </a:rPr>
              <a:t>Comprobantes emitidos con errores sin relación. </a:t>
            </a:r>
          </a:p>
          <a:p>
            <a:pPr algn="just"/>
            <a:r>
              <a:rPr lang="es-ES" sz="1400" b="1" i="0" u="none" strike="noStrike" baseline="0" dirty="0">
                <a:solidFill>
                  <a:srgbClr val="000000"/>
                </a:solidFill>
                <a:latin typeface="+mj-lt"/>
              </a:rPr>
              <a:t>2. </a:t>
            </a:r>
            <a:r>
              <a:rPr lang="es-ES" sz="1400" b="0" i="0" u="none" strike="noStrike" baseline="0" dirty="0">
                <a:solidFill>
                  <a:srgbClr val="000000"/>
                </a:solidFill>
                <a:latin typeface="+mj-lt"/>
              </a:rPr>
              <a:t>Posteriormente, se realizará la solicitud de cancelación del CFDI referido, registrando la clave 02 Comprobantes emitidos con errores sin relación. </a:t>
            </a:r>
          </a:p>
          <a:p>
            <a:pPr algn="just"/>
            <a:r>
              <a:rPr lang="es-ES" sz="1400" b="1" i="0" u="none" strike="noStrike" baseline="0" dirty="0">
                <a:solidFill>
                  <a:srgbClr val="000000"/>
                </a:solidFill>
                <a:latin typeface="+mj-lt"/>
              </a:rPr>
              <a:t>3. </a:t>
            </a:r>
            <a:r>
              <a:rPr lang="es-ES" sz="1400" b="0" i="0" u="none" strike="noStrike" baseline="0" dirty="0">
                <a:solidFill>
                  <a:srgbClr val="000000"/>
                </a:solidFill>
                <a:latin typeface="+mj-lt"/>
              </a:rPr>
              <a:t>Una vez cancelados los comprobantes señalados en los pasos 1 y 2, </a:t>
            </a:r>
            <a:r>
              <a:rPr lang="es-ES" sz="1400" b="1" i="0" u="sng" strike="noStrike" baseline="0" dirty="0">
                <a:solidFill>
                  <a:srgbClr val="000000"/>
                </a:solidFill>
                <a:latin typeface="+mj-lt"/>
              </a:rPr>
              <a:t>emite un nuevo comprobante</a:t>
            </a:r>
            <a:r>
              <a:rPr lang="es-ES" sz="1400" b="0" i="0" u="none" strike="noStrike" baseline="0" dirty="0">
                <a:solidFill>
                  <a:srgbClr val="000000"/>
                </a:solidFill>
                <a:latin typeface="+mj-lt"/>
              </a:rPr>
              <a:t> con la información correcta y la clave de </a:t>
            </a:r>
            <a:r>
              <a:rPr lang="es-ES" sz="1400" b="1" i="0" u="sng" strike="noStrike" baseline="0" dirty="0">
                <a:solidFill>
                  <a:srgbClr val="000000"/>
                </a:solidFill>
                <a:latin typeface="+mj-lt"/>
              </a:rPr>
              <a:t>tipo relación 04 sustitución de CFDI previos </a:t>
            </a:r>
            <a:r>
              <a:rPr lang="es-ES" sz="1400" b="0" i="0" u="none" strike="noStrike" baseline="0" dirty="0">
                <a:solidFill>
                  <a:srgbClr val="000000"/>
                </a:solidFill>
                <a:latin typeface="+mj-lt"/>
              </a:rPr>
              <a:t>relacionando el folio fiscal del comprobante que se sustituye (factura </a:t>
            </a:r>
            <a:r>
              <a:rPr lang="es-ES" sz="1400" b="0" i="0" u="none" strike="noStrike" baseline="0" dirty="0">
                <a:solidFill>
                  <a:srgbClr val="00B050"/>
                </a:solidFill>
                <a:latin typeface="+mj-lt"/>
              </a:rPr>
              <a:t>A</a:t>
            </a:r>
            <a:r>
              <a:rPr lang="es-ES" sz="1400" b="0" i="0" u="none" strike="noStrike" baseline="0" dirty="0">
                <a:solidFill>
                  <a:srgbClr val="000000"/>
                </a:solidFill>
                <a:latin typeface="+mj-lt"/>
              </a:rPr>
              <a:t>). </a:t>
            </a:r>
          </a:p>
        </p:txBody>
      </p:sp>
      <p:sp>
        <p:nvSpPr>
          <p:cNvPr id="14" name="Cuadro de texto 2">
            <a:extLst>
              <a:ext uri="{FF2B5EF4-FFF2-40B4-BE49-F238E27FC236}">
                <a16:creationId xmlns:a16="http://schemas.microsoft.com/office/drawing/2014/main" id="{A5377F83-7449-4400-96C9-AE1EE2B33C27}"/>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FAB8CC64-4912-4B88-8984-C0648208277C}"/>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9" name="Imagen 18">
            <a:extLst>
              <a:ext uri="{FF2B5EF4-FFF2-40B4-BE49-F238E27FC236}">
                <a16:creationId xmlns:a16="http://schemas.microsoft.com/office/drawing/2014/main" id="{8828296D-0C7C-4CBB-975F-AEC2293BB22D}"/>
              </a:ext>
            </a:extLst>
          </p:cNvPr>
          <p:cNvPicPr>
            <a:picLocks noChangeAspect="1"/>
          </p:cNvPicPr>
          <p:nvPr/>
        </p:nvPicPr>
        <p:blipFill>
          <a:blip r:embed="rId4"/>
          <a:stretch>
            <a:fillRect/>
          </a:stretch>
        </p:blipFill>
        <p:spPr>
          <a:xfrm>
            <a:off x="133165" y="5984275"/>
            <a:ext cx="8758518" cy="811820"/>
          </a:xfrm>
          <a:prstGeom prst="rect">
            <a:avLst/>
          </a:prstGeom>
        </p:spPr>
      </p:pic>
      <p:sp>
        <p:nvSpPr>
          <p:cNvPr id="20" name="Cuadro de texto 2">
            <a:extLst>
              <a:ext uri="{FF2B5EF4-FFF2-40B4-BE49-F238E27FC236}">
                <a16:creationId xmlns:a16="http://schemas.microsoft.com/office/drawing/2014/main" id="{583634F3-B859-4191-BEA0-E227319F91C3}"/>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TESORERÍA GENERAL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0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C86272BB-A541-4538-9F71-968FF0F46455}"/>
              </a:ext>
            </a:extLst>
          </p:cNvPr>
          <p:cNvSpPr txBox="1"/>
          <p:nvPr/>
        </p:nvSpPr>
        <p:spPr>
          <a:xfrm>
            <a:off x="2508114" y="981174"/>
            <a:ext cx="3825929"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MOTIVOS DE CANCELACIÓN:</a:t>
            </a:r>
          </a:p>
        </p:txBody>
      </p:sp>
      <p:sp>
        <p:nvSpPr>
          <p:cNvPr id="12" name="CuadroTexto 11">
            <a:extLst>
              <a:ext uri="{FF2B5EF4-FFF2-40B4-BE49-F238E27FC236}">
                <a16:creationId xmlns:a16="http://schemas.microsoft.com/office/drawing/2014/main" id="{F4C1651A-78B1-4326-A7C5-E02A4333AD03}"/>
              </a:ext>
            </a:extLst>
          </p:cNvPr>
          <p:cNvSpPr txBox="1"/>
          <p:nvPr/>
        </p:nvSpPr>
        <p:spPr>
          <a:xfrm>
            <a:off x="443883" y="1380281"/>
            <a:ext cx="7248825" cy="461665"/>
          </a:xfrm>
          <a:prstGeom prst="rect">
            <a:avLst/>
          </a:prstGeom>
          <a:noFill/>
        </p:spPr>
        <p:txBody>
          <a:bodyPr wrap="square">
            <a:spAutoFit/>
          </a:bodyPr>
          <a:lstStyle/>
          <a:p>
            <a:pPr algn="just"/>
            <a:r>
              <a:rPr lang="es-ES" sz="2400" b="1" i="0" u="none" strike="noStrike" baseline="0" dirty="0">
                <a:solidFill>
                  <a:srgbClr val="000000"/>
                </a:solidFill>
                <a:latin typeface="+mj-lt"/>
                <a:cs typeface="Calibri" panose="020F0502020204030204" pitchFamily="34" charset="0"/>
              </a:rPr>
              <a:t>02 </a:t>
            </a:r>
            <a:r>
              <a:rPr lang="es-MX" sz="2400" b="1" dirty="0">
                <a:latin typeface="+mj-lt"/>
              </a:rPr>
              <a:t>Comprobante emitido con errores sin relación</a:t>
            </a:r>
          </a:p>
        </p:txBody>
      </p:sp>
      <p:pic>
        <p:nvPicPr>
          <p:cNvPr id="13" name="Imagen 12">
            <a:extLst>
              <a:ext uri="{FF2B5EF4-FFF2-40B4-BE49-F238E27FC236}">
                <a16:creationId xmlns:a16="http://schemas.microsoft.com/office/drawing/2014/main" id="{B91BEC18-5F5F-499E-87A1-D837EBD3DEDA}"/>
              </a:ext>
            </a:extLst>
          </p:cNvPr>
          <p:cNvPicPr>
            <a:picLocks noChangeAspect="1"/>
          </p:cNvPicPr>
          <p:nvPr/>
        </p:nvPicPr>
        <p:blipFill>
          <a:blip r:embed="rId2"/>
          <a:stretch>
            <a:fillRect/>
          </a:stretch>
        </p:blipFill>
        <p:spPr>
          <a:xfrm>
            <a:off x="938627" y="1837161"/>
            <a:ext cx="6964901" cy="4038969"/>
          </a:xfrm>
          <a:prstGeom prst="rect">
            <a:avLst/>
          </a:prstGeom>
        </p:spPr>
      </p:pic>
      <p:sp>
        <p:nvSpPr>
          <p:cNvPr id="15" name="Cuadro de texto 2">
            <a:extLst>
              <a:ext uri="{FF2B5EF4-FFF2-40B4-BE49-F238E27FC236}">
                <a16:creationId xmlns:a16="http://schemas.microsoft.com/office/drawing/2014/main" id="{D3765C0F-88EC-4C22-94A2-F0039A1DFD07}"/>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A07C33E9-F0ED-46A3-9812-FCC52F89298F}"/>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7BCB73D8-9956-45D4-AE98-CF43DDCB7D9A}"/>
              </a:ext>
            </a:extLst>
          </p:cNvPr>
          <p:cNvPicPr>
            <a:picLocks noChangeAspect="1"/>
          </p:cNvPicPr>
          <p:nvPr/>
        </p:nvPicPr>
        <p:blipFill>
          <a:blip r:embed="rId4"/>
          <a:stretch>
            <a:fillRect/>
          </a:stretch>
        </p:blipFill>
        <p:spPr>
          <a:xfrm>
            <a:off x="133165" y="5984275"/>
            <a:ext cx="8758518" cy="811820"/>
          </a:xfrm>
          <a:prstGeom prst="rect">
            <a:avLst/>
          </a:prstGeom>
        </p:spPr>
      </p:pic>
      <p:sp>
        <p:nvSpPr>
          <p:cNvPr id="10" name="Cuadro de texto 2">
            <a:extLst>
              <a:ext uri="{FF2B5EF4-FFF2-40B4-BE49-F238E27FC236}">
                <a16:creationId xmlns:a16="http://schemas.microsoft.com/office/drawing/2014/main" id="{30B84992-8F66-4980-93CD-6C03FB15B888}"/>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TESORERÍA GENERAL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25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04ABD38-700C-41A7-BECB-C579E51E4BA9}"/>
              </a:ext>
            </a:extLst>
          </p:cNvPr>
          <p:cNvSpPr>
            <a:spLocks noGrp="1"/>
          </p:cNvSpPr>
          <p:nvPr>
            <p:ph type="ftr" sz="quarter" idx="11"/>
          </p:nvPr>
        </p:nvSpPr>
        <p:spPr/>
        <p:txBody>
          <a:bodyPr/>
          <a:lstStyle/>
          <a:p>
            <a:endParaRPr lang="es-ES" dirty="0">
              <a:solidFill>
                <a:prstClr val="black">
                  <a:tint val="75000"/>
                </a:prstClr>
              </a:solidFill>
            </a:endParaRPr>
          </a:p>
        </p:txBody>
      </p:sp>
      <p:sp>
        <p:nvSpPr>
          <p:cNvPr id="11" name="CuadroTexto 10">
            <a:extLst>
              <a:ext uri="{FF2B5EF4-FFF2-40B4-BE49-F238E27FC236}">
                <a16:creationId xmlns:a16="http://schemas.microsoft.com/office/drawing/2014/main" id="{BD0EF457-6882-4452-AE4E-F4F343A2791F}"/>
              </a:ext>
            </a:extLst>
          </p:cNvPr>
          <p:cNvSpPr txBox="1"/>
          <p:nvPr/>
        </p:nvSpPr>
        <p:spPr>
          <a:xfrm>
            <a:off x="2472603" y="1004471"/>
            <a:ext cx="3896951" cy="461665"/>
          </a:xfrm>
          <a:prstGeom prst="rect">
            <a:avLst/>
          </a:prstGeom>
          <a:noFill/>
        </p:spPr>
        <p:txBody>
          <a:bodyPr wrap="square">
            <a:spAutoFit/>
          </a:bodyPr>
          <a:lstStyle/>
          <a:p>
            <a:pPr algn="just"/>
            <a:r>
              <a:rPr lang="es-ES" sz="2400" b="1" i="0" u="none" strike="noStrike" baseline="0" dirty="0">
                <a:solidFill>
                  <a:srgbClr val="000000"/>
                </a:solidFill>
                <a:latin typeface="Calibri" panose="020F0502020204030204" pitchFamily="34" charset="0"/>
                <a:cs typeface="Calibri" panose="020F0502020204030204" pitchFamily="34" charset="0"/>
              </a:rPr>
              <a:t>MOTIVOS DE CANCELACIÓN:</a:t>
            </a:r>
          </a:p>
        </p:txBody>
      </p:sp>
      <p:sp>
        <p:nvSpPr>
          <p:cNvPr id="12" name="CuadroTexto 11">
            <a:extLst>
              <a:ext uri="{FF2B5EF4-FFF2-40B4-BE49-F238E27FC236}">
                <a16:creationId xmlns:a16="http://schemas.microsoft.com/office/drawing/2014/main" id="{92871ADB-9545-4B52-981D-75A9B8E817B2}"/>
              </a:ext>
            </a:extLst>
          </p:cNvPr>
          <p:cNvSpPr txBox="1"/>
          <p:nvPr/>
        </p:nvSpPr>
        <p:spPr>
          <a:xfrm>
            <a:off x="594804" y="1389229"/>
            <a:ext cx="7248825" cy="461665"/>
          </a:xfrm>
          <a:prstGeom prst="rect">
            <a:avLst/>
          </a:prstGeom>
          <a:noFill/>
        </p:spPr>
        <p:txBody>
          <a:bodyPr wrap="square">
            <a:spAutoFit/>
          </a:bodyPr>
          <a:lstStyle/>
          <a:p>
            <a:pPr algn="just"/>
            <a:r>
              <a:rPr lang="es-ES" sz="2400" b="1" i="0" u="none" strike="noStrike" baseline="0" dirty="0">
                <a:solidFill>
                  <a:srgbClr val="000000"/>
                </a:solidFill>
                <a:latin typeface="+mj-lt"/>
                <a:cs typeface="Calibri" panose="020F0502020204030204" pitchFamily="34" charset="0"/>
              </a:rPr>
              <a:t>03 No se llevó a cabo la operación</a:t>
            </a:r>
            <a:endParaRPr lang="es-MX" sz="2400" b="1" dirty="0">
              <a:latin typeface="+mj-lt"/>
            </a:endParaRPr>
          </a:p>
        </p:txBody>
      </p:sp>
      <p:pic>
        <p:nvPicPr>
          <p:cNvPr id="13" name="Imagen 12">
            <a:extLst>
              <a:ext uri="{FF2B5EF4-FFF2-40B4-BE49-F238E27FC236}">
                <a16:creationId xmlns:a16="http://schemas.microsoft.com/office/drawing/2014/main" id="{F588F772-C4C7-42B7-8146-B77B28F8D1AA}"/>
              </a:ext>
            </a:extLst>
          </p:cNvPr>
          <p:cNvPicPr>
            <a:picLocks noChangeAspect="1"/>
          </p:cNvPicPr>
          <p:nvPr/>
        </p:nvPicPr>
        <p:blipFill>
          <a:blip r:embed="rId2"/>
          <a:stretch>
            <a:fillRect/>
          </a:stretch>
        </p:blipFill>
        <p:spPr>
          <a:xfrm>
            <a:off x="1238561" y="1869406"/>
            <a:ext cx="6129905" cy="4002422"/>
          </a:xfrm>
          <a:prstGeom prst="rect">
            <a:avLst/>
          </a:prstGeom>
        </p:spPr>
      </p:pic>
      <p:sp>
        <p:nvSpPr>
          <p:cNvPr id="15" name="Cuadro de texto 2">
            <a:extLst>
              <a:ext uri="{FF2B5EF4-FFF2-40B4-BE49-F238E27FC236}">
                <a16:creationId xmlns:a16="http://schemas.microsoft.com/office/drawing/2014/main" id="{F67BF1FD-3311-4992-92F8-1D20AD67B938}"/>
              </a:ext>
            </a:extLst>
          </p:cNvPr>
          <p:cNvSpPr txBox="1"/>
          <p:nvPr/>
        </p:nvSpPr>
        <p:spPr>
          <a:xfrm>
            <a:off x="3693111" y="385068"/>
            <a:ext cx="4870450" cy="422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800" b="1" kern="100" dirty="0">
                <a:effectLst/>
                <a:latin typeface="Caviar Dreams"/>
                <a:ea typeface="Calibri" panose="020F0502020204030204" pitchFamily="34" charset="0"/>
                <a:cs typeface="Times New Roman" panose="02020603050405020304" pitchFamily="18" charset="0"/>
              </a:rPr>
              <a:t>DIRECCIÓN GENERAL DE ADMINISTRACIÓN</a:t>
            </a:r>
          </a:p>
          <a:p>
            <a:pPr algn="r">
              <a:lnSpc>
                <a:spcPct val="107000"/>
              </a:lnSpc>
              <a:spcAft>
                <a:spcPts val="800"/>
              </a:spcAft>
            </a:pPr>
            <a:r>
              <a:rPr lang="es-MX" sz="800" b="1" kern="100" dirty="0">
                <a:latin typeface="Caviar Dreams"/>
                <a:ea typeface="Calibri" panose="020F0502020204030204" pitchFamily="34" charset="0"/>
                <a:cs typeface="Times New Roman" panose="02020603050405020304" pitchFamily="18" charset="0"/>
              </a:rPr>
              <a:t>DIRECCIÓN DE CONTABILIDAD</a:t>
            </a:r>
            <a:r>
              <a:rPr lang="es-MX" sz="8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D750332C-B12A-4580-8084-E2BD39B958DB}"/>
              </a:ext>
            </a:extLst>
          </p:cNvPr>
          <p:cNvPicPr>
            <a:picLocks noChangeAspect="1"/>
          </p:cNvPicPr>
          <p:nvPr/>
        </p:nvPicPr>
        <p:blipFill>
          <a:blip r:embed="rId3"/>
          <a:stretch>
            <a:fillRect/>
          </a:stretch>
        </p:blipFill>
        <p:spPr>
          <a:xfrm>
            <a:off x="162588" y="61905"/>
            <a:ext cx="1505160" cy="924054"/>
          </a:xfrm>
          <a:prstGeom prst="rect">
            <a:avLst/>
          </a:prstGeom>
        </p:spPr>
      </p:pic>
      <p:pic>
        <p:nvPicPr>
          <p:cNvPr id="17" name="Imagen 16">
            <a:extLst>
              <a:ext uri="{FF2B5EF4-FFF2-40B4-BE49-F238E27FC236}">
                <a16:creationId xmlns:a16="http://schemas.microsoft.com/office/drawing/2014/main" id="{8562E6CD-57DB-463C-A53D-E021141FC1DA}"/>
              </a:ext>
            </a:extLst>
          </p:cNvPr>
          <p:cNvPicPr>
            <a:picLocks noChangeAspect="1"/>
          </p:cNvPicPr>
          <p:nvPr/>
        </p:nvPicPr>
        <p:blipFill>
          <a:blip r:embed="rId4"/>
          <a:stretch>
            <a:fillRect/>
          </a:stretch>
        </p:blipFill>
        <p:spPr>
          <a:xfrm>
            <a:off x="133165" y="5984275"/>
            <a:ext cx="8758518" cy="811820"/>
          </a:xfrm>
          <a:prstGeom prst="rect">
            <a:avLst/>
          </a:prstGeom>
        </p:spPr>
      </p:pic>
      <p:sp>
        <p:nvSpPr>
          <p:cNvPr id="10" name="Cuadro de texto 2">
            <a:extLst>
              <a:ext uri="{FF2B5EF4-FFF2-40B4-BE49-F238E27FC236}">
                <a16:creationId xmlns:a16="http://schemas.microsoft.com/office/drawing/2014/main" id="{77486F2E-62E7-44AB-AA53-677BD5D8F5E2}"/>
              </a:ext>
            </a:extLst>
          </p:cNvPr>
          <p:cNvSpPr txBox="1"/>
          <p:nvPr/>
        </p:nvSpPr>
        <p:spPr>
          <a:xfrm>
            <a:off x="3756611" y="206450"/>
            <a:ext cx="4806950" cy="422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50000"/>
              </a:lnSpc>
              <a:spcAft>
                <a:spcPts val="300"/>
              </a:spcAft>
            </a:pPr>
            <a:r>
              <a:rPr lang="es-MX" sz="1000" b="1" kern="100" dirty="0">
                <a:effectLst/>
                <a:latin typeface="Caviar Dreams"/>
                <a:ea typeface="Calibri" panose="020F0502020204030204" pitchFamily="34" charset="0"/>
                <a:cs typeface="Times New Roman" panose="02020603050405020304" pitchFamily="18" charset="0"/>
              </a:rPr>
              <a:t>TESORERÍA GENERAL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50000"/>
              </a:lnSpc>
              <a:spcAft>
                <a:spcPts val="800"/>
              </a:spcAft>
            </a:pPr>
            <a:r>
              <a:rPr lang="es-MX" sz="1000" b="1" kern="100" dirty="0">
                <a:effectLst/>
                <a:latin typeface="Caviar Dreams"/>
                <a:ea typeface="Calibri" panose="020F0502020204030204" pitchFamily="34" charset="0"/>
                <a:cs typeface="Times New Roman" panose="02020603050405020304" pitchFamily="18" charset="0"/>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4910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4674</TotalTime>
  <Words>983</Words>
  <Application>Microsoft Office PowerPoint</Application>
  <PresentationFormat>Presentación en pantalla (4:3)</PresentationFormat>
  <Paragraphs>100</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Caviar Dreams</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Lucas</dc:creator>
  <cp:lastModifiedBy>HP</cp:lastModifiedBy>
  <cp:revision>223</cp:revision>
  <dcterms:created xsi:type="dcterms:W3CDTF">2018-01-23T21:24:11Z</dcterms:created>
  <dcterms:modified xsi:type="dcterms:W3CDTF">2024-05-20T21:38:34Z</dcterms:modified>
</cp:coreProperties>
</file>