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60"/>
  </p:notesMasterIdLst>
  <p:handoutMasterIdLst>
    <p:handoutMasterId r:id="rId61"/>
  </p:handoutMasterIdLst>
  <p:sldIdLst>
    <p:sldId id="277" r:id="rId2"/>
    <p:sldId id="487" r:id="rId3"/>
    <p:sldId id="488" r:id="rId4"/>
    <p:sldId id="262" r:id="rId5"/>
    <p:sldId id="266" r:id="rId6"/>
    <p:sldId id="272" r:id="rId7"/>
    <p:sldId id="271" r:id="rId8"/>
    <p:sldId id="489" r:id="rId9"/>
    <p:sldId id="490" r:id="rId10"/>
    <p:sldId id="522" r:id="rId11"/>
    <p:sldId id="520" r:id="rId12"/>
    <p:sldId id="564" r:id="rId13"/>
    <p:sldId id="494" r:id="rId14"/>
    <p:sldId id="495" r:id="rId15"/>
    <p:sldId id="496" r:id="rId16"/>
    <p:sldId id="497" r:id="rId17"/>
    <p:sldId id="498" r:id="rId18"/>
    <p:sldId id="519" r:id="rId19"/>
    <p:sldId id="521" r:id="rId20"/>
    <p:sldId id="526" r:id="rId21"/>
    <p:sldId id="505" r:id="rId22"/>
    <p:sldId id="506" r:id="rId23"/>
    <p:sldId id="565" r:id="rId24"/>
    <p:sldId id="525" r:id="rId25"/>
    <p:sldId id="322" r:id="rId26"/>
    <p:sldId id="429" r:id="rId27"/>
    <p:sldId id="332" r:id="rId28"/>
    <p:sldId id="502" r:id="rId29"/>
    <p:sldId id="503" r:id="rId30"/>
    <p:sldId id="504" r:id="rId31"/>
    <p:sldId id="448" r:id="rId32"/>
    <p:sldId id="428" r:id="rId33"/>
    <p:sldId id="566" r:id="rId34"/>
    <p:sldId id="571" r:id="rId35"/>
    <p:sldId id="316" r:id="rId36"/>
    <p:sldId id="563" r:id="rId37"/>
    <p:sldId id="572" r:id="rId38"/>
    <p:sldId id="530" r:id="rId39"/>
    <p:sldId id="531" r:id="rId40"/>
    <p:sldId id="532" r:id="rId41"/>
    <p:sldId id="533" r:id="rId42"/>
    <p:sldId id="344" r:id="rId43"/>
    <p:sldId id="345" r:id="rId44"/>
    <p:sldId id="346" r:id="rId45"/>
    <p:sldId id="348" r:id="rId46"/>
    <p:sldId id="349" r:id="rId47"/>
    <p:sldId id="350" r:id="rId48"/>
    <p:sldId id="347" r:id="rId49"/>
    <p:sldId id="356" r:id="rId50"/>
    <p:sldId id="567" r:id="rId51"/>
    <p:sldId id="491" r:id="rId52"/>
    <p:sldId id="568" r:id="rId53"/>
    <p:sldId id="493" r:id="rId54"/>
    <p:sldId id="569" r:id="rId55"/>
    <p:sldId id="384" r:id="rId56"/>
    <p:sldId id="359" r:id="rId57"/>
    <p:sldId id="570" r:id="rId58"/>
    <p:sldId id="276"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487"/>
            <p14:sldId id="488"/>
            <p14:sldId id="262"/>
            <p14:sldId id="266"/>
            <p14:sldId id="272"/>
            <p14:sldId id="271"/>
            <p14:sldId id="489"/>
            <p14:sldId id="490"/>
            <p14:sldId id="522"/>
            <p14:sldId id="520"/>
            <p14:sldId id="564"/>
            <p14:sldId id="494"/>
            <p14:sldId id="495"/>
            <p14:sldId id="496"/>
            <p14:sldId id="497"/>
            <p14:sldId id="498"/>
            <p14:sldId id="519"/>
            <p14:sldId id="521"/>
            <p14:sldId id="526"/>
            <p14:sldId id="505"/>
            <p14:sldId id="506"/>
            <p14:sldId id="565"/>
            <p14:sldId id="525"/>
            <p14:sldId id="322"/>
            <p14:sldId id="429"/>
            <p14:sldId id="332"/>
            <p14:sldId id="502"/>
            <p14:sldId id="503"/>
            <p14:sldId id="504"/>
            <p14:sldId id="448"/>
            <p14:sldId id="428"/>
            <p14:sldId id="566"/>
            <p14:sldId id="571"/>
            <p14:sldId id="316"/>
            <p14:sldId id="563"/>
            <p14:sldId id="572"/>
            <p14:sldId id="530"/>
            <p14:sldId id="531"/>
            <p14:sldId id="532"/>
            <p14:sldId id="533"/>
            <p14:sldId id="344"/>
            <p14:sldId id="345"/>
            <p14:sldId id="346"/>
            <p14:sldId id="348"/>
            <p14:sldId id="349"/>
            <p14:sldId id="350"/>
            <p14:sldId id="347"/>
            <p14:sldId id="356"/>
            <p14:sldId id="567"/>
            <p14:sldId id="491"/>
            <p14:sldId id="568"/>
            <p14:sldId id="493"/>
            <p14:sldId id="569"/>
            <p14:sldId id="384"/>
            <p14:sldId id="359"/>
            <p14:sldId id="570"/>
            <p14:sldId id="276"/>
          </p14:sldIdLst>
        </p14:section>
        <p14:section name="Enriquezca su presentación" id="{E2D565D1-BA5E-44E6-A40E-50A644912248}">
          <p14:sldIdLst/>
        </p14:section>
        <p14:section name="¡Hay más!"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89825" autoAdjust="0"/>
  </p:normalViewPr>
  <p:slideViewPr>
    <p:cSldViewPr>
      <p:cViewPr>
        <p:scale>
          <a:sx n="66" d="100"/>
          <a:sy n="66" d="100"/>
        </p:scale>
        <p:origin x="1458" y="12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EC40A-0961-49D1-A57A-E7AD8ADA03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3A80EAEB-665F-4CFB-8914-A536E1CBE39A}">
      <dgm:prSet phldrT="[Texto]" custT="1"/>
      <dgm:spPr/>
      <dgm:t>
        <a:bodyPr/>
        <a:lstStyle/>
        <a:p>
          <a:r>
            <a:rPr lang="es-MX" sz="2800" dirty="0"/>
            <a:t>Reunir</a:t>
          </a:r>
        </a:p>
      </dgm:t>
    </dgm:pt>
    <dgm:pt modelId="{901EF136-E5BF-4564-AB3F-90C232A6653B}" type="parTrans" cxnId="{DFD36784-6BC5-4B80-91CF-A117593396CE}">
      <dgm:prSet/>
      <dgm:spPr/>
      <dgm:t>
        <a:bodyPr/>
        <a:lstStyle/>
        <a:p>
          <a:endParaRPr lang="es-MX" sz="1800"/>
        </a:p>
      </dgm:t>
    </dgm:pt>
    <dgm:pt modelId="{C79C6CA0-A7D6-4096-9F1A-3FD33D1BBB41}" type="sibTrans" cxnId="{DFD36784-6BC5-4B80-91CF-A117593396CE}">
      <dgm:prSet/>
      <dgm:spPr/>
      <dgm:t>
        <a:bodyPr/>
        <a:lstStyle/>
        <a:p>
          <a:endParaRPr lang="es-MX" sz="1800"/>
        </a:p>
      </dgm:t>
    </dgm:pt>
    <dgm:pt modelId="{96C07606-60DB-4A72-A4DD-2432A0C95BAF}">
      <dgm:prSet phldrT="[Texto]" custT="1"/>
      <dgm:spPr/>
      <dgm:t>
        <a:bodyPr/>
        <a:lstStyle/>
        <a:p>
          <a:r>
            <a:rPr lang="es-ES" sz="2400" dirty="0">
              <a:solidFill>
                <a:schemeClr val="tx2">
                  <a:lumMod val="50000"/>
                </a:schemeClr>
              </a:solidFill>
            </a:rPr>
            <a:t>Exige un control y canalización de la  producción documental</a:t>
          </a:r>
          <a:r>
            <a:rPr lang="es-ES" sz="2000" dirty="0">
              <a:solidFill>
                <a:schemeClr val="tx2">
                  <a:lumMod val="50000"/>
                </a:schemeClr>
              </a:solidFill>
            </a:rPr>
            <a:t>.</a:t>
          </a:r>
          <a:endParaRPr lang="es-MX" sz="2000" dirty="0"/>
        </a:p>
      </dgm:t>
    </dgm:pt>
    <dgm:pt modelId="{EA261C14-63F0-4580-8F1F-12AA8668504B}" type="parTrans" cxnId="{DAB42E31-EE78-409D-89B5-F55772704C3D}">
      <dgm:prSet/>
      <dgm:spPr/>
      <dgm:t>
        <a:bodyPr/>
        <a:lstStyle/>
        <a:p>
          <a:endParaRPr lang="es-MX" sz="1800"/>
        </a:p>
      </dgm:t>
    </dgm:pt>
    <dgm:pt modelId="{4446BC33-7666-433B-A6F9-CC645D2841A1}" type="sibTrans" cxnId="{DAB42E31-EE78-409D-89B5-F55772704C3D}">
      <dgm:prSet/>
      <dgm:spPr/>
      <dgm:t>
        <a:bodyPr/>
        <a:lstStyle/>
        <a:p>
          <a:endParaRPr lang="es-MX" sz="1800"/>
        </a:p>
      </dgm:t>
    </dgm:pt>
    <dgm:pt modelId="{AC1FB85F-8713-438B-B4B1-38F8A40352C6}">
      <dgm:prSet phldrT="[Texto]" custT="1"/>
      <dgm:spPr>
        <a:solidFill>
          <a:schemeClr val="accent2">
            <a:lumMod val="75000"/>
          </a:schemeClr>
        </a:solidFill>
      </dgm:spPr>
      <dgm:t>
        <a:bodyPr/>
        <a:lstStyle/>
        <a:p>
          <a:r>
            <a:rPr lang="es-MX" sz="1600" dirty="0"/>
            <a:t>Conservar</a:t>
          </a:r>
        </a:p>
      </dgm:t>
    </dgm:pt>
    <dgm:pt modelId="{C7A354B5-290C-4047-9CF1-E6FF6F4B2600}" type="parTrans" cxnId="{FEE15152-7E30-4D4A-A6CD-92103E03FB7D}">
      <dgm:prSet/>
      <dgm:spPr/>
      <dgm:t>
        <a:bodyPr/>
        <a:lstStyle/>
        <a:p>
          <a:endParaRPr lang="es-MX" sz="1800"/>
        </a:p>
      </dgm:t>
    </dgm:pt>
    <dgm:pt modelId="{84619CD8-9720-418F-B495-B824A6038BE0}" type="sibTrans" cxnId="{FEE15152-7E30-4D4A-A6CD-92103E03FB7D}">
      <dgm:prSet/>
      <dgm:spPr/>
      <dgm:t>
        <a:bodyPr/>
        <a:lstStyle/>
        <a:p>
          <a:endParaRPr lang="es-MX" sz="1800"/>
        </a:p>
      </dgm:t>
    </dgm:pt>
    <dgm:pt modelId="{706A3158-37C8-4F49-BC7E-441CBED418AA}">
      <dgm:prSet phldrT="[Texto]" custT="1"/>
      <dgm:spPr/>
      <dgm:t>
        <a:bodyPr/>
        <a:lstStyle/>
        <a:p>
          <a:r>
            <a:rPr lang="es-ES" sz="2000" dirty="0">
              <a:solidFill>
                <a:schemeClr val="tx2">
                  <a:lumMod val="50000"/>
                </a:schemeClr>
              </a:solidFill>
            </a:rPr>
            <a:t>Asegurar la integridad física de los soportes</a:t>
          </a:r>
          <a:r>
            <a:rPr lang="es-MX" sz="2000" dirty="0">
              <a:solidFill>
                <a:schemeClr val="tx2">
                  <a:lumMod val="50000"/>
                </a:schemeClr>
              </a:solidFill>
            </a:rPr>
            <a:t> documentales, evitando al máximo las condiciones medioambientales y de riesgo que puedan causar daño a la información</a:t>
          </a:r>
          <a:r>
            <a:rPr lang="es-MX" sz="2000" b="1" dirty="0">
              <a:solidFill>
                <a:schemeClr val="tx2">
                  <a:lumMod val="50000"/>
                </a:schemeClr>
              </a:solidFill>
            </a:rPr>
            <a:t>.</a:t>
          </a:r>
          <a:endParaRPr lang="es-MX" sz="2000" dirty="0"/>
        </a:p>
      </dgm:t>
    </dgm:pt>
    <dgm:pt modelId="{FE27524F-C99B-472A-8B94-4ECD1ABEE85F}" type="parTrans" cxnId="{1BD18864-82D8-4E1E-B4B1-159A68DCF49E}">
      <dgm:prSet/>
      <dgm:spPr/>
      <dgm:t>
        <a:bodyPr/>
        <a:lstStyle/>
        <a:p>
          <a:endParaRPr lang="es-MX" sz="1800"/>
        </a:p>
      </dgm:t>
    </dgm:pt>
    <dgm:pt modelId="{59251DFD-5E7E-42C8-A8CA-4A82B86EFF68}" type="sibTrans" cxnId="{1BD18864-82D8-4E1E-B4B1-159A68DCF49E}">
      <dgm:prSet/>
      <dgm:spPr/>
      <dgm:t>
        <a:bodyPr/>
        <a:lstStyle/>
        <a:p>
          <a:endParaRPr lang="es-MX" sz="1800"/>
        </a:p>
      </dgm:t>
    </dgm:pt>
    <dgm:pt modelId="{D7448604-C4C7-4D76-9973-2C644DC52044}">
      <dgm:prSet phldrT="[Texto]" custT="1"/>
      <dgm:spPr>
        <a:solidFill>
          <a:srgbClr val="FF0000"/>
        </a:solidFill>
      </dgm:spPr>
      <dgm:t>
        <a:bodyPr/>
        <a:lstStyle/>
        <a:p>
          <a:pPr>
            <a:lnSpc>
              <a:spcPct val="50000"/>
            </a:lnSpc>
          </a:pPr>
          <a:r>
            <a:rPr lang="es-MX" sz="1600" dirty="0"/>
            <a:t>Servir/</a:t>
          </a:r>
        </a:p>
        <a:p>
          <a:pPr>
            <a:lnSpc>
              <a:spcPct val="50000"/>
            </a:lnSpc>
          </a:pPr>
          <a:r>
            <a:rPr lang="es-MX" sz="1600" dirty="0"/>
            <a:t>difundir</a:t>
          </a:r>
        </a:p>
      </dgm:t>
    </dgm:pt>
    <dgm:pt modelId="{8BAA8984-F4FA-4499-A21D-7596C1B3C45D}" type="parTrans" cxnId="{6856AF32-D9A4-43D6-B759-B4A6447E4F25}">
      <dgm:prSet/>
      <dgm:spPr/>
      <dgm:t>
        <a:bodyPr/>
        <a:lstStyle/>
        <a:p>
          <a:endParaRPr lang="es-MX" sz="1800"/>
        </a:p>
      </dgm:t>
    </dgm:pt>
    <dgm:pt modelId="{8E7D7F55-2E17-410A-8998-DF4F72A15B3D}" type="sibTrans" cxnId="{6856AF32-D9A4-43D6-B759-B4A6447E4F25}">
      <dgm:prSet/>
      <dgm:spPr/>
      <dgm:t>
        <a:bodyPr/>
        <a:lstStyle/>
        <a:p>
          <a:endParaRPr lang="es-MX" sz="1800"/>
        </a:p>
      </dgm:t>
    </dgm:pt>
    <dgm:pt modelId="{EE70279F-BE66-4988-BA10-43D0949993FC}">
      <dgm:prSet phldrT="[Texto]" custT="1"/>
      <dgm:spPr/>
      <dgm:t>
        <a:bodyPr/>
        <a:lstStyle/>
        <a:p>
          <a:r>
            <a:rPr lang="es-ES" sz="2400" dirty="0">
              <a:solidFill>
                <a:schemeClr val="tx2">
                  <a:lumMod val="50000"/>
                </a:schemeClr>
              </a:solidFill>
            </a:rPr>
            <a:t>Implica organización, descripción, difusión, orientación.</a:t>
          </a:r>
          <a:endParaRPr lang="es-MX" sz="2400" dirty="0"/>
        </a:p>
      </dgm:t>
    </dgm:pt>
    <dgm:pt modelId="{E4CAD1DA-76BA-4447-A6D6-5F26334C8EB6}" type="parTrans" cxnId="{4D18C525-8D43-47DE-8801-ADF29221F08A}">
      <dgm:prSet/>
      <dgm:spPr/>
      <dgm:t>
        <a:bodyPr/>
        <a:lstStyle/>
        <a:p>
          <a:endParaRPr lang="es-MX" sz="1800"/>
        </a:p>
      </dgm:t>
    </dgm:pt>
    <dgm:pt modelId="{57A21173-390F-43E5-A8B7-D7D289EAA8B6}" type="sibTrans" cxnId="{4D18C525-8D43-47DE-8801-ADF29221F08A}">
      <dgm:prSet/>
      <dgm:spPr/>
      <dgm:t>
        <a:bodyPr/>
        <a:lstStyle/>
        <a:p>
          <a:endParaRPr lang="es-MX" sz="1800"/>
        </a:p>
      </dgm:t>
    </dgm:pt>
    <dgm:pt modelId="{A4552EC4-A275-43DE-BB42-D9B95DE5F296}">
      <dgm:prSet phldrT="[Texto]" custT="1"/>
      <dgm:spPr/>
      <dgm:t>
        <a:bodyPr/>
        <a:lstStyle/>
        <a:p>
          <a:r>
            <a:rPr lang="es-ES" sz="2400" dirty="0">
              <a:solidFill>
                <a:schemeClr val="tx2">
                  <a:lumMod val="50000"/>
                </a:schemeClr>
              </a:solidFill>
            </a:rPr>
            <a:t>Consiste en ofrecer datos concretos que impliquen facilidad de acceso y consulta.</a:t>
          </a:r>
          <a:endParaRPr lang="es-MX" sz="2400" dirty="0"/>
        </a:p>
      </dgm:t>
    </dgm:pt>
    <dgm:pt modelId="{524D04A4-4A52-4BA9-9067-E167513BB33D}" type="parTrans" cxnId="{85388B82-8C4E-426B-9232-29C000C9D94A}">
      <dgm:prSet/>
      <dgm:spPr/>
      <dgm:t>
        <a:bodyPr/>
        <a:lstStyle/>
        <a:p>
          <a:endParaRPr lang="es-MX" sz="1800"/>
        </a:p>
      </dgm:t>
    </dgm:pt>
    <dgm:pt modelId="{CC398406-3DDE-4011-A819-B196DBAB5BCA}" type="sibTrans" cxnId="{85388B82-8C4E-426B-9232-29C000C9D94A}">
      <dgm:prSet/>
      <dgm:spPr/>
      <dgm:t>
        <a:bodyPr/>
        <a:lstStyle/>
        <a:p>
          <a:endParaRPr lang="es-MX" sz="1800"/>
        </a:p>
      </dgm:t>
    </dgm:pt>
    <dgm:pt modelId="{77AD1861-DF04-4E32-8D7A-CC8FBB11AC30}" type="pres">
      <dgm:prSet presAssocID="{C3DEC40A-0961-49D1-A57A-E7AD8ADA0340}" presName="linearFlow" presStyleCnt="0">
        <dgm:presLayoutVars>
          <dgm:dir/>
          <dgm:animLvl val="lvl"/>
          <dgm:resizeHandles val="exact"/>
        </dgm:presLayoutVars>
      </dgm:prSet>
      <dgm:spPr/>
    </dgm:pt>
    <dgm:pt modelId="{E3693C58-75FB-41F8-9675-AB26D64D153D}" type="pres">
      <dgm:prSet presAssocID="{3A80EAEB-665F-4CFB-8914-A536E1CBE39A}" presName="composite" presStyleCnt="0"/>
      <dgm:spPr/>
    </dgm:pt>
    <dgm:pt modelId="{62A7A48F-91EE-4B27-A6A9-12F547B1E260}" type="pres">
      <dgm:prSet presAssocID="{3A80EAEB-665F-4CFB-8914-A536E1CBE39A}" presName="parentText" presStyleLbl="alignNode1" presStyleIdx="0" presStyleCnt="3">
        <dgm:presLayoutVars>
          <dgm:chMax val="1"/>
          <dgm:bulletEnabled val="1"/>
        </dgm:presLayoutVars>
      </dgm:prSet>
      <dgm:spPr/>
    </dgm:pt>
    <dgm:pt modelId="{497846FC-39FC-49DC-B1AE-666F3D5FE1E6}" type="pres">
      <dgm:prSet presAssocID="{3A80EAEB-665F-4CFB-8914-A536E1CBE39A}" presName="descendantText" presStyleLbl="alignAcc1" presStyleIdx="0" presStyleCnt="3">
        <dgm:presLayoutVars>
          <dgm:bulletEnabled val="1"/>
        </dgm:presLayoutVars>
      </dgm:prSet>
      <dgm:spPr/>
    </dgm:pt>
    <dgm:pt modelId="{F999E234-04D6-45EB-A651-E0C0EC849286}" type="pres">
      <dgm:prSet presAssocID="{C79C6CA0-A7D6-4096-9F1A-3FD33D1BBB41}" presName="sp" presStyleCnt="0"/>
      <dgm:spPr/>
    </dgm:pt>
    <dgm:pt modelId="{6BD50A97-B35E-4CBA-95DA-C68B718A8545}" type="pres">
      <dgm:prSet presAssocID="{AC1FB85F-8713-438B-B4B1-38F8A40352C6}" presName="composite" presStyleCnt="0"/>
      <dgm:spPr/>
    </dgm:pt>
    <dgm:pt modelId="{660913C2-F5E0-4B02-BB45-6EF4D498B63E}" type="pres">
      <dgm:prSet presAssocID="{AC1FB85F-8713-438B-B4B1-38F8A40352C6}" presName="parentText" presStyleLbl="alignNode1" presStyleIdx="1" presStyleCnt="3">
        <dgm:presLayoutVars>
          <dgm:chMax val="1"/>
          <dgm:bulletEnabled val="1"/>
        </dgm:presLayoutVars>
      </dgm:prSet>
      <dgm:spPr/>
    </dgm:pt>
    <dgm:pt modelId="{0FC9D7CA-E5F0-40EE-9E9C-74E0DE8B4561}" type="pres">
      <dgm:prSet presAssocID="{AC1FB85F-8713-438B-B4B1-38F8A40352C6}" presName="descendantText" presStyleLbl="alignAcc1" presStyleIdx="1" presStyleCnt="3" custScaleX="98318" custScaleY="133022">
        <dgm:presLayoutVars>
          <dgm:bulletEnabled val="1"/>
        </dgm:presLayoutVars>
      </dgm:prSet>
      <dgm:spPr/>
    </dgm:pt>
    <dgm:pt modelId="{65B0A8C1-46E5-4A88-B8C1-3E83D0054215}" type="pres">
      <dgm:prSet presAssocID="{84619CD8-9720-418F-B495-B824A6038BE0}" presName="sp" presStyleCnt="0"/>
      <dgm:spPr/>
    </dgm:pt>
    <dgm:pt modelId="{67F6E648-9990-4D16-82F4-0A6F135EE422}" type="pres">
      <dgm:prSet presAssocID="{D7448604-C4C7-4D76-9973-2C644DC52044}" presName="composite" presStyleCnt="0"/>
      <dgm:spPr/>
    </dgm:pt>
    <dgm:pt modelId="{2F7261FA-2F23-4AB2-A19E-E82AE751559A}" type="pres">
      <dgm:prSet presAssocID="{D7448604-C4C7-4D76-9973-2C644DC52044}" presName="parentText" presStyleLbl="alignNode1" presStyleIdx="2" presStyleCnt="3" custLinFactNeighborX="956" custLinFactNeighborY="-429">
        <dgm:presLayoutVars>
          <dgm:chMax val="1"/>
          <dgm:bulletEnabled val="1"/>
        </dgm:presLayoutVars>
      </dgm:prSet>
      <dgm:spPr/>
    </dgm:pt>
    <dgm:pt modelId="{75D86ED9-A9BD-45AF-9E24-80C81E8065B7}" type="pres">
      <dgm:prSet presAssocID="{D7448604-C4C7-4D76-9973-2C644DC52044}" presName="descendantText" presStyleLbl="alignAcc1" presStyleIdx="2" presStyleCnt="3" custScaleY="146700" custLinFactNeighborY="0">
        <dgm:presLayoutVars>
          <dgm:bulletEnabled val="1"/>
        </dgm:presLayoutVars>
      </dgm:prSet>
      <dgm:spPr/>
    </dgm:pt>
  </dgm:ptLst>
  <dgm:cxnLst>
    <dgm:cxn modelId="{5DE0EE0A-2BB9-4A3C-989A-A7874D3C1294}" type="presOf" srcId="{96C07606-60DB-4A72-A4DD-2432A0C95BAF}" destId="{497846FC-39FC-49DC-B1AE-666F3D5FE1E6}" srcOrd="0" destOrd="0" presId="urn:microsoft.com/office/officeart/2005/8/layout/chevron2"/>
    <dgm:cxn modelId="{73E7A30E-A8F0-4CE7-8677-D69ACCF4ADE2}" type="presOf" srcId="{C3DEC40A-0961-49D1-A57A-E7AD8ADA0340}" destId="{77AD1861-DF04-4E32-8D7A-CC8FBB11AC30}" srcOrd="0" destOrd="0" presId="urn:microsoft.com/office/officeart/2005/8/layout/chevron2"/>
    <dgm:cxn modelId="{3676510F-A596-491D-9A36-15CFF79387B8}" type="presOf" srcId="{A4552EC4-A275-43DE-BB42-D9B95DE5F296}" destId="{75D86ED9-A9BD-45AF-9E24-80C81E8065B7}" srcOrd="0" destOrd="1" presId="urn:microsoft.com/office/officeart/2005/8/layout/chevron2"/>
    <dgm:cxn modelId="{4D18C525-8D43-47DE-8801-ADF29221F08A}" srcId="{D7448604-C4C7-4D76-9973-2C644DC52044}" destId="{EE70279F-BE66-4988-BA10-43D0949993FC}" srcOrd="0" destOrd="0" parTransId="{E4CAD1DA-76BA-4447-A6D6-5F26334C8EB6}" sibTransId="{57A21173-390F-43E5-A8B7-D7D289EAA8B6}"/>
    <dgm:cxn modelId="{755CC32C-1518-4BAA-9A87-E88A03683454}" type="presOf" srcId="{AC1FB85F-8713-438B-B4B1-38F8A40352C6}" destId="{660913C2-F5E0-4B02-BB45-6EF4D498B63E}" srcOrd="0" destOrd="0" presId="urn:microsoft.com/office/officeart/2005/8/layout/chevron2"/>
    <dgm:cxn modelId="{DAB42E31-EE78-409D-89B5-F55772704C3D}" srcId="{3A80EAEB-665F-4CFB-8914-A536E1CBE39A}" destId="{96C07606-60DB-4A72-A4DD-2432A0C95BAF}" srcOrd="0" destOrd="0" parTransId="{EA261C14-63F0-4580-8F1F-12AA8668504B}" sibTransId="{4446BC33-7666-433B-A6F9-CC645D2841A1}"/>
    <dgm:cxn modelId="{6856AF32-D9A4-43D6-B759-B4A6447E4F25}" srcId="{C3DEC40A-0961-49D1-A57A-E7AD8ADA0340}" destId="{D7448604-C4C7-4D76-9973-2C644DC52044}" srcOrd="2" destOrd="0" parTransId="{8BAA8984-F4FA-4499-A21D-7596C1B3C45D}" sibTransId="{8E7D7F55-2E17-410A-8998-DF4F72A15B3D}"/>
    <dgm:cxn modelId="{1BD18864-82D8-4E1E-B4B1-159A68DCF49E}" srcId="{AC1FB85F-8713-438B-B4B1-38F8A40352C6}" destId="{706A3158-37C8-4F49-BC7E-441CBED418AA}" srcOrd="0" destOrd="0" parTransId="{FE27524F-C99B-472A-8B94-4ECD1ABEE85F}" sibTransId="{59251DFD-5E7E-42C8-A8CA-4A82B86EFF68}"/>
    <dgm:cxn modelId="{FEE15152-7E30-4D4A-A6CD-92103E03FB7D}" srcId="{C3DEC40A-0961-49D1-A57A-E7AD8ADA0340}" destId="{AC1FB85F-8713-438B-B4B1-38F8A40352C6}" srcOrd="1" destOrd="0" parTransId="{C7A354B5-290C-4047-9CF1-E6FF6F4B2600}" sibTransId="{84619CD8-9720-418F-B495-B824A6038BE0}"/>
    <dgm:cxn modelId="{9C38D557-6337-4C9D-9B67-44D4BDD55A4B}" type="presOf" srcId="{3A80EAEB-665F-4CFB-8914-A536E1CBE39A}" destId="{62A7A48F-91EE-4B27-A6A9-12F547B1E260}" srcOrd="0" destOrd="0" presId="urn:microsoft.com/office/officeart/2005/8/layout/chevron2"/>
    <dgm:cxn modelId="{85388B82-8C4E-426B-9232-29C000C9D94A}" srcId="{D7448604-C4C7-4D76-9973-2C644DC52044}" destId="{A4552EC4-A275-43DE-BB42-D9B95DE5F296}" srcOrd="1" destOrd="0" parTransId="{524D04A4-4A52-4BA9-9067-E167513BB33D}" sibTransId="{CC398406-3DDE-4011-A819-B196DBAB5BCA}"/>
    <dgm:cxn modelId="{DFD36784-6BC5-4B80-91CF-A117593396CE}" srcId="{C3DEC40A-0961-49D1-A57A-E7AD8ADA0340}" destId="{3A80EAEB-665F-4CFB-8914-A536E1CBE39A}" srcOrd="0" destOrd="0" parTransId="{901EF136-E5BF-4564-AB3F-90C232A6653B}" sibTransId="{C79C6CA0-A7D6-4096-9F1A-3FD33D1BBB41}"/>
    <dgm:cxn modelId="{3B9DF288-738C-47A9-9E9F-64A56833FA50}" type="presOf" srcId="{D7448604-C4C7-4D76-9973-2C644DC52044}" destId="{2F7261FA-2F23-4AB2-A19E-E82AE751559A}" srcOrd="0" destOrd="0" presId="urn:microsoft.com/office/officeart/2005/8/layout/chevron2"/>
    <dgm:cxn modelId="{5DC4BCC2-14E5-4B14-A05D-B6CDFCB5FC69}" type="presOf" srcId="{706A3158-37C8-4F49-BC7E-441CBED418AA}" destId="{0FC9D7CA-E5F0-40EE-9E9C-74E0DE8B4561}" srcOrd="0" destOrd="0" presId="urn:microsoft.com/office/officeart/2005/8/layout/chevron2"/>
    <dgm:cxn modelId="{56BC3EFB-970C-4CD2-B6ED-30D2A5FB3124}" type="presOf" srcId="{EE70279F-BE66-4988-BA10-43D0949993FC}" destId="{75D86ED9-A9BD-45AF-9E24-80C81E8065B7}" srcOrd="0" destOrd="0" presId="urn:microsoft.com/office/officeart/2005/8/layout/chevron2"/>
    <dgm:cxn modelId="{B2CD668A-C21C-4233-A911-389DED26BBA4}" type="presParOf" srcId="{77AD1861-DF04-4E32-8D7A-CC8FBB11AC30}" destId="{E3693C58-75FB-41F8-9675-AB26D64D153D}" srcOrd="0" destOrd="0" presId="urn:microsoft.com/office/officeart/2005/8/layout/chevron2"/>
    <dgm:cxn modelId="{7C8AB16D-2289-4C19-BC07-95B5F06EA1B2}" type="presParOf" srcId="{E3693C58-75FB-41F8-9675-AB26D64D153D}" destId="{62A7A48F-91EE-4B27-A6A9-12F547B1E260}" srcOrd="0" destOrd="0" presId="urn:microsoft.com/office/officeart/2005/8/layout/chevron2"/>
    <dgm:cxn modelId="{801F27FC-3898-4BF6-8ADA-B9271D14C50E}" type="presParOf" srcId="{E3693C58-75FB-41F8-9675-AB26D64D153D}" destId="{497846FC-39FC-49DC-B1AE-666F3D5FE1E6}" srcOrd="1" destOrd="0" presId="urn:microsoft.com/office/officeart/2005/8/layout/chevron2"/>
    <dgm:cxn modelId="{F7EFDF03-61E9-4C95-831B-D6860F8D3220}" type="presParOf" srcId="{77AD1861-DF04-4E32-8D7A-CC8FBB11AC30}" destId="{F999E234-04D6-45EB-A651-E0C0EC849286}" srcOrd="1" destOrd="0" presId="urn:microsoft.com/office/officeart/2005/8/layout/chevron2"/>
    <dgm:cxn modelId="{3ECE9EA1-4B9C-4384-A900-658F585A8041}" type="presParOf" srcId="{77AD1861-DF04-4E32-8D7A-CC8FBB11AC30}" destId="{6BD50A97-B35E-4CBA-95DA-C68B718A8545}" srcOrd="2" destOrd="0" presId="urn:microsoft.com/office/officeart/2005/8/layout/chevron2"/>
    <dgm:cxn modelId="{BDB5AF0E-1CD8-44D3-A56C-9550D6C05AF7}" type="presParOf" srcId="{6BD50A97-B35E-4CBA-95DA-C68B718A8545}" destId="{660913C2-F5E0-4B02-BB45-6EF4D498B63E}" srcOrd="0" destOrd="0" presId="urn:microsoft.com/office/officeart/2005/8/layout/chevron2"/>
    <dgm:cxn modelId="{6395A360-33FD-4B7C-A6F9-462082E909EF}" type="presParOf" srcId="{6BD50A97-B35E-4CBA-95DA-C68B718A8545}" destId="{0FC9D7CA-E5F0-40EE-9E9C-74E0DE8B4561}" srcOrd="1" destOrd="0" presId="urn:microsoft.com/office/officeart/2005/8/layout/chevron2"/>
    <dgm:cxn modelId="{ECB6854C-D2C6-4851-9C47-44C21B679ECF}" type="presParOf" srcId="{77AD1861-DF04-4E32-8D7A-CC8FBB11AC30}" destId="{65B0A8C1-46E5-4A88-B8C1-3E83D0054215}" srcOrd="3" destOrd="0" presId="urn:microsoft.com/office/officeart/2005/8/layout/chevron2"/>
    <dgm:cxn modelId="{69E2E69F-C2A1-40AD-B7B9-7C9B4059E61E}" type="presParOf" srcId="{77AD1861-DF04-4E32-8D7A-CC8FBB11AC30}" destId="{67F6E648-9990-4D16-82F4-0A6F135EE422}" srcOrd="4" destOrd="0" presId="urn:microsoft.com/office/officeart/2005/8/layout/chevron2"/>
    <dgm:cxn modelId="{24C3CFF5-E0A0-44D4-831E-820873064865}" type="presParOf" srcId="{67F6E648-9990-4D16-82F4-0A6F135EE422}" destId="{2F7261FA-2F23-4AB2-A19E-E82AE751559A}" srcOrd="0" destOrd="0" presId="urn:microsoft.com/office/officeart/2005/8/layout/chevron2"/>
    <dgm:cxn modelId="{F42A34F5-210E-4C10-8E66-7F22E7679F0A}" type="presParOf" srcId="{67F6E648-9990-4D16-82F4-0A6F135EE422}" destId="{75D86ED9-A9BD-45AF-9E24-80C81E8065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98B52-8C4A-460A-BE2A-042F20D3C514}" type="doc">
      <dgm:prSet loTypeId="urn:microsoft.com/office/officeart/2005/8/layout/vList3" loCatId="list" qsTypeId="urn:microsoft.com/office/officeart/2005/8/quickstyle/simple5" qsCatId="simple" csTypeId="urn:microsoft.com/office/officeart/2005/8/colors/accent1_2" csCatId="accent1" phldr="1"/>
      <dgm:spPr/>
    </dgm:pt>
    <dgm:pt modelId="{7DFE9AC4-7630-41C7-86E6-9A2B94CA3104}">
      <dgm:prSet phldrT="[Texto]" custT="1"/>
      <dgm:spPr/>
      <dgm:t>
        <a:bodyPr/>
        <a:lstStyle/>
        <a:p>
          <a:r>
            <a:rPr lang="es-MX" sz="2800" dirty="0"/>
            <a:t>Administrativo</a:t>
          </a:r>
        </a:p>
      </dgm:t>
    </dgm:pt>
    <dgm:pt modelId="{407BBA7D-74CC-4BDA-98D6-080C60A442B4}" type="parTrans" cxnId="{2DBC1C12-34E8-46AD-ACE0-3A4648641DDA}">
      <dgm:prSet/>
      <dgm:spPr/>
      <dgm:t>
        <a:bodyPr/>
        <a:lstStyle/>
        <a:p>
          <a:endParaRPr lang="es-MX" sz="2000"/>
        </a:p>
      </dgm:t>
    </dgm:pt>
    <dgm:pt modelId="{592880AA-BB82-415D-A722-6EB1BF3A8F1A}" type="sibTrans" cxnId="{2DBC1C12-34E8-46AD-ACE0-3A4648641DDA}">
      <dgm:prSet/>
      <dgm:spPr/>
      <dgm:t>
        <a:bodyPr/>
        <a:lstStyle/>
        <a:p>
          <a:endParaRPr lang="es-MX" sz="2000"/>
        </a:p>
      </dgm:t>
    </dgm:pt>
    <dgm:pt modelId="{134CDE64-C084-4448-86DA-55C98611B73C}">
      <dgm:prSet phldrT="[Texto]" custT="1"/>
      <dgm:spPr/>
      <dgm:t>
        <a:bodyPr/>
        <a:lstStyle/>
        <a:p>
          <a:r>
            <a:rPr lang="es-MX" sz="2800" dirty="0"/>
            <a:t>Legal</a:t>
          </a:r>
        </a:p>
      </dgm:t>
    </dgm:pt>
    <dgm:pt modelId="{4AC6BD3D-6BAE-40E9-A1CE-6799F8071867}" type="parTrans" cxnId="{76D338BF-4795-460E-9BCB-CC15AAC95C7D}">
      <dgm:prSet/>
      <dgm:spPr/>
      <dgm:t>
        <a:bodyPr/>
        <a:lstStyle/>
        <a:p>
          <a:endParaRPr lang="es-MX" sz="2000"/>
        </a:p>
      </dgm:t>
    </dgm:pt>
    <dgm:pt modelId="{52B7FDF5-3335-4744-9BB7-FFDA9FB60891}" type="sibTrans" cxnId="{76D338BF-4795-460E-9BCB-CC15AAC95C7D}">
      <dgm:prSet/>
      <dgm:spPr/>
      <dgm:t>
        <a:bodyPr/>
        <a:lstStyle/>
        <a:p>
          <a:endParaRPr lang="es-MX" sz="2000"/>
        </a:p>
      </dgm:t>
    </dgm:pt>
    <dgm:pt modelId="{B25FADB3-A24C-4060-B44C-8423A74A9729}">
      <dgm:prSet phldrT="[Texto]" custT="1"/>
      <dgm:spPr/>
      <dgm:t>
        <a:bodyPr/>
        <a:lstStyle/>
        <a:p>
          <a:r>
            <a:rPr lang="es-MX" sz="2800" dirty="0"/>
            <a:t>Fiscal/contable</a:t>
          </a:r>
        </a:p>
      </dgm:t>
    </dgm:pt>
    <dgm:pt modelId="{0F10B5A0-23D0-408C-8DCE-46A999F965CF}" type="parTrans" cxnId="{B11CD1A3-586A-477A-9C30-AAD85D8F13FC}">
      <dgm:prSet/>
      <dgm:spPr/>
      <dgm:t>
        <a:bodyPr/>
        <a:lstStyle/>
        <a:p>
          <a:endParaRPr lang="es-MX" sz="2000"/>
        </a:p>
      </dgm:t>
    </dgm:pt>
    <dgm:pt modelId="{9881F36C-7CDB-4A37-828B-4ECF29707846}" type="sibTrans" cxnId="{B11CD1A3-586A-477A-9C30-AAD85D8F13FC}">
      <dgm:prSet/>
      <dgm:spPr/>
      <dgm:t>
        <a:bodyPr/>
        <a:lstStyle/>
        <a:p>
          <a:endParaRPr lang="es-MX" sz="2000"/>
        </a:p>
      </dgm:t>
    </dgm:pt>
    <dgm:pt modelId="{936D8D75-C0EA-4102-B098-CCA72F878CB1}" type="pres">
      <dgm:prSet presAssocID="{05D98B52-8C4A-460A-BE2A-042F20D3C514}" presName="linearFlow" presStyleCnt="0">
        <dgm:presLayoutVars>
          <dgm:dir/>
          <dgm:resizeHandles val="exact"/>
        </dgm:presLayoutVars>
      </dgm:prSet>
      <dgm:spPr/>
    </dgm:pt>
    <dgm:pt modelId="{FEAFF36C-13DD-477D-8A70-C44A1CA603EA}" type="pres">
      <dgm:prSet presAssocID="{7DFE9AC4-7630-41C7-86E6-9A2B94CA3104}" presName="composite" presStyleCnt="0"/>
      <dgm:spPr/>
    </dgm:pt>
    <dgm:pt modelId="{E6068319-760F-47F2-8378-0452C57DEAC0}" type="pres">
      <dgm:prSet presAssocID="{7DFE9AC4-7630-41C7-86E6-9A2B94CA3104}"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FC2E85B1-9B1D-487D-818C-F959FE45F1DE}" type="pres">
      <dgm:prSet presAssocID="{7DFE9AC4-7630-41C7-86E6-9A2B94CA3104}" presName="txShp" presStyleLbl="node1" presStyleIdx="0" presStyleCnt="3">
        <dgm:presLayoutVars>
          <dgm:bulletEnabled val="1"/>
        </dgm:presLayoutVars>
      </dgm:prSet>
      <dgm:spPr/>
    </dgm:pt>
    <dgm:pt modelId="{FE5668E0-76CC-47D1-B471-515A5AF774C8}" type="pres">
      <dgm:prSet presAssocID="{592880AA-BB82-415D-A722-6EB1BF3A8F1A}" presName="spacing" presStyleCnt="0"/>
      <dgm:spPr/>
    </dgm:pt>
    <dgm:pt modelId="{B22D8A21-0345-4A97-9F69-02AA831C1928}" type="pres">
      <dgm:prSet presAssocID="{134CDE64-C084-4448-86DA-55C98611B73C}" presName="composite" presStyleCnt="0"/>
      <dgm:spPr/>
    </dgm:pt>
    <dgm:pt modelId="{BCB92E20-8E61-40D4-A688-87D90E960C53}" type="pres">
      <dgm:prSet presAssocID="{134CDE64-C084-4448-86DA-55C98611B73C}" presName="imgShp"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7E7DF8A-770A-4E8F-A4DC-6735F9BFC2FF}" type="pres">
      <dgm:prSet presAssocID="{134CDE64-C084-4448-86DA-55C98611B73C}" presName="txShp" presStyleLbl="node1" presStyleIdx="1" presStyleCnt="3">
        <dgm:presLayoutVars>
          <dgm:bulletEnabled val="1"/>
        </dgm:presLayoutVars>
      </dgm:prSet>
      <dgm:spPr/>
    </dgm:pt>
    <dgm:pt modelId="{3E596122-F288-49F2-9502-F961C24E2F5C}" type="pres">
      <dgm:prSet presAssocID="{52B7FDF5-3335-4744-9BB7-FFDA9FB60891}" presName="spacing" presStyleCnt="0"/>
      <dgm:spPr/>
    </dgm:pt>
    <dgm:pt modelId="{0D883D60-DB2B-4BE2-94F7-88EEE6C535F4}" type="pres">
      <dgm:prSet presAssocID="{B25FADB3-A24C-4060-B44C-8423A74A9729}" presName="composite" presStyleCnt="0"/>
      <dgm:spPr/>
    </dgm:pt>
    <dgm:pt modelId="{D1ABF5DF-0A47-47E2-9E71-65458B6EED27}" type="pres">
      <dgm:prSet presAssocID="{B25FADB3-A24C-4060-B44C-8423A74A9729}" presName="imgShp"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9DFDE715-FB6C-4088-9CD3-25DA386A8797}" type="pres">
      <dgm:prSet presAssocID="{B25FADB3-A24C-4060-B44C-8423A74A9729}" presName="txShp" presStyleLbl="node1" presStyleIdx="2" presStyleCnt="3">
        <dgm:presLayoutVars>
          <dgm:bulletEnabled val="1"/>
        </dgm:presLayoutVars>
      </dgm:prSet>
      <dgm:spPr/>
    </dgm:pt>
  </dgm:ptLst>
  <dgm:cxnLst>
    <dgm:cxn modelId="{2DBC1C12-34E8-46AD-ACE0-3A4648641DDA}" srcId="{05D98B52-8C4A-460A-BE2A-042F20D3C514}" destId="{7DFE9AC4-7630-41C7-86E6-9A2B94CA3104}" srcOrd="0" destOrd="0" parTransId="{407BBA7D-74CC-4BDA-98D6-080C60A442B4}" sibTransId="{592880AA-BB82-415D-A722-6EB1BF3A8F1A}"/>
    <dgm:cxn modelId="{0A869D4F-E11A-42EA-85F1-1B41B30E5DFF}" type="presOf" srcId="{B25FADB3-A24C-4060-B44C-8423A74A9729}" destId="{9DFDE715-FB6C-4088-9CD3-25DA386A8797}" srcOrd="0" destOrd="0" presId="urn:microsoft.com/office/officeart/2005/8/layout/vList3"/>
    <dgm:cxn modelId="{F6DF847C-7428-4434-B559-913AEFB5E48F}" type="presOf" srcId="{134CDE64-C084-4448-86DA-55C98611B73C}" destId="{67E7DF8A-770A-4E8F-A4DC-6735F9BFC2FF}" srcOrd="0" destOrd="0" presId="urn:microsoft.com/office/officeart/2005/8/layout/vList3"/>
    <dgm:cxn modelId="{B11CD1A3-586A-477A-9C30-AAD85D8F13FC}" srcId="{05D98B52-8C4A-460A-BE2A-042F20D3C514}" destId="{B25FADB3-A24C-4060-B44C-8423A74A9729}" srcOrd="2" destOrd="0" parTransId="{0F10B5A0-23D0-408C-8DCE-46A999F965CF}" sibTransId="{9881F36C-7CDB-4A37-828B-4ECF29707846}"/>
    <dgm:cxn modelId="{76D338BF-4795-460E-9BCB-CC15AAC95C7D}" srcId="{05D98B52-8C4A-460A-BE2A-042F20D3C514}" destId="{134CDE64-C084-4448-86DA-55C98611B73C}" srcOrd="1" destOrd="0" parTransId="{4AC6BD3D-6BAE-40E9-A1CE-6799F8071867}" sibTransId="{52B7FDF5-3335-4744-9BB7-FFDA9FB60891}"/>
    <dgm:cxn modelId="{EE4B4CC7-E67E-41F2-A688-3AB57410DA59}" type="presOf" srcId="{05D98B52-8C4A-460A-BE2A-042F20D3C514}" destId="{936D8D75-C0EA-4102-B098-CCA72F878CB1}" srcOrd="0" destOrd="0" presId="urn:microsoft.com/office/officeart/2005/8/layout/vList3"/>
    <dgm:cxn modelId="{53DA7AF4-2BC9-4AD0-9EDF-CB7D631DEECD}" type="presOf" srcId="{7DFE9AC4-7630-41C7-86E6-9A2B94CA3104}" destId="{FC2E85B1-9B1D-487D-818C-F959FE45F1DE}" srcOrd="0" destOrd="0" presId="urn:microsoft.com/office/officeart/2005/8/layout/vList3"/>
    <dgm:cxn modelId="{3951ACA3-AC6B-4021-8CE4-31DEEFAF167E}" type="presParOf" srcId="{936D8D75-C0EA-4102-B098-CCA72F878CB1}" destId="{FEAFF36C-13DD-477D-8A70-C44A1CA603EA}" srcOrd="0" destOrd="0" presId="urn:microsoft.com/office/officeart/2005/8/layout/vList3"/>
    <dgm:cxn modelId="{5174F7E0-F022-49DA-B042-5217D1B86EEF}" type="presParOf" srcId="{FEAFF36C-13DD-477D-8A70-C44A1CA603EA}" destId="{E6068319-760F-47F2-8378-0452C57DEAC0}" srcOrd="0" destOrd="0" presId="urn:microsoft.com/office/officeart/2005/8/layout/vList3"/>
    <dgm:cxn modelId="{B1BC2203-9B8A-4F5C-BA2C-1999A5F2DD11}" type="presParOf" srcId="{FEAFF36C-13DD-477D-8A70-C44A1CA603EA}" destId="{FC2E85B1-9B1D-487D-818C-F959FE45F1DE}" srcOrd="1" destOrd="0" presId="urn:microsoft.com/office/officeart/2005/8/layout/vList3"/>
    <dgm:cxn modelId="{3CC50610-CEDE-4807-9C17-A4D61E177093}" type="presParOf" srcId="{936D8D75-C0EA-4102-B098-CCA72F878CB1}" destId="{FE5668E0-76CC-47D1-B471-515A5AF774C8}" srcOrd="1" destOrd="0" presId="urn:microsoft.com/office/officeart/2005/8/layout/vList3"/>
    <dgm:cxn modelId="{F52F0BBE-2555-4E06-8E7C-FBFA1A691003}" type="presParOf" srcId="{936D8D75-C0EA-4102-B098-CCA72F878CB1}" destId="{B22D8A21-0345-4A97-9F69-02AA831C1928}" srcOrd="2" destOrd="0" presId="urn:microsoft.com/office/officeart/2005/8/layout/vList3"/>
    <dgm:cxn modelId="{78F1B7C4-8A4B-4C26-9545-D6D9EDD6CD68}" type="presParOf" srcId="{B22D8A21-0345-4A97-9F69-02AA831C1928}" destId="{BCB92E20-8E61-40D4-A688-87D90E960C53}" srcOrd="0" destOrd="0" presId="urn:microsoft.com/office/officeart/2005/8/layout/vList3"/>
    <dgm:cxn modelId="{27391E63-C48F-4D33-A37B-3EB4EB7407C7}" type="presParOf" srcId="{B22D8A21-0345-4A97-9F69-02AA831C1928}" destId="{67E7DF8A-770A-4E8F-A4DC-6735F9BFC2FF}" srcOrd="1" destOrd="0" presId="urn:microsoft.com/office/officeart/2005/8/layout/vList3"/>
    <dgm:cxn modelId="{63DC8563-64C8-4C93-81F1-094B33198360}" type="presParOf" srcId="{936D8D75-C0EA-4102-B098-CCA72F878CB1}" destId="{3E596122-F288-49F2-9502-F961C24E2F5C}" srcOrd="3" destOrd="0" presId="urn:microsoft.com/office/officeart/2005/8/layout/vList3"/>
    <dgm:cxn modelId="{541BA492-A750-461F-85FF-F766719959D1}" type="presParOf" srcId="{936D8D75-C0EA-4102-B098-CCA72F878CB1}" destId="{0D883D60-DB2B-4BE2-94F7-88EEE6C535F4}" srcOrd="4" destOrd="0" presId="urn:microsoft.com/office/officeart/2005/8/layout/vList3"/>
    <dgm:cxn modelId="{875F674E-2139-4C66-88F8-8EBD19144DBB}" type="presParOf" srcId="{0D883D60-DB2B-4BE2-94F7-88EEE6C535F4}" destId="{D1ABF5DF-0A47-47E2-9E71-65458B6EED27}" srcOrd="0" destOrd="0" presId="urn:microsoft.com/office/officeart/2005/8/layout/vList3"/>
    <dgm:cxn modelId="{D94C3512-4F02-4440-A026-55DBB868BD7D}" type="presParOf" srcId="{0D883D60-DB2B-4BE2-94F7-88EEE6C535F4}" destId="{9DFDE715-FB6C-4088-9CD3-25DA386A87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98B52-8C4A-460A-BE2A-042F20D3C514}" type="doc">
      <dgm:prSet loTypeId="urn:microsoft.com/office/officeart/2005/8/layout/vList3" loCatId="list" qsTypeId="urn:microsoft.com/office/officeart/2005/8/quickstyle/simple5" qsCatId="simple" csTypeId="urn:microsoft.com/office/officeart/2005/8/colors/accent1_2" csCatId="accent1" phldr="1"/>
      <dgm:spPr/>
    </dgm:pt>
    <dgm:pt modelId="{7DFE9AC4-7630-41C7-86E6-9A2B94CA3104}">
      <dgm:prSet phldrT="[Texto]"/>
      <dgm:spPr/>
      <dgm:t>
        <a:bodyPr/>
        <a:lstStyle/>
        <a:p>
          <a:r>
            <a:rPr lang="es-MX" b="1" dirty="0"/>
            <a:t>Informativo</a:t>
          </a:r>
        </a:p>
      </dgm:t>
    </dgm:pt>
    <dgm:pt modelId="{407BBA7D-74CC-4BDA-98D6-080C60A442B4}" type="parTrans" cxnId="{2DBC1C12-34E8-46AD-ACE0-3A4648641DDA}">
      <dgm:prSet/>
      <dgm:spPr/>
      <dgm:t>
        <a:bodyPr/>
        <a:lstStyle/>
        <a:p>
          <a:endParaRPr lang="es-MX"/>
        </a:p>
      </dgm:t>
    </dgm:pt>
    <dgm:pt modelId="{592880AA-BB82-415D-A722-6EB1BF3A8F1A}" type="sibTrans" cxnId="{2DBC1C12-34E8-46AD-ACE0-3A4648641DDA}">
      <dgm:prSet/>
      <dgm:spPr/>
      <dgm:t>
        <a:bodyPr/>
        <a:lstStyle/>
        <a:p>
          <a:endParaRPr lang="es-MX"/>
        </a:p>
      </dgm:t>
    </dgm:pt>
    <dgm:pt modelId="{134CDE64-C084-4448-86DA-55C98611B73C}">
      <dgm:prSet phldrT="[Texto]"/>
      <dgm:spPr/>
      <dgm:t>
        <a:bodyPr/>
        <a:lstStyle/>
        <a:p>
          <a:r>
            <a:rPr lang="es-MX" dirty="0" err="1"/>
            <a:t>Evidencial</a:t>
          </a:r>
          <a:endParaRPr lang="es-MX" dirty="0"/>
        </a:p>
      </dgm:t>
    </dgm:pt>
    <dgm:pt modelId="{4AC6BD3D-6BAE-40E9-A1CE-6799F8071867}" type="parTrans" cxnId="{76D338BF-4795-460E-9BCB-CC15AAC95C7D}">
      <dgm:prSet/>
      <dgm:spPr/>
      <dgm:t>
        <a:bodyPr/>
        <a:lstStyle/>
        <a:p>
          <a:endParaRPr lang="es-MX"/>
        </a:p>
      </dgm:t>
    </dgm:pt>
    <dgm:pt modelId="{52B7FDF5-3335-4744-9BB7-FFDA9FB60891}" type="sibTrans" cxnId="{76D338BF-4795-460E-9BCB-CC15AAC95C7D}">
      <dgm:prSet/>
      <dgm:spPr/>
      <dgm:t>
        <a:bodyPr/>
        <a:lstStyle/>
        <a:p>
          <a:endParaRPr lang="es-MX"/>
        </a:p>
      </dgm:t>
    </dgm:pt>
    <dgm:pt modelId="{B25FADB3-A24C-4060-B44C-8423A74A9729}">
      <dgm:prSet phldrT="[Texto]"/>
      <dgm:spPr/>
      <dgm:t>
        <a:bodyPr/>
        <a:lstStyle/>
        <a:p>
          <a:r>
            <a:rPr lang="es-MX" dirty="0"/>
            <a:t>Testimonial</a:t>
          </a:r>
        </a:p>
      </dgm:t>
    </dgm:pt>
    <dgm:pt modelId="{0F10B5A0-23D0-408C-8DCE-46A999F965CF}" type="parTrans" cxnId="{B11CD1A3-586A-477A-9C30-AAD85D8F13FC}">
      <dgm:prSet/>
      <dgm:spPr/>
      <dgm:t>
        <a:bodyPr/>
        <a:lstStyle/>
        <a:p>
          <a:endParaRPr lang="es-MX"/>
        </a:p>
      </dgm:t>
    </dgm:pt>
    <dgm:pt modelId="{9881F36C-7CDB-4A37-828B-4ECF29707846}" type="sibTrans" cxnId="{B11CD1A3-586A-477A-9C30-AAD85D8F13FC}">
      <dgm:prSet/>
      <dgm:spPr/>
      <dgm:t>
        <a:bodyPr/>
        <a:lstStyle/>
        <a:p>
          <a:endParaRPr lang="es-MX"/>
        </a:p>
      </dgm:t>
    </dgm:pt>
    <dgm:pt modelId="{936D8D75-C0EA-4102-B098-CCA72F878CB1}" type="pres">
      <dgm:prSet presAssocID="{05D98B52-8C4A-460A-BE2A-042F20D3C514}" presName="linearFlow" presStyleCnt="0">
        <dgm:presLayoutVars>
          <dgm:dir/>
          <dgm:resizeHandles val="exact"/>
        </dgm:presLayoutVars>
      </dgm:prSet>
      <dgm:spPr/>
    </dgm:pt>
    <dgm:pt modelId="{FEAFF36C-13DD-477D-8A70-C44A1CA603EA}" type="pres">
      <dgm:prSet presAssocID="{7DFE9AC4-7630-41C7-86E6-9A2B94CA3104}" presName="composite" presStyleCnt="0"/>
      <dgm:spPr/>
    </dgm:pt>
    <dgm:pt modelId="{E6068319-760F-47F2-8378-0452C57DEAC0}" type="pres">
      <dgm:prSet presAssocID="{7DFE9AC4-7630-41C7-86E6-9A2B94CA3104}"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FC2E85B1-9B1D-487D-818C-F959FE45F1DE}" type="pres">
      <dgm:prSet presAssocID="{7DFE9AC4-7630-41C7-86E6-9A2B94CA3104}" presName="txShp" presStyleLbl="node1" presStyleIdx="0" presStyleCnt="3">
        <dgm:presLayoutVars>
          <dgm:bulletEnabled val="1"/>
        </dgm:presLayoutVars>
      </dgm:prSet>
      <dgm:spPr/>
    </dgm:pt>
    <dgm:pt modelId="{FE5668E0-76CC-47D1-B471-515A5AF774C8}" type="pres">
      <dgm:prSet presAssocID="{592880AA-BB82-415D-A722-6EB1BF3A8F1A}" presName="spacing" presStyleCnt="0"/>
      <dgm:spPr/>
    </dgm:pt>
    <dgm:pt modelId="{B22D8A21-0345-4A97-9F69-02AA831C1928}" type="pres">
      <dgm:prSet presAssocID="{134CDE64-C084-4448-86DA-55C98611B73C}" presName="composite" presStyleCnt="0"/>
      <dgm:spPr/>
    </dgm:pt>
    <dgm:pt modelId="{BCB92E20-8E61-40D4-A688-87D90E960C53}" type="pres">
      <dgm:prSet presAssocID="{134CDE64-C084-4448-86DA-55C98611B73C}" presName="imgShp"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7E7DF8A-770A-4E8F-A4DC-6735F9BFC2FF}" type="pres">
      <dgm:prSet presAssocID="{134CDE64-C084-4448-86DA-55C98611B73C}" presName="txShp" presStyleLbl="node1" presStyleIdx="1" presStyleCnt="3">
        <dgm:presLayoutVars>
          <dgm:bulletEnabled val="1"/>
        </dgm:presLayoutVars>
      </dgm:prSet>
      <dgm:spPr/>
    </dgm:pt>
    <dgm:pt modelId="{3E596122-F288-49F2-9502-F961C24E2F5C}" type="pres">
      <dgm:prSet presAssocID="{52B7FDF5-3335-4744-9BB7-FFDA9FB60891}" presName="spacing" presStyleCnt="0"/>
      <dgm:spPr/>
    </dgm:pt>
    <dgm:pt modelId="{0D883D60-DB2B-4BE2-94F7-88EEE6C535F4}" type="pres">
      <dgm:prSet presAssocID="{B25FADB3-A24C-4060-B44C-8423A74A9729}" presName="composite" presStyleCnt="0"/>
      <dgm:spPr/>
    </dgm:pt>
    <dgm:pt modelId="{D1ABF5DF-0A47-47E2-9E71-65458B6EED27}" type="pres">
      <dgm:prSet presAssocID="{B25FADB3-A24C-4060-B44C-8423A74A9729}" presName="imgShp"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9DFDE715-FB6C-4088-9CD3-25DA386A8797}" type="pres">
      <dgm:prSet presAssocID="{B25FADB3-A24C-4060-B44C-8423A74A9729}" presName="txShp" presStyleLbl="node1" presStyleIdx="2" presStyleCnt="3">
        <dgm:presLayoutVars>
          <dgm:bulletEnabled val="1"/>
        </dgm:presLayoutVars>
      </dgm:prSet>
      <dgm:spPr/>
    </dgm:pt>
  </dgm:ptLst>
  <dgm:cxnLst>
    <dgm:cxn modelId="{2DBC1C12-34E8-46AD-ACE0-3A4648641DDA}" srcId="{05D98B52-8C4A-460A-BE2A-042F20D3C514}" destId="{7DFE9AC4-7630-41C7-86E6-9A2B94CA3104}" srcOrd="0" destOrd="0" parTransId="{407BBA7D-74CC-4BDA-98D6-080C60A442B4}" sibTransId="{592880AA-BB82-415D-A722-6EB1BF3A8F1A}"/>
    <dgm:cxn modelId="{5C6BF177-1EA3-468D-95F6-5E8B05802273}" type="presOf" srcId="{05D98B52-8C4A-460A-BE2A-042F20D3C514}" destId="{936D8D75-C0EA-4102-B098-CCA72F878CB1}" srcOrd="0" destOrd="0" presId="urn:microsoft.com/office/officeart/2005/8/layout/vList3"/>
    <dgm:cxn modelId="{6B81448A-93D5-4543-A6D6-61DA0B0C4F72}" type="presOf" srcId="{7DFE9AC4-7630-41C7-86E6-9A2B94CA3104}" destId="{FC2E85B1-9B1D-487D-818C-F959FE45F1DE}" srcOrd="0" destOrd="0" presId="urn:microsoft.com/office/officeart/2005/8/layout/vList3"/>
    <dgm:cxn modelId="{2C320290-FC4B-4657-A26B-2EB7BF9BBFA1}" type="presOf" srcId="{134CDE64-C084-4448-86DA-55C98611B73C}" destId="{67E7DF8A-770A-4E8F-A4DC-6735F9BFC2FF}" srcOrd="0" destOrd="0" presId="urn:microsoft.com/office/officeart/2005/8/layout/vList3"/>
    <dgm:cxn modelId="{B11CD1A3-586A-477A-9C30-AAD85D8F13FC}" srcId="{05D98B52-8C4A-460A-BE2A-042F20D3C514}" destId="{B25FADB3-A24C-4060-B44C-8423A74A9729}" srcOrd="2" destOrd="0" parTransId="{0F10B5A0-23D0-408C-8DCE-46A999F965CF}" sibTransId="{9881F36C-7CDB-4A37-828B-4ECF29707846}"/>
    <dgm:cxn modelId="{76D338BF-4795-460E-9BCB-CC15AAC95C7D}" srcId="{05D98B52-8C4A-460A-BE2A-042F20D3C514}" destId="{134CDE64-C084-4448-86DA-55C98611B73C}" srcOrd="1" destOrd="0" parTransId="{4AC6BD3D-6BAE-40E9-A1CE-6799F8071867}" sibTransId="{52B7FDF5-3335-4744-9BB7-FFDA9FB60891}"/>
    <dgm:cxn modelId="{D1C200C4-E664-4281-A4E4-459681E93861}" type="presOf" srcId="{B25FADB3-A24C-4060-B44C-8423A74A9729}" destId="{9DFDE715-FB6C-4088-9CD3-25DA386A8797}" srcOrd="0" destOrd="0" presId="urn:microsoft.com/office/officeart/2005/8/layout/vList3"/>
    <dgm:cxn modelId="{701C3C7D-535E-465C-BDA2-A8E5161A7E57}" type="presParOf" srcId="{936D8D75-C0EA-4102-B098-CCA72F878CB1}" destId="{FEAFF36C-13DD-477D-8A70-C44A1CA603EA}" srcOrd="0" destOrd="0" presId="urn:microsoft.com/office/officeart/2005/8/layout/vList3"/>
    <dgm:cxn modelId="{B23A0616-A5AD-4B9F-B4A5-949079761BFA}" type="presParOf" srcId="{FEAFF36C-13DD-477D-8A70-C44A1CA603EA}" destId="{E6068319-760F-47F2-8378-0452C57DEAC0}" srcOrd="0" destOrd="0" presId="urn:microsoft.com/office/officeart/2005/8/layout/vList3"/>
    <dgm:cxn modelId="{18681DA2-39C0-4C2D-A573-96B593BF1E36}" type="presParOf" srcId="{FEAFF36C-13DD-477D-8A70-C44A1CA603EA}" destId="{FC2E85B1-9B1D-487D-818C-F959FE45F1DE}" srcOrd="1" destOrd="0" presId="urn:microsoft.com/office/officeart/2005/8/layout/vList3"/>
    <dgm:cxn modelId="{49081BC9-4122-4FED-9283-84DDA4FBBEAA}" type="presParOf" srcId="{936D8D75-C0EA-4102-B098-CCA72F878CB1}" destId="{FE5668E0-76CC-47D1-B471-515A5AF774C8}" srcOrd="1" destOrd="0" presId="urn:microsoft.com/office/officeart/2005/8/layout/vList3"/>
    <dgm:cxn modelId="{B76B4F30-40BD-4116-A4A6-793137DE0C8D}" type="presParOf" srcId="{936D8D75-C0EA-4102-B098-CCA72F878CB1}" destId="{B22D8A21-0345-4A97-9F69-02AA831C1928}" srcOrd="2" destOrd="0" presId="urn:microsoft.com/office/officeart/2005/8/layout/vList3"/>
    <dgm:cxn modelId="{29FBF17E-F88F-4615-BBCD-A4662F4E85FF}" type="presParOf" srcId="{B22D8A21-0345-4A97-9F69-02AA831C1928}" destId="{BCB92E20-8E61-40D4-A688-87D90E960C53}" srcOrd="0" destOrd="0" presId="urn:microsoft.com/office/officeart/2005/8/layout/vList3"/>
    <dgm:cxn modelId="{89F9CD6B-5A66-4471-9EC0-138C447A747C}" type="presParOf" srcId="{B22D8A21-0345-4A97-9F69-02AA831C1928}" destId="{67E7DF8A-770A-4E8F-A4DC-6735F9BFC2FF}" srcOrd="1" destOrd="0" presId="urn:microsoft.com/office/officeart/2005/8/layout/vList3"/>
    <dgm:cxn modelId="{0AD164B3-3AB1-43D5-BB8F-950E8F62CBD3}" type="presParOf" srcId="{936D8D75-C0EA-4102-B098-CCA72F878CB1}" destId="{3E596122-F288-49F2-9502-F961C24E2F5C}" srcOrd="3" destOrd="0" presId="urn:microsoft.com/office/officeart/2005/8/layout/vList3"/>
    <dgm:cxn modelId="{3C05668F-8D61-4080-902B-DF9B4505DE08}" type="presParOf" srcId="{936D8D75-C0EA-4102-B098-CCA72F878CB1}" destId="{0D883D60-DB2B-4BE2-94F7-88EEE6C535F4}" srcOrd="4" destOrd="0" presId="urn:microsoft.com/office/officeart/2005/8/layout/vList3"/>
    <dgm:cxn modelId="{7B4325B6-171E-4529-825D-29BD395FF1DA}" type="presParOf" srcId="{0D883D60-DB2B-4BE2-94F7-88EEE6C535F4}" destId="{D1ABF5DF-0A47-47E2-9E71-65458B6EED27}" srcOrd="0" destOrd="0" presId="urn:microsoft.com/office/officeart/2005/8/layout/vList3"/>
    <dgm:cxn modelId="{BCDEF2D6-821B-4CF8-92B4-946B2F688E98}" type="presParOf" srcId="{0D883D60-DB2B-4BE2-94F7-88EEE6C535F4}" destId="{9DFDE715-FB6C-4088-9CD3-25DA386A87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78958-420A-4346-A06A-760E188A682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MX"/>
        </a:p>
      </dgm:t>
    </dgm:pt>
    <dgm:pt modelId="{332FF521-4007-403E-AB3A-80CD0F9393F5}">
      <dgm:prSet phldrT="[Texto]"/>
      <dgm:spPr/>
      <dgm:t>
        <a:bodyPr/>
        <a:lstStyle/>
        <a:p>
          <a:r>
            <a:rPr lang="es-MX" dirty="0"/>
            <a:t>ORGANIZACIÓN DOCUMENTAL</a:t>
          </a:r>
        </a:p>
      </dgm:t>
    </dgm:pt>
    <dgm:pt modelId="{4BCC5FA9-55F3-4677-82E1-071CEF4DE0E8}" type="parTrans" cxnId="{BCDE3B8B-F75E-4D19-9D43-15A2C4BE0E5E}">
      <dgm:prSet/>
      <dgm:spPr/>
      <dgm:t>
        <a:bodyPr/>
        <a:lstStyle/>
        <a:p>
          <a:endParaRPr lang="es-MX"/>
        </a:p>
      </dgm:t>
    </dgm:pt>
    <dgm:pt modelId="{E5ED72AA-CE7C-47E9-AD49-B0D4E2FCC2BB}" type="sibTrans" cxnId="{BCDE3B8B-F75E-4D19-9D43-15A2C4BE0E5E}">
      <dgm:prSet/>
      <dgm:spPr/>
      <dgm:t>
        <a:bodyPr/>
        <a:lstStyle/>
        <a:p>
          <a:endParaRPr lang="es-MX"/>
        </a:p>
      </dgm:t>
    </dgm:pt>
    <dgm:pt modelId="{4C6025DA-A0F5-4050-9AC3-84CA59EE5858}">
      <dgm:prSet phldrT="[Texto]" custT="1"/>
      <dgm:spPr>
        <a:solidFill>
          <a:srgbClr val="FFC000"/>
        </a:solidFill>
      </dgm:spPr>
      <dgm:t>
        <a:bodyPr/>
        <a:lstStyle/>
        <a:p>
          <a:r>
            <a:rPr lang="es-MX" sz="4000" dirty="0"/>
            <a:t>CLASIFICACIÓN</a:t>
          </a:r>
        </a:p>
      </dgm:t>
    </dgm:pt>
    <dgm:pt modelId="{775B3045-5427-477E-AEC1-4DD1DE457FB5}" type="parTrans" cxnId="{1DF7C2C1-2D30-4F3F-89C0-B8CD778DCEA3}">
      <dgm:prSet/>
      <dgm:spPr/>
      <dgm:t>
        <a:bodyPr/>
        <a:lstStyle/>
        <a:p>
          <a:endParaRPr lang="es-MX"/>
        </a:p>
      </dgm:t>
    </dgm:pt>
    <dgm:pt modelId="{883BB789-E982-4090-B6C6-868BCD4D4096}" type="sibTrans" cxnId="{1DF7C2C1-2D30-4F3F-89C0-B8CD778DCEA3}">
      <dgm:prSet/>
      <dgm:spPr/>
      <dgm:t>
        <a:bodyPr/>
        <a:lstStyle/>
        <a:p>
          <a:endParaRPr lang="es-MX"/>
        </a:p>
      </dgm:t>
    </dgm:pt>
    <dgm:pt modelId="{1079B22C-2EC1-4466-8E9D-0631CCDB81ED}">
      <dgm:prSet phldrT="[Texto]" custT="1"/>
      <dgm:spPr>
        <a:solidFill>
          <a:srgbClr val="00B050"/>
        </a:solidFill>
      </dgm:spPr>
      <dgm:t>
        <a:bodyPr/>
        <a:lstStyle/>
        <a:p>
          <a:r>
            <a:rPr lang="es-MX" sz="3600" dirty="0"/>
            <a:t>ORDENACIÓN</a:t>
          </a:r>
        </a:p>
      </dgm:t>
    </dgm:pt>
    <dgm:pt modelId="{EB3A7F99-0490-4ABC-9572-AF5EDEDA9EE4}" type="parTrans" cxnId="{DCBDDA62-0938-43FB-AD68-C8A78411AB06}">
      <dgm:prSet/>
      <dgm:spPr/>
      <dgm:t>
        <a:bodyPr/>
        <a:lstStyle/>
        <a:p>
          <a:endParaRPr lang="es-MX"/>
        </a:p>
      </dgm:t>
    </dgm:pt>
    <dgm:pt modelId="{75E578E8-AB20-4EA6-A5DD-AFC9387BDC08}" type="sibTrans" cxnId="{DCBDDA62-0938-43FB-AD68-C8A78411AB06}">
      <dgm:prSet/>
      <dgm:spPr/>
      <dgm:t>
        <a:bodyPr/>
        <a:lstStyle/>
        <a:p>
          <a:endParaRPr lang="es-MX"/>
        </a:p>
      </dgm:t>
    </dgm:pt>
    <dgm:pt modelId="{1A044828-3017-4228-A279-7FEB6B13DF9A}" type="pres">
      <dgm:prSet presAssocID="{AF778958-420A-4346-A06A-760E188A6828}" presName="Name0" presStyleCnt="0">
        <dgm:presLayoutVars>
          <dgm:dir/>
          <dgm:animLvl val="lvl"/>
          <dgm:resizeHandles val="exact"/>
        </dgm:presLayoutVars>
      </dgm:prSet>
      <dgm:spPr/>
    </dgm:pt>
    <dgm:pt modelId="{0AF1B519-AF30-4E5D-AD6B-3DFBDAA69710}" type="pres">
      <dgm:prSet presAssocID="{1079B22C-2EC1-4466-8E9D-0631CCDB81ED}" presName="boxAndChildren" presStyleCnt="0"/>
      <dgm:spPr/>
    </dgm:pt>
    <dgm:pt modelId="{F2AF05E3-B576-4ACB-B62D-DAD9209E6C4A}" type="pres">
      <dgm:prSet presAssocID="{1079B22C-2EC1-4466-8E9D-0631CCDB81ED}" presName="parentTextBox" presStyleLbl="node1" presStyleIdx="0" presStyleCnt="3"/>
      <dgm:spPr/>
    </dgm:pt>
    <dgm:pt modelId="{7BF4C446-2384-4018-8EC0-BF9A195259C7}" type="pres">
      <dgm:prSet presAssocID="{883BB789-E982-4090-B6C6-868BCD4D4096}" presName="sp" presStyleCnt="0"/>
      <dgm:spPr/>
    </dgm:pt>
    <dgm:pt modelId="{65B552E8-1B92-4466-A49A-9B3AA4C0D47C}" type="pres">
      <dgm:prSet presAssocID="{4C6025DA-A0F5-4050-9AC3-84CA59EE5858}" presName="arrowAndChildren" presStyleCnt="0"/>
      <dgm:spPr/>
    </dgm:pt>
    <dgm:pt modelId="{9A270296-7EC6-4E30-B0FA-F889F1E69C5F}" type="pres">
      <dgm:prSet presAssocID="{4C6025DA-A0F5-4050-9AC3-84CA59EE5858}" presName="parentTextArrow" presStyleLbl="node1" presStyleIdx="1" presStyleCnt="3"/>
      <dgm:spPr/>
    </dgm:pt>
    <dgm:pt modelId="{EA5242BF-93C4-4FF9-901A-F9B9FFA79915}" type="pres">
      <dgm:prSet presAssocID="{E5ED72AA-CE7C-47E9-AD49-B0D4E2FCC2BB}" presName="sp" presStyleCnt="0"/>
      <dgm:spPr/>
    </dgm:pt>
    <dgm:pt modelId="{731432A8-5591-4845-A2E2-4FDD7DA9597A}" type="pres">
      <dgm:prSet presAssocID="{332FF521-4007-403E-AB3A-80CD0F9393F5}" presName="arrowAndChildren" presStyleCnt="0"/>
      <dgm:spPr/>
    </dgm:pt>
    <dgm:pt modelId="{197801B6-7376-4F45-AE1A-1CC724257BE7}" type="pres">
      <dgm:prSet presAssocID="{332FF521-4007-403E-AB3A-80CD0F9393F5}" presName="parentTextArrow" presStyleLbl="node1" presStyleIdx="2" presStyleCnt="3"/>
      <dgm:spPr/>
    </dgm:pt>
  </dgm:ptLst>
  <dgm:cxnLst>
    <dgm:cxn modelId="{8036751A-5A30-49B2-A97B-A770850C650A}" type="presOf" srcId="{332FF521-4007-403E-AB3A-80CD0F9393F5}" destId="{197801B6-7376-4F45-AE1A-1CC724257BE7}" srcOrd="0" destOrd="0" presId="urn:microsoft.com/office/officeart/2005/8/layout/process4"/>
    <dgm:cxn modelId="{CBBF8D3C-E134-4BC9-9DFB-EBD36529E2CC}" type="presOf" srcId="{AF778958-420A-4346-A06A-760E188A6828}" destId="{1A044828-3017-4228-A279-7FEB6B13DF9A}" srcOrd="0" destOrd="0" presId="urn:microsoft.com/office/officeart/2005/8/layout/process4"/>
    <dgm:cxn modelId="{DCBDDA62-0938-43FB-AD68-C8A78411AB06}" srcId="{AF778958-420A-4346-A06A-760E188A6828}" destId="{1079B22C-2EC1-4466-8E9D-0631CCDB81ED}" srcOrd="2" destOrd="0" parTransId="{EB3A7F99-0490-4ABC-9572-AF5EDEDA9EE4}" sibTransId="{75E578E8-AB20-4EA6-A5DD-AFC9387BDC08}"/>
    <dgm:cxn modelId="{F4798848-E8E7-4B0C-AF4E-24862EC13448}" type="presOf" srcId="{4C6025DA-A0F5-4050-9AC3-84CA59EE5858}" destId="{9A270296-7EC6-4E30-B0FA-F889F1E69C5F}" srcOrd="0" destOrd="0" presId="urn:microsoft.com/office/officeart/2005/8/layout/process4"/>
    <dgm:cxn modelId="{BCDE3B8B-F75E-4D19-9D43-15A2C4BE0E5E}" srcId="{AF778958-420A-4346-A06A-760E188A6828}" destId="{332FF521-4007-403E-AB3A-80CD0F9393F5}" srcOrd="0" destOrd="0" parTransId="{4BCC5FA9-55F3-4677-82E1-071CEF4DE0E8}" sibTransId="{E5ED72AA-CE7C-47E9-AD49-B0D4E2FCC2BB}"/>
    <dgm:cxn modelId="{67C4A198-07B5-4CF0-85F1-D8D5F5EDFA12}" type="presOf" srcId="{1079B22C-2EC1-4466-8E9D-0631CCDB81ED}" destId="{F2AF05E3-B576-4ACB-B62D-DAD9209E6C4A}" srcOrd="0" destOrd="0" presId="urn:microsoft.com/office/officeart/2005/8/layout/process4"/>
    <dgm:cxn modelId="{1DF7C2C1-2D30-4F3F-89C0-B8CD778DCEA3}" srcId="{AF778958-420A-4346-A06A-760E188A6828}" destId="{4C6025DA-A0F5-4050-9AC3-84CA59EE5858}" srcOrd="1" destOrd="0" parTransId="{775B3045-5427-477E-AEC1-4DD1DE457FB5}" sibTransId="{883BB789-E982-4090-B6C6-868BCD4D4096}"/>
    <dgm:cxn modelId="{A0640CA0-7C49-4D37-8FBF-CF4022A999CF}" type="presParOf" srcId="{1A044828-3017-4228-A279-7FEB6B13DF9A}" destId="{0AF1B519-AF30-4E5D-AD6B-3DFBDAA69710}" srcOrd="0" destOrd="0" presId="urn:microsoft.com/office/officeart/2005/8/layout/process4"/>
    <dgm:cxn modelId="{0AF90837-4FEE-4837-A347-32469AE75408}" type="presParOf" srcId="{0AF1B519-AF30-4E5D-AD6B-3DFBDAA69710}" destId="{F2AF05E3-B576-4ACB-B62D-DAD9209E6C4A}" srcOrd="0" destOrd="0" presId="urn:microsoft.com/office/officeart/2005/8/layout/process4"/>
    <dgm:cxn modelId="{3391DFFA-4130-4253-96D2-FE898BDA46AC}" type="presParOf" srcId="{1A044828-3017-4228-A279-7FEB6B13DF9A}" destId="{7BF4C446-2384-4018-8EC0-BF9A195259C7}" srcOrd="1" destOrd="0" presId="urn:microsoft.com/office/officeart/2005/8/layout/process4"/>
    <dgm:cxn modelId="{62F93474-F6F1-4A1E-85C4-19C808E878B1}" type="presParOf" srcId="{1A044828-3017-4228-A279-7FEB6B13DF9A}" destId="{65B552E8-1B92-4466-A49A-9B3AA4C0D47C}" srcOrd="2" destOrd="0" presId="urn:microsoft.com/office/officeart/2005/8/layout/process4"/>
    <dgm:cxn modelId="{13415E19-A32E-4219-9B32-9460EE48CEF1}" type="presParOf" srcId="{65B552E8-1B92-4466-A49A-9B3AA4C0D47C}" destId="{9A270296-7EC6-4E30-B0FA-F889F1E69C5F}" srcOrd="0" destOrd="0" presId="urn:microsoft.com/office/officeart/2005/8/layout/process4"/>
    <dgm:cxn modelId="{1718F332-E32D-4FD5-80EF-23C52E60786F}" type="presParOf" srcId="{1A044828-3017-4228-A279-7FEB6B13DF9A}" destId="{EA5242BF-93C4-4FF9-901A-F9B9FFA79915}" srcOrd="3" destOrd="0" presId="urn:microsoft.com/office/officeart/2005/8/layout/process4"/>
    <dgm:cxn modelId="{69320FE4-AEC5-4C07-AAED-D06D25077AE1}" type="presParOf" srcId="{1A044828-3017-4228-A279-7FEB6B13DF9A}" destId="{731432A8-5591-4845-A2E2-4FDD7DA9597A}" srcOrd="4" destOrd="0" presId="urn:microsoft.com/office/officeart/2005/8/layout/process4"/>
    <dgm:cxn modelId="{8C8F83B6-A8CC-450C-80E7-1D3797B0CDB7}" type="presParOf" srcId="{731432A8-5591-4845-A2E2-4FDD7DA9597A}" destId="{197801B6-7376-4F45-AE1A-1CC724257BE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446F72-2E2A-4EF8-9278-AC0F99A52192}"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ES"/>
        </a:p>
      </dgm:t>
    </dgm:pt>
    <dgm:pt modelId="{35EE9F69-4E59-47BB-8090-EB996B590B9D}">
      <dgm:prSet phldrT="[Texto]"/>
      <dgm:spPr/>
      <dgm:t>
        <a:bodyPr/>
        <a:lstStyle/>
        <a:p>
          <a:r>
            <a:rPr lang="es-ES" dirty="0"/>
            <a:t>1ra. etapa</a:t>
          </a:r>
        </a:p>
      </dgm:t>
    </dgm:pt>
    <dgm:pt modelId="{AF0138D2-202C-4E33-AB75-E9C5542B5552}" type="parTrans" cxnId="{1B86E4C2-4616-445A-AC69-CF6CCE59A1F7}">
      <dgm:prSet/>
      <dgm:spPr/>
      <dgm:t>
        <a:bodyPr/>
        <a:lstStyle/>
        <a:p>
          <a:endParaRPr lang="es-ES"/>
        </a:p>
      </dgm:t>
    </dgm:pt>
    <dgm:pt modelId="{09C3CC6A-99DA-4A95-8428-6C147CDA0FF7}" type="sibTrans" cxnId="{1B86E4C2-4616-445A-AC69-CF6CCE59A1F7}">
      <dgm:prSet/>
      <dgm:spPr/>
      <dgm:t>
        <a:bodyPr/>
        <a:lstStyle/>
        <a:p>
          <a:endParaRPr lang="es-ES"/>
        </a:p>
      </dgm:t>
    </dgm:pt>
    <dgm:pt modelId="{4C9E1B50-3934-4E6A-B141-C5CDC4C9BB05}">
      <dgm:prSet phldrT="[Texto]"/>
      <dgm:spPr/>
      <dgm:t>
        <a:bodyPr/>
        <a:lstStyle/>
        <a:p>
          <a:r>
            <a:rPr lang="es-ES" dirty="0"/>
            <a:t>Identificación</a:t>
          </a:r>
        </a:p>
      </dgm:t>
    </dgm:pt>
    <dgm:pt modelId="{FF337EB2-A9CF-49E7-98AD-918C85823EA7}" type="parTrans" cxnId="{89D08FED-713C-4904-B848-EACDB45243BF}">
      <dgm:prSet/>
      <dgm:spPr/>
      <dgm:t>
        <a:bodyPr/>
        <a:lstStyle/>
        <a:p>
          <a:endParaRPr lang="es-ES"/>
        </a:p>
      </dgm:t>
    </dgm:pt>
    <dgm:pt modelId="{76559142-C0DF-4460-A6C0-D4ADC324E0BA}" type="sibTrans" cxnId="{89D08FED-713C-4904-B848-EACDB45243BF}">
      <dgm:prSet/>
      <dgm:spPr/>
      <dgm:t>
        <a:bodyPr/>
        <a:lstStyle/>
        <a:p>
          <a:endParaRPr lang="es-ES"/>
        </a:p>
      </dgm:t>
    </dgm:pt>
    <dgm:pt modelId="{AE6C2CCC-4238-4D35-B715-4985D532DA1F}">
      <dgm:prSet phldrT="[Texto]"/>
      <dgm:spPr/>
      <dgm:t>
        <a:bodyPr/>
        <a:lstStyle/>
        <a:p>
          <a:r>
            <a:rPr lang="es-ES" dirty="0"/>
            <a:t>Jerarquización</a:t>
          </a:r>
        </a:p>
      </dgm:t>
    </dgm:pt>
    <dgm:pt modelId="{94C403BD-5317-4B82-BCA9-1A7D6EB39AAF}" type="parTrans" cxnId="{F36AC262-9AB9-46D7-A9E2-F3C35E7A01A4}">
      <dgm:prSet/>
      <dgm:spPr/>
      <dgm:t>
        <a:bodyPr/>
        <a:lstStyle/>
        <a:p>
          <a:endParaRPr lang="es-ES"/>
        </a:p>
      </dgm:t>
    </dgm:pt>
    <dgm:pt modelId="{CA2E56EA-A2B0-41E1-8D16-9251E9FFB409}" type="sibTrans" cxnId="{F36AC262-9AB9-46D7-A9E2-F3C35E7A01A4}">
      <dgm:prSet/>
      <dgm:spPr/>
      <dgm:t>
        <a:bodyPr/>
        <a:lstStyle/>
        <a:p>
          <a:endParaRPr lang="es-ES"/>
        </a:p>
      </dgm:t>
    </dgm:pt>
    <dgm:pt modelId="{F22CE834-BCA2-4023-8C29-CE4178E1293F}">
      <dgm:prSet phldrT="[Texto]"/>
      <dgm:spPr>
        <a:solidFill>
          <a:schemeClr val="accent2">
            <a:lumMod val="40000"/>
            <a:lumOff val="60000"/>
          </a:schemeClr>
        </a:solidFill>
      </dgm:spPr>
      <dgm:t>
        <a:bodyPr/>
        <a:lstStyle/>
        <a:p>
          <a:r>
            <a:rPr lang="es-ES" dirty="0"/>
            <a:t>2da. etapa</a:t>
          </a:r>
        </a:p>
      </dgm:t>
    </dgm:pt>
    <dgm:pt modelId="{EECEA4A0-B5BE-45F4-BAC2-08C310CDAFC1}" type="parTrans" cxnId="{24D17EC2-5653-4B9D-A01F-420AFCB93E75}">
      <dgm:prSet/>
      <dgm:spPr/>
      <dgm:t>
        <a:bodyPr/>
        <a:lstStyle/>
        <a:p>
          <a:endParaRPr lang="es-ES"/>
        </a:p>
      </dgm:t>
    </dgm:pt>
    <dgm:pt modelId="{15BBBD88-0BC8-4E22-9F3B-116265B49841}" type="sibTrans" cxnId="{24D17EC2-5653-4B9D-A01F-420AFCB93E75}">
      <dgm:prSet/>
      <dgm:spPr/>
      <dgm:t>
        <a:bodyPr/>
        <a:lstStyle/>
        <a:p>
          <a:endParaRPr lang="es-ES"/>
        </a:p>
      </dgm:t>
    </dgm:pt>
    <dgm:pt modelId="{06D7AD4E-FC47-49C2-9631-27976881A106}">
      <dgm:prSet phldrT="[Texto]"/>
      <dgm:spPr>
        <a:solidFill>
          <a:schemeClr val="accent2">
            <a:lumMod val="75000"/>
          </a:schemeClr>
        </a:solidFill>
      </dgm:spPr>
      <dgm:t>
        <a:bodyPr/>
        <a:lstStyle/>
        <a:p>
          <a:r>
            <a:rPr lang="es-ES" dirty="0"/>
            <a:t>Validación</a:t>
          </a:r>
        </a:p>
      </dgm:t>
    </dgm:pt>
    <dgm:pt modelId="{4A1281D7-59F1-48EB-AE29-FE5ED290B978}" type="parTrans" cxnId="{B427A51E-600F-4C76-B759-BD2B503CEEF1}">
      <dgm:prSet/>
      <dgm:spPr/>
      <dgm:t>
        <a:bodyPr/>
        <a:lstStyle/>
        <a:p>
          <a:endParaRPr lang="es-ES"/>
        </a:p>
      </dgm:t>
    </dgm:pt>
    <dgm:pt modelId="{4FC6CC1E-3A49-47F9-A7B4-4D865475DE2E}" type="sibTrans" cxnId="{B427A51E-600F-4C76-B759-BD2B503CEEF1}">
      <dgm:prSet/>
      <dgm:spPr/>
      <dgm:t>
        <a:bodyPr/>
        <a:lstStyle/>
        <a:p>
          <a:endParaRPr lang="es-ES"/>
        </a:p>
      </dgm:t>
    </dgm:pt>
    <dgm:pt modelId="{E4ECD99A-2D3F-4379-9731-215989888A0F}">
      <dgm:prSet phldrT="[Texto]"/>
      <dgm:spPr>
        <a:solidFill>
          <a:schemeClr val="accent2">
            <a:lumMod val="75000"/>
          </a:schemeClr>
        </a:solidFill>
      </dgm:spPr>
      <dgm:t>
        <a:bodyPr/>
        <a:lstStyle/>
        <a:p>
          <a:r>
            <a:rPr lang="es-ES" dirty="0"/>
            <a:t>Formalización</a:t>
          </a:r>
        </a:p>
      </dgm:t>
    </dgm:pt>
    <dgm:pt modelId="{D87538D5-06B5-42EC-BB66-7B7FC496D8DA}" type="parTrans" cxnId="{F18FDFAF-E992-4BCB-9B84-1BB688A35F92}">
      <dgm:prSet/>
      <dgm:spPr/>
      <dgm:t>
        <a:bodyPr/>
        <a:lstStyle/>
        <a:p>
          <a:endParaRPr lang="es-ES"/>
        </a:p>
      </dgm:t>
    </dgm:pt>
    <dgm:pt modelId="{EFE8B23A-B8D4-454D-8A4B-EEC0A1FE4CB9}" type="sibTrans" cxnId="{F18FDFAF-E992-4BCB-9B84-1BB688A35F92}">
      <dgm:prSet/>
      <dgm:spPr/>
      <dgm:t>
        <a:bodyPr/>
        <a:lstStyle/>
        <a:p>
          <a:endParaRPr lang="es-ES"/>
        </a:p>
      </dgm:t>
    </dgm:pt>
    <dgm:pt modelId="{4AB4D0B3-D6FE-4FBA-935B-D3B287BCC1A8}">
      <dgm:prSet/>
      <dgm:spPr/>
      <dgm:t>
        <a:bodyPr/>
        <a:lstStyle/>
        <a:p>
          <a:r>
            <a:rPr lang="es-ES" dirty="0"/>
            <a:t>Codificación</a:t>
          </a:r>
        </a:p>
      </dgm:t>
    </dgm:pt>
    <dgm:pt modelId="{FD46F420-52DC-4286-AC63-086C34595601}" type="parTrans" cxnId="{D209182C-ABD1-4E15-A354-8A9200E048F6}">
      <dgm:prSet/>
      <dgm:spPr/>
      <dgm:t>
        <a:bodyPr/>
        <a:lstStyle/>
        <a:p>
          <a:endParaRPr lang="es-ES"/>
        </a:p>
      </dgm:t>
    </dgm:pt>
    <dgm:pt modelId="{958921BC-D7AE-44EA-98E9-4876C6CC4631}" type="sibTrans" cxnId="{D209182C-ABD1-4E15-A354-8A9200E048F6}">
      <dgm:prSet/>
      <dgm:spPr/>
      <dgm:t>
        <a:bodyPr/>
        <a:lstStyle/>
        <a:p>
          <a:endParaRPr lang="es-ES"/>
        </a:p>
      </dgm:t>
    </dgm:pt>
    <dgm:pt modelId="{F7CFDC76-5609-4CF9-B9AD-BA917F91A609}">
      <dgm:prSet/>
      <dgm:spPr>
        <a:solidFill>
          <a:schemeClr val="accent2">
            <a:lumMod val="75000"/>
          </a:schemeClr>
        </a:solidFill>
      </dgm:spPr>
      <dgm:t>
        <a:bodyPr/>
        <a:lstStyle/>
        <a:p>
          <a:r>
            <a:rPr lang="es-ES" dirty="0"/>
            <a:t>Supervisión y asesoría</a:t>
          </a:r>
        </a:p>
      </dgm:t>
    </dgm:pt>
    <dgm:pt modelId="{8F10E0E7-8BB9-4F07-9D90-728A3800398C}" type="parTrans" cxnId="{5039CA1C-C22F-4C94-82DF-C23D313E196C}">
      <dgm:prSet/>
      <dgm:spPr/>
      <dgm:t>
        <a:bodyPr/>
        <a:lstStyle/>
        <a:p>
          <a:endParaRPr lang="es-ES"/>
        </a:p>
      </dgm:t>
    </dgm:pt>
    <dgm:pt modelId="{400D231C-8551-4C22-B1F8-4A52AE7E8ACE}" type="sibTrans" cxnId="{5039CA1C-C22F-4C94-82DF-C23D313E196C}">
      <dgm:prSet/>
      <dgm:spPr/>
      <dgm:t>
        <a:bodyPr/>
        <a:lstStyle/>
        <a:p>
          <a:endParaRPr lang="es-ES"/>
        </a:p>
      </dgm:t>
    </dgm:pt>
    <dgm:pt modelId="{EAF3AA27-8114-4DF2-AF4F-616B3E6BD871}">
      <dgm:prSet/>
      <dgm:spPr>
        <a:solidFill>
          <a:schemeClr val="accent2">
            <a:lumMod val="75000"/>
          </a:schemeClr>
        </a:solidFill>
      </dgm:spPr>
      <dgm:t>
        <a:bodyPr/>
        <a:lstStyle/>
        <a:p>
          <a:r>
            <a:rPr lang="es-ES" dirty="0"/>
            <a:t>Capacitación</a:t>
          </a:r>
        </a:p>
      </dgm:t>
    </dgm:pt>
    <dgm:pt modelId="{36F82B64-382A-4572-A415-8FCFE096ADCF}" type="parTrans" cxnId="{2FB18C7C-FC7E-4905-992F-E531C1FB37F0}">
      <dgm:prSet/>
      <dgm:spPr/>
      <dgm:t>
        <a:bodyPr/>
        <a:lstStyle/>
        <a:p>
          <a:endParaRPr lang="es-ES"/>
        </a:p>
      </dgm:t>
    </dgm:pt>
    <dgm:pt modelId="{C481E694-A910-4691-90AC-685120CAD828}" type="sibTrans" cxnId="{2FB18C7C-FC7E-4905-992F-E531C1FB37F0}">
      <dgm:prSet/>
      <dgm:spPr/>
      <dgm:t>
        <a:bodyPr/>
        <a:lstStyle/>
        <a:p>
          <a:endParaRPr lang="es-ES"/>
        </a:p>
      </dgm:t>
    </dgm:pt>
    <dgm:pt modelId="{3F74FDD1-EA81-4463-8171-314366018A70}" type="pres">
      <dgm:prSet presAssocID="{55446F72-2E2A-4EF8-9278-AC0F99A52192}" presName="theList" presStyleCnt="0">
        <dgm:presLayoutVars>
          <dgm:dir/>
          <dgm:animLvl val="lvl"/>
          <dgm:resizeHandles val="exact"/>
        </dgm:presLayoutVars>
      </dgm:prSet>
      <dgm:spPr/>
    </dgm:pt>
    <dgm:pt modelId="{2689A386-CE32-4DB8-8E0E-B35579E7BA56}" type="pres">
      <dgm:prSet presAssocID="{35EE9F69-4E59-47BB-8090-EB996B590B9D}" presName="compNode" presStyleCnt="0"/>
      <dgm:spPr/>
    </dgm:pt>
    <dgm:pt modelId="{4E44287D-5344-4AA9-8949-667FD7851A30}" type="pres">
      <dgm:prSet presAssocID="{35EE9F69-4E59-47BB-8090-EB996B590B9D}" presName="aNode" presStyleLbl="bgShp" presStyleIdx="0" presStyleCnt="2"/>
      <dgm:spPr/>
    </dgm:pt>
    <dgm:pt modelId="{5308CD41-960E-4EFC-AF2A-CFFD65D3B90F}" type="pres">
      <dgm:prSet presAssocID="{35EE9F69-4E59-47BB-8090-EB996B590B9D}" presName="textNode" presStyleLbl="bgShp" presStyleIdx="0" presStyleCnt="2"/>
      <dgm:spPr/>
    </dgm:pt>
    <dgm:pt modelId="{8FF98B02-00EE-4C7B-AE83-B36EC6392022}" type="pres">
      <dgm:prSet presAssocID="{35EE9F69-4E59-47BB-8090-EB996B590B9D}" presName="compChildNode" presStyleCnt="0"/>
      <dgm:spPr/>
    </dgm:pt>
    <dgm:pt modelId="{0324C56D-5887-4A6A-9823-63C0D493285E}" type="pres">
      <dgm:prSet presAssocID="{35EE9F69-4E59-47BB-8090-EB996B590B9D}" presName="theInnerList" presStyleCnt="0"/>
      <dgm:spPr/>
    </dgm:pt>
    <dgm:pt modelId="{2E252370-F56F-486C-BCC6-A372FE1EBB7F}" type="pres">
      <dgm:prSet presAssocID="{4C9E1B50-3934-4E6A-B141-C5CDC4C9BB05}" presName="childNode" presStyleLbl="node1" presStyleIdx="0" presStyleCnt="7">
        <dgm:presLayoutVars>
          <dgm:bulletEnabled val="1"/>
        </dgm:presLayoutVars>
      </dgm:prSet>
      <dgm:spPr/>
    </dgm:pt>
    <dgm:pt modelId="{3EB07C81-C6EA-472B-87BB-F7399C1EBC30}" type="pres">
      <dgm:prSet presAssocID="{4C9E1B50-3934-4E6A-B141-C5CDC4C9BB05}" presName="aSpace2" presStyleCnt="0"/>
      <dgm:spPr/>
    </dgm:pt>
    <dgm:pt modelId="{A8B858B1-B627-4C15-94B2-F2E28A07FCB3}" type="pres">
      <dgm:prSet presAssocID="{AE6C2CCC-4238-4D35-B715-4985D532DA1F}" presName="childNode" presStyleLbl="node1" presStyleIdx="1" presStyleCnt="7">
        <dgm:presLayoutVars>
          <dgm:bulletEnabled val="1"/>
        </dgm:presLayoutVars>
      </dgm:prSet>
      <dgm:spPr/>
    </dgm:pt>
    <dgm:pt modelId="{EAB05D4A-6A0E-4536-B2B7-927E989BCF99}" type="pres">
      <dgm:prSet presAssocID="{AE6C2CCC-4238-4D35-B715-4985D532DA1F}" presName="aSpace2" presStyleCnt="0"/>
      <dgm:spPr/>
    </dgm:pt>
    <dgm:pt modelId="{E81AAFFC-C2EF-4CB1-9391-8849C54D92D7}" type="pres">
      <dgm:prSet presAssocID="{4AB4D0B3-D6FE-4FBA-935B-D3B287BCC1A8}" presName="childNode" presStyleLbl="node1" presStyleIdx="2" presStyleCnt="7">
        <dgm:presLayoutVars>
          <dgm:bulletEnabled val="1"/>
        </dgm:presLayoutVars>
      </dgm:prSet>
      <dgm:spPr/>
    </dgm:pt>
    <dgm:pt modelId="{3A3AB647-9D5F-4DAF-B219-5EE25236291F}" type="pres">
      <dgm:prSet presAssocID="{35EE9F69-4E59-47BB-8090-EB996B590B9D}" presName="aSpace" presStyleCnt="0"/>
      <dgm:spPr/>
    </dgm:pt>
    <dgm:pt modelId="{6ED412A0-C1CC-46C7-87C4-17600E4134AC}" type="pres">
      <dgm:prSet presAssocID="{F22CE834-BCA2-4023-8C29-CE4178E1293F}" presName="compNode" presStyleCnt="0"/>
      <dgm:spPr/>
    </dgm:pt>
    <dgm:pt modelId="{FB456840-C9C2-449B-BA2D-4AA0C1DA4111}" type="pres">
      <dgm:prSet presAssocID="{F22CE834-BCA2-4023-8C29-CE4178E1293F}" presName="aNode" presStyleLbl="bgShp" presStyleIdx="1" presStyleCnt="2"/>
      <dgm:spPr/>
    </dgm:pt>
    <dgm:pt modelId="{AA790B80-72BD-4AB5-BF36-0DEA4A59D1F0}" type="pres">
      <dgm:prSet presAssocID="{F22CE834-BCA2-4023-8C29-CE4178E1293F}" presName="textNode" presStyleLbl="bgShp" presStyleIdx="1" presStyleCnt="2"/>
      <dgm:spPr/>
    </dgm:pt>
    <dgm:pt modelId="{0C0F3990-5040-4E9B-A0BB-E485527BD83E}" type="pres">
      <dgm:prSet presAssocID="{F22CE834-BCA2-4023-8C29-CE4178E1293F}" presName="compChildNode" presStyleCnt="0"/>
      <dgm:spPr/>
    </dgm:pt>
    <dgm:pt modelId="{F95DFC56-ADC0-4828-BF50-4230EA3BA84C}" type="pres">
      <dgm:prSet presAssocID="{F22CE834-BCA2-4023-8C29-CE4178E1293F}" presName="theInnerList" presStyleCnt="0"/>
      <dgm:spPr/>
    </dgm:pt>
    <dgm:pt modelId="{48FF891E-5753-4BF6-9EAE-99AF9A83F736}" type="pres">
      <dgm:prSet presAssocID="{06D7AD4E-FC47-49C2-9631-27976881A106}" presName="childNode" presStyleLbl="node1" presStyleIdx="3" presStyleCnt="7">
        <dgm:presLayoutVars>
          <dgm:bulletEnabled val="1"/>
        </dgm:presLayoutVars>
      </dgm:prSet>
      <dgm:spPr/>
    </dgm:pt>
    <dgm:pt modelId="{E689F319-853E-4923-A808-44539406A4C0}" type="pres">
      <dgm:prSet presAssocID="{06D7AD4E-FC47-49C2-9631-27976881A106}" presName="aSpace2" presStyleCnt="0"/>
      <dgm:spPr/>
    </dgm:pt>
    <dgm:pt modelId="{398D9C70-DEA7-4FEA-A863-1429381469A2}" type="pres">
      <dgm:prSet presAssocID="{E4ECD99A-2D3F-4379-9731-215989888A0F}" presName="childNode" presStyleLbl="node1" presStyleIdx="4" presStyleCnt="7">
        <dgm:presLayoutVars>
          <dgm:bulletEnabled val="1"/>
        </dgm:presLayoutVars>
      </dgm:prSet>
      <dgm:spPr/>
    </dgm:pt>
    <dgm:pt modelId="{1C8565EE-A444-4F69-A7BE-B6E7D602114A}" type="pres">
      <dgm:prSet presAssocID="{E4ECD99A-2D3F-4379-9731-215989888A0F}" presName="aSpace2" presStyleCnt="0"/>
      <dgm:spPr/>
    </dgm:pt>
    <dgm:pt modelId="{40FCE3A6-CDD1-4A4B-B369-C504C38F9425}" type="pres">
      <dgm:prSet presAssocID="{F7CFDC76-5609-4CF9-B9AD-BA917F91A609}" presName="childNode" presStyleLbl="node1" presStyleIdx="5" presStyleCnt="7">
        <dgm:presLayoutVars>
          <dgm:bulletEnabled val="1"/>
        </dgm:presLayoutVars>
      </dgm:prSet>
      <dgm:spPr/>
    </dgm:pt>
    <dgm:pt modelId="{C025CE28-6A41-4298-A124-A55E777E5B87}" type="pres">
      <dgm:prSet presAssocID="{F7CFDC76-5609-4CF9-B9AD-BA917F91A609}" presName="aSpace2" presStyleCnt="0"/>
      <dgm:spPr/>
    </dgm:pt>
    <dgm:pt modelId="{138D730E-8F27-4CB1-8A62-CDFAECB87D95}" type="pres">
      <dgm:prSet presAssocID="{EAF3AA27-8114-4DF2-AF4F-616B3E6BD871}" presName="childNode" presStyleLbl="node1" presStyleIdx="6" presStyleCnt="7">
        <dgm:presLayoutVars>
          <dgm:bulletEnabled val="1"/>
        </dgm:presLayoutVars>
      </dgm:prSet>
      <dgm:spPr/>
    </dgm:pt>
  </dgm:ptLst>
  <dgm:cxnLst>
    <dgm:cxn modelId="{D825B406-AD01-48CB-B4EA-D173855F4F9A}" type="presOf" srcId="{4C9E1B50-3934-4E6A-B141-C5CDC4C9BB05}" destId="{2E252370-F56F-486C-BCC6-A372FE1EBB7F}" srcOrd="0" destOrd="0" presId="urn:microsoft.com/office/officeart/2005/8/layout/lProcess2"/>
    <dgm:cxn modelId="{43A2C812-A2A6-472A-9A60-0F51D2A8BD43}" type="presOf" srcId="{E4ECD99A-2D3F-4379-9731-215989888A0F}" destId="{398D9C70-DEA7-4FEA-A863-1429381469A2}" srcOrd="0" destOrd="0" presId="urn:microsoft.com/office/officeart/2005/8/layout/lProcess2"/>
    <dgm:cxn modelId="{6D28F019-5626-4966-8B72-7BF78D018E0D}" type="presOf" srcId="{EAF3AA27-8114-4DF2-AF4F-616B3E6BD871}" destId="{138D730E-8F27-4CB1-8A62-CDFAECB87D95}" srcOrd="0" destOrd="0" presId="urn:microsoft.com/office/officeart/2005/8/layout/lProcess2"/>
    <dgm:cxn modelId="{5039CA1C-C22F-4C94-82DF-C23D313E196C}" srcId="{F22CE834-BCA2-4023-8C29-CE4178E1293F}" destId="{F7CFDC76-5609-4CF9-B9AD-BA917F91A609}" srcOrd="2" destOrd="0" parTransId="{8F10E0E7-8BB9-4F07-9D90-728A3800398C}" sibTransId="{400D231C-8551-4C22-B1F8-4A52AE7E8ACE}"/>
    <dgm:cxn modelId="{B427A51E-600F-4C76-B759-BD2B503CEEF1}" srcId="{F22CE834-BCA2-4023-8C29-CE4178E1293F}" destId="{06D7AD4E-FC47-49C2-9631-27976881A106}" srcOrd="0" destOrd="0" parTransId="{4A1281D7-59F1-48EB-AE29-FE5ED290B978}" sibTransId="{4FC6CC1E-3A49-47F9-A7B4-4D865475DE2E}"/>
    <dgm:cxn modelId="{C304F12B-D412-4904-990C-240BCBAC66D9}" type="presOf" srcId="{55446F72-2E2A-4EF8-9278-AC0F99A52192}" destId="{3F74FDD1-EA81-4463-8171-314366018A70}" srcOrd="0" destOrd="0" presId="urn:microsoft.com/office/officeart/2005/8/layout/lProcess2"/>
    <dgm:cxn modelId="{D209182C-ABD1-4E15-A354-8A9200E048F6}" srcId="{35EE9F69-4E59-47BB-8090-EB996B590B9D}" destId="{4AB4D0B3-D6FE-4FBA-935B-D3B287BCC1A8}" srcOrd="2" destOrd="0" parTransId="{FD46F420-52DC-4286-AC63-086C34595601}" sibTransId="{958921BC-D7AE-44EA-98E9-4876C6CC4631}"/>
    <dgm:cxn modelId="{86211C40-5382-4E9C-BD7F-83F8A3583466}" type="presOf" srcId="{4AB4D0B3-D6FE-4FBA-935B-D3B287BCC1A8}" destId="{E81AAFFC-C2EF-4CB1-9391-8849C54D92D7}" srcOrd="0" destOrd="0" presId="urn:microsoft.com/office/officeart/2005/8/layout/lProcess2"/>
    <dgm:cxn modelId="{F36AC262-9AB9-46D7-A9E2-F3C35E7A01A4}" srcId="{35EE9F69-4E59-47BB-8090-EB996B590B9D}" destId="{AE6C2CCC-4238-4D35-B715-4985D532DA1F}" srcOrd="1" destOrd="0" parTransId="{94C403BD-5317-4B82-BCA9-1A7D6EB39AAF}" sibTransId="{CA2E56EA-A2B0-41E1-8D16-9251E9FFB409}"/>
    <dgm:cxn modelId="{73F5B567-2023-4FFF-B4EB-23CF22CC06E1}" type="presOf" srcId="{06D7AD4E-FC47-49C2-9631-27976881A106}" destId="{48FF891E-5753-4BF6-9EAE-99AF9A83F736}" srcOrd="0" destOrd="0" presId="urn:microsoft.com/office/officeart/2005/8/layout/lProcess2"/>
    <dgm:cxn modelId="{F108FD54-FB04-4934-8373-0FACB63C5C2B}" type="presOf" srcId="{35EE9F69-4E59-47BB-8090-EB996B590B9D}" destId="{5308CD41-960E-4EFC-AF2A-CFFD65D3B90F}" srcOrd="1" destOrd="0" presId="urn:microsoft.com/office/officeart/2005/8/layout/lProcess2"/>
    <dgm:cxn modelId="{2FB18C7C-FC7E-4905-992F-E531C1FB37F0}" srcId="{F22CE834-BCA2-4023-8C29-CE4178E1293F}" destId="{EAF3AA27-8114-4DF2-AF4F-616B3E6BD871}" srcOrd="3" destOrd="0" parTransId="{36F82B64-382A-4572-A415-8FCFE096ADCF}" sibTransId="{C481E694-A910-4691-90AC-685120CAD828}"/>
    <dgm:cxn modelId="{23633186-7982-46EF-A8F9-B3354F1A7F3C}" type="presOf" srcId="{AE6C2CCC-4238-4D35-B715-4985D532DA1F}" destId="{A8B858B1-B627-4C15-94B2-F2E28A07FCB3}" srcOrd="0" destOrd="0" presId="urn:microsoft.com/office/officeart/2005/8/layout/lProcess2"/>
    <dgm:cxn modelId="{C258408D-5AC7-4547-B1D4-B1E4D36AAC87}" type="presOf" srcId="{35EE9F69-4E59-47BB-8090-EB996B590B9D}" destId="{4E44287D-5344-4AA9-8949-667FD7851A30}" srcOrd="0" destOrd="0" presId="urn:microsoft.com/office/officeart/2005/8/layout/lProcess2"/>
    <dgm:cxn modelId="{F18FDFAF-E992-4BCB-9B84-1BB688A35F92}" srcId="{F22CE834-BCA2-4023-8C29-CE4178E1293F}" destId="{E4ECD99A-2D3F-4379-9731-215989888A0F}" srcOrd="1" destOrd="0" parTransId="{D87538D5-06B5-42EC-BB66-7B7FC496D8DA}" sibTransId="{EFE8B23A-B8D4-454D-8A4B-EEC0A1FE4CB9}"/>
    <dgm:cxn modelId="{6E0B91BD-FF27-4459-80A7-F828A1EB0E49}" type="presOf" srcId="{F7CFDC76-5609-4CF9-B9AD-BA917F91A609}" destId="{40FCE3A6-CDD1-4A4B-B369-C504C38F9425}" srcOrd="0" destOrd="0" presId="urn:microsoft.com/office/officeart/2005/8/layout/lProcess2"/>
    <dgm:cxn modelId="{24D17EC2-5653-4B9D-A01F-420AFCB93E75}" srcId="{55446F72-2E2A-4EF8-9278-AC0F99A52192}" destId="{F22CE834-BCA2-4023-8C29-CE4178E1293F}" srcOrd="1" destOrd="0" parTransId="{EECEA4A0-B5BE-45F4-BAC2-08C310CDAFC1}" sibTransId="{15BBBD88-0BC8-4E22-9F3B-116265B49841}"/>
    <dgm:cxn modelId="{5103CDC2-ECB8-4167-B454-34E85DC45A7E}" type="presOf" srcId="{F22CE834-BCA2-4023-8C29-CE4178E1293F}" destId="{FB456840-C9C2-449B-BA2D-4AA0C1DA4111}" srcOrd="0" destOrd="0" presId="urn:microsoft.com/office/officeart/2005/8/layout/lProcess2"/>
    <dgm:cxn modelId="{1B86E4C2-4616-445A-AC69-CF6CCE59A1F7}" srcId="{55446F72-2E2A-4EF8-9278-AC0F99A52192}" destId="{35EE9F69-4E59-47BB-8090-EB996B590B9D}" srcOrd="0" destOrd="0" parTransId="{AF0138D2-202C-4E33-AB75-E9C5542B5552}" sibTransId="{09C3CC6A-99DA-4A95-8428-6C147CDA0FF7}"/>
    <dgm:cxn modelId="{B584CBDE-AA44-4AC0-81D8-D85B5B5641BC}" type="presOf" srcId="{F22CE834-BCA2-4023-8C29-CE4178E1293F}" destId="{AA790B80-72BD-4AB5-BF36-0DEA4A59D1F0}" srcOrd="1" destOrd="0" presId="urn:microsoft.com/office/officeart/2005/8/layout/lProcess2"/>
    <dgm:cxn modelId="{89D08FED-713C-4904-B848-EACDB45243BF}" srcId="{35EE9F69-4E59-47BB-8090-EB996B590B9D}" destId="{4C9E1B50-3934-4E6A-B141-C5CDC4C9BB05}" srcOrd="0" destOrd="0" parTransId="{FF337EB2-A9CF-49E7-98AD-918C85823EA7}" sibTransId="{76559142-C0DF-4460-A6C0-D4ADC324E0BA}"/>
    <dgm:cxn modelId="{9E3C1E1E-AD82-4FBF-A657-CD4B3DBFF8A5}" type="presParOf" srcId="{3F74FDD1-EA81-4463-8171-314366018A70}" destId="{2689A386-CE32-4DB8-8E0E-B35579E7BA56}" srcOrd="0" destOrd="0" presId="urn:microsoft.com/office/officeart/2005/8/layout/lProcess2"/>
    <dgm:cxn modelId="{E97B82E3-6F1A-49B3-994D-4F0380443CAE}" type="presParOf" srcId="{2689A386-CE32-4DB8-8E0E-B35579E7BA56}" destId="{4E44287D-5344-4AA9-8949-667FD7851A30}" srcOrd="0" destOrd="0" presId="urn:microsoft.com/office/officeart/2005/8/layout/lProcess2"/>
    <dgm:cxn modelId="{55D04110-7197-45B9-B113-FDCB3FEC27DD}" type="presParOf" srcId="{2689A386-CE32-4DB8-8E0E-B35579E7BA56}" destId="{5308CD41-960E-4EFC-AF2A-CFFD65D3B90F}" srcOrd="1" destOrd="0" presId="urn:microsoft.com/office/officeart/2005/8/layout/lProcess2"/>
    <dgm:cxn modelId="{597C2F5A-B6FB-4CC8-9908-156EACD237B4}" type="presParOf" srcId="{2689A386-CE32-4DB8-8E0E-B35579E7BA56}" destId="{8FF98B02-00EE-4C7B-AE83-B36EC6392022}" srcOrd="2" destOrd="0" presId="urn:microsoft.com/office/officeart/2005/8/layout/lProcess2"/>
    <dgm:cxn modelId="{9435B259-A845-4367-89D0-52B2D452B4D7}" type="presParOf" srcId="{8FF98B02-00EE-4C7B-AE83-B36EC6392022}" destId="{0324C56D-5887-4A6A-9823-63C0D493285E}" srcOrd="0" destOrd="0" presId="urn:microsoft.com/office/officeart/2005/8/layout/lProcess2"/>
    <dgm:cxn modelId="{3EFF176D-7EC6-4AD7-8424-E65CCF48C419}" type="presParOf" srcId="{0324C56D-5887-4A6A-9823-63C0D493285E}" destId="{2E252370-F56F-486C-BCC6-A372FE1EBB7F}" srcOrd="0" destOrd="0" presId="urn:microsoft.com/office/officeart/2005/8/layout/lProcess2"/>
    <dgm:cxn modelId="{678A19DB-A518-4CE9-AF67-B6D8EE46499C}" type="presParOf" srcId="{0324C56D-5887-4A6A-9823-63C0D493285E}" destId="{3EB07C81-C6EA-472B-87BB-F7399C1EBC30}" srcOrd="1" destOrd="0" presId="urn:microsoft.com/office/officeart/2005/8/layout/lProcess2"/>
    <dgm:cxn modelId="{BD34F644-B271-4CEF-AABA-A5899B47FF73}" type="presParOf" srcId="{0324C56D-5887-4A6A-9823-63C0D493285E}" destId="{A8B858B1-B627-4C15-94B2-F2E28A07FCB3}" srcOrd="2" destOrd="0" presId="urn:microsoft.com/office/officeart/2005/8/layout/lProcess2"/>
    <dgm:cxn modelId="{5887B202-42F1-493E-8A14-4F81D518B5E0}" type="presParOf" srcId="{0324C56D-5887-4A6A-9823-63C0D493285E}" destId="{EAB05D4A-6A0E-4536-B2B7-927E989BCF99}" srcOrd="3" destOrd="0" presId="urn:microsoft.com/office/officeart/2005/8/layout/lProcess2"/>
    <dgm:cxn modelId="{469AF148-726E-44FC-A1D5-67BBF7D2EBA6}" type="presParOf" srcId="{0324C56D-5887-4A6A-9823-63C0D493285E}" destId="{E81AAFFC-C2EF-4CB1-9391-8849C54D92D7}" srcOrd="4" destOrd="0" presId="urn:microsoft.com/office/officeart/2005/8/layout/lProcess2"/>
    <dgm:cxn modelId="{BA623BF3-9C5C-493B-AC1D-23C78892785A}" type="presParOf" srcId="{3F74FDD1-EA81-4463-8171-314366018A70}" destId="{3A3AB647-9D5F-4DAF-B219-5EE25236291F}" srcOrd="1" destOrd="0" presId="urn:microsoft.com/office/officeart/2005/8/layout/lProcess2"/>
    <dgm:cxn modelId="{0E87B16B-63B3-4BE8-BD79-67A53C8987F3}" type="presParOf" srcId="{3F74FDD1-EA81-4463-8171-314366018A70}" destId="{6ED412A0-C1CC-46C7-87C4-17600E4134AC}" srcOrd="2" destOrd="0" presId="urn:microsoft.com/office/officeart/2005/8/layout/lProcess2"/>
    <dgm:cxn modelId="{00CA9D8D-4D27-431C-9B3D-EEF81D7EBAA4}" type="presParOf" srcId="{6ED412A0-C1CC-46C7-87C4-17600E4134AC}" destId="{FB456840-C9C2-449B-BA2D-4AA0C1DA4111}" srcOrd="0" destOrd="0" presId="urn:microsoft.com/office/officeart/2005/8/layout/lProcess2"/>
    <dgm:cxn modelId="{E6D515FA-27BA-4F19-8C0B-54582F6A4620}" type="presParOf" srcId="{6ED412A0-C1CC-46C7-87C4-17600E4134AC}" destId="{AA790B80-72BD-4AB5-BF36-0DEA4A59D1F0}" srcOrd="1" destOrd="0" presId="urn:microsoft.com/office/officeart/2005/8/layout/lProcess2"/>
    <dgm:cxn modelId="{18F637E7-EC4C-41A5-87D6-DDB5DDE4F00F}" type="presParOf" srcId="{6ED412A0-C1CC-46C7-87C4-17600E4134AC}" destId="{0C0F3990-5040-4E9B-A0BB-E485527BD83E}" srcOrd="2" destOrd="0" presId="urn:microsoft.com/office/officeart/2005/8/layout/lProcess2"/>
    <dgm:cxn modelId="{4FF702A1-85CA-46A4-B2FF-37165E881E46}" type="presParOf" srcId="{0C0F3990-5040-4E9B-A0BB-E485527BD83E}" destId="{F95DFC56-ADC0-4828-BF50-4230EA3BA84C}" srcOrd="0" destOrd="0" presId="urn:microsoft.com/office/officeart/2005/8/layout/lProcess2"/>
    <dgm:cxn modelId="{B1C61371-8565-40FB-8DC9-2DDAA78BDBFC}" type="presParOf" srcId="{F95DFC56-ADC0-4828-BF50-4230EA3BA84C}" destId="{48FF891E-5753-4BF6-9EAE-99AF9A83F736}" srcOrd="0" destOrd="0" presId="urn:microsoft.com/office/officeart/2005/8/layout/lProcess2"/>
    <dgm:cxn modelId="{6F927764-02E9-4DD9-BEB6-2EAB0F384425}" type="presParOf" srcId="{F95DFC56-ADC0-4828-BF50-4230EA3BA84C}" destId="{E689F319-853E-4923-A808-44539406A4C0}" srcOrd="1" destOrd="0" presId="urn:microsoft.com/office/officeart/2005/8/layout/lProcess2"/>
    <dgm:cxn modelId="{9D408EFD-8900-4E71-B615-8123180BF790}" type="presParOf" srcId="{F95DFC56-ADC0-4828-BF50-4230EA3BA84C}" destId="{398D9C70-DEA7-4FEA-A863-1429381469A2}" srcOrd="2" destOrd="0" presId="urn:microsoft.com/office/officeart/2005/8/layout/lProcess2"/>
    <dgm:cxn modelId="{AD3AB5FE-47A0-49F3-82CA-909E679B0F48}" type="presParOf" srcId="{F95DFC56-ADC0-4828-BF50-4230EA3BA84C}" destId="{1C8565EE-A444-4F69-A7BE-B6E7D602114A}" srcOrd="3" destOrd="0" presId="urn:microsoft.com/office/officeart/2005/8/layout/lProcess2"/>
    <dgm:cxn modelId="{C4BD7267-7F61-497F-B8DF-C712E7189C76}" type="presParOf" srcId="{F95DFC56-ADC0-4828-BF50-4230EA3BA84C}" destId="{40FCE3A6-CDD1-4A4B-B369-C504C38F9425}" srcOrd="4" destOrd="0" presId="urn:microsoft.com/office/officeart/2005/8/layout/lProcess2"/>
    <dgm:cxn modelId="{2130459C-2191-4AF6-94B8-ED388B38E35D}" type="presParOf" srcId="{F95DFC56-ADC0-4828-BF50-4230EA3BA84C}" destId="{C025CE28-6A41-4298-A124-A55E777E5B87}" srcOrd="5" destOrd="0" presId="urn:microsoft.com/office/officeart/2005/8/layout/lProcess2"/>
    <dgm:cxn modelId="{48CD80AE-EAC1-4167-A0C8-022B639B1701}" type="presParOf" srcId="{F95DFC56-ADC0-4828-BF50-4230EA3BA84C}" destId="{138D730E-8F27-4CB1-8A62-CDFAECB87D9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7A48F-91EE-4B27-A6A9-12F547B1E260}">
      <dsp:nvSpPr>
        <dsp:cNvPr id="0" name=""/>
        <dsp:cNvSpPr/>
      </dsp:nvSpPr>
      <dsp:spPr>
        <a:xfrm rot="5400000">
          <a:off x="-237763" y="241465"/>
          <a:ext cx="1585086" cy="110956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Reunir</a:t>
          </a:r>
        </a:p>
      </dsp:txBody>
      <dsp:txXfrm rot="-5400000">
        <a:off x="0" y="558482"/>
        <a:ext cx="1109560" cy="475526"/>
      </dsp:txXfrm>
    </dsp:sp>
    <dsp:sp modelId="{497846FC-39FC-49DC-B1AE-666F3D5FE1E6}">
      <dsp:nvSpPr>
        <dsp:cNvPr id="0" name=""/>
        <dsp:cNvSpPr/>
      </dsp:nvSpPr>
      <dsp:spPr>
        <a:xfrm rot="5400000">
          <a:off x="4360107" y="-3246843"/>
          <a:ext cx="1030306" cy="753139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solidFill>
                <a:schemeClr val="tx2">
                  <a:lumMod val="50000"/>
                </a:schemeClr>
              </a:solidFill>
            </a:rPr>
            <a:t>Exige un control y canalización de la  producción documental</a:t>
          </a:r>
          <a:r>
            <a:rPr lang="es-ES" sz="2000" kern="1200" dirty="0">
              <a:solidFill>
                <a:schemeClr val="tx2">
                  <a:lumMod val="50000"/>
                </a:schemeClr>
              </a:solidFill>
            </a:rPr>
            <a:t>.</a:t>
          </a:r>
          <a:endParaRPr lang="es-MX" sz="2000" kern="1200" dirty="0"/>
        </a:p>
      </dsp:txBody>
      <dsp:txXfrm rot="-5400000">
        <a:off x="1109561" y="53998"/>
        <a:ext cx="7481104" cy="929716"/>
      </dsp:txXfrm>
    </dsp:sp>
    <dsp:sp modelId="{660913C2-F5E0-4B02-BB45-6EF4D498B63E}">
      <dsp:nvSpPr>
        <dsp:cNvPr id="0" name=""/>
        <dsp:cNvSpPr/>
      </dsp:nvSpPr>
      <dsp:spPr>
        <a:xfrm rot="5400000">
          <a:off x="-237763" y="1820545"/>
          <a:ext cx="1585086" cy="1109560"/>
        </a:xfrm>
        <a:prstGeom prst="chevron">
          <a:avLst/>
        </a:prstGeom>
        <a:solidFill>
          <a:schemeClr val="accent2">
            <a:lumMod val="75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Conservar</a:t>
          </a:r>
        </a:p>
      </dsp:txBody>
      <dsp:txXfrm rot="-5400000">
        <a:off x="0" y="2137562"/>
        <a:ext cx="1109560" cy="475526"/>
      </dsp:txXfrm>
    </dsp:sp>
    <dsp:sp modelId="{0FC9D7CA-E5F0-40EE-9E9C-74E0DE8B4561}">
      <dsp:nvSpPr>
        <dsp:cNvPr id="0" name=""/>
        <dsp:cNvSpPr/>
      </dsp:nvSpPr>
      <dsp:spPr>
        <a:xfrm rot="5400000">
          <a:off x="4189993" y="-1604425"/>
          <a:ext cx="1370534" cy="740472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tx2">
                  <a:lumMod val="50000"/>
                </a:schemeClr>
              </a:solidFill>
            </a:rPr>
            <a:t>Asegurar la integridad física de los soportes</a:t>
          </a:r>
          <a:r>
            <a:rPr lang="es-MX" sz="2000" kern="1200" dirty="0">
              <a:solidFill>
                <a:schemeClr val="tx2">
                  <a:lumMod val="50000"/>
                </a:schemeClr>
              </a:solidFill>
            </a:rPr>
            <a:t> documentales, evitando al máximo las condiciones medioambientales y de riesgo que puedan causar daño a la información</a:t>
          </a:r>
          <a:r>
            <a:rPr lang="es-MX" sz="2000" b="1" kern="1200" dirty="0">
              <a:solidFill>
                <a:schemeClr val="tx2">
                  <a:lumMod val="50000"/>
                </a:schemeClr>
              </a:solidFill>
            </a:rPr>
            <a:t>.</a:t>
          </a:r>
          <a:endParaRPr lang="es-MX" sz="2000" kern="1200" dirty="0"/>
        </a:p>
      </dsp:txBody>
      <dsp:txXfrm rot="-5400000">
        <a:off x="1172900" y="1479572"/>
        <a:ext cx="7337817" cy="1236726"/>
      </dsp:txXfrm>
    </dsp:sp>
    <dsp:sp modelId="{2F7261FA-2F23-4AB2-A19E-E82AE751559A}">
      <dsp:nvSpPr>
        <dsp:cNvPr id="0" name=""/>
        <dsp:cNvSpPr/>
      </dsp:nvSpPr>
      <dsp:spPr>
        <a:xfrm rot="5400000">
          <a:off x="-227155" y="3463287"/>
          <a:ext cx="1585086" cy="1109560"/>
        </a:xfrm>
        <a:prstGeom prst="chevron">
          <a:avLst/>
        </a:prstGeom>
        <a:solidFill>
          <a:srgbClr val="FF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50000"/>
            </a:lnSpc>
            <a:spcBef>
              <a:spcPct val="0"/>
            </a:spcBef>
            <a:spcAft>
              <a:spcPct val="35000"/>
            </a:spcAft>
            <a:buNone/>
          </a:pPr>
          <a:r>
            <a:rPr lang="es-MX" sz="1600" kern="1200" dirty="0"/>
            <a:t>Servir/</a:t>
          </a:r>
        </a:p>
        <a:p>
          <a:pPr marL="0" lvl="0" indent="0" algn="ctr" defTabSz="711200">
            <a:lnSpc>
              <a:spcPct val="50000"/>
            </a:lnSpc>
            <a:spcBef>
              <a:spcPct val="0"/>
            </a:spcBef>
            <a:spcAft>
              <a:spcPct val="35000"/>
            </a:spcAft>
            <a:buNone/>
          </a:pPr>
          <a:r>
            <a:rPr lang="es-MX" sz="1600" kern="1200" dirty="0"/>
            <a:t>difundir</a:t>
          </a:r>
        </a:p>
      </dsp:txBody>
      <dsp:txXfrm rot="-5400000">
        <a:off x="10608" y="3780304"/>
        <a:ext cx="1109560" cy="475526"/>
      </dsp:txXfrm>
    </dsp:sp>
    <dsp:sp modelId="{75D86ED9-A9BD-45AF-9E24-80C81E8065B7}">
      <dsp:nvSpPr>
        <dsp:cNvPr id="0" name=""/>
        <dsp:cNvSpPr/>
      </dsp:nvSpPr>
      <dsp:spPr>
        <a:xfrm rot="5400000">
          <a:off x="4119530" y="-18221"/>
          <a:ext cx="1511459" cy="753139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solidFill>
                <a:schemeClr val="tx2">
                  <a:lumMod val="50000"/>
                </a:schemeClr>
              </a:solidFill>
            </a:rPr>
            <a:t>Implica organización, descripción, difusión, orientación.</a:t>
          </a:r>
          <a:endParaRPr lang="es-MX" sz="2400" kern="1200" dirty="0"/>
        </a:p>
        <a:p>
          <a:pPr marL="228600" lvl="1" indent="-228600" algn="l" defTabSz="1066800">
            <a:lnSpc>
              <a:spcPct val="90000"/>
            </a:lnSpc>
            <a:spcBef>
              <a:spcPct val="0"/>
            </a:spcBef>
            <a:spcAft>
              <a:spcPct val="15000"/>
            </a:spcAft>
            <a:buChar char="•"/>
          </a:pPr>
          <a:r>
            <a:rPr lang="es-ES" sz="2400" kern="1200" dirty="0">
              <a:solidFill>
                <a:schemeClr val="tx2">
                  <a:lumMod val="50000"/>
                </a:schemeClr>
              </a:solidFill>
            </a:rPr>
            <a:t>Consiste en ofrecer datos concretos que impliquen facilidad de acceso y consulta.</a:t>
          </a:r>
          <a:endParaRPr lang="es-MX" sz="2400" kern="1200" dirty="0"/>
        </a:p>
      </dsp:txBody>
      <dsp:txXfrm rot="-5400000">
        <a:off x="1109561" y="3065532"/>
        <a:ext cx="7457616" cy="1363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E85B1-9B1D-487D-818C-F959FE45F1DE}">
      <dsp:nvSpPr>
        <dsp:cNvPr id="0" name=""/>
        <dsp:cNvSpPr/>
      </dsp:nvSpPr>
      <dsp:spPr>
        <a:xfrm rot="10800000">
          <a:off x="1366576" y="450"/>
          <a:ext cx="4383214" cy="1050134"/>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3080"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Administrativo</a:t>
          </a:r>
        </a:p>
      </dsp:txBody>
      <dsp:txXfrm rot="10800000">
        <a:off x="1629109" y="450"/>
        <a:ext cx="4120681" cy="1050134"/>
      </dsp:txXfrm>
    </dsp:sp>
    <dsp:sp modelId="{E6068319-760F-47F2-8378-0452C57DEAC0}">
      <dsp:nvSpPr>
        <dsp:cNvPr id="0" name=""/>
        <dsp:cNvSpPr/>
      </dsp:nvSpPr>
      <dsp:spPr>
        <a:xfrm>
          <a:off x="841509" y="450"/>
          <a:ext cx="1050134" cy="1050134"/>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67E7DF8A-770A-4E8F-A4DC-6735F9BFC2FF}">
      <dsp:nvSpPr>
        <dsp:cNvPr id="0" name=""/>
        <dsp:cNvSpPr/>
      </dsp:nvSpPr>
      <dsp:spPr>
        <a:xfrm rot="10800000">
          <a:off x="1366576" y="1364057"/>
          <a:ext cx="4383214" cy="1050134"/>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3080"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Legal</a:t>
          </a:r>
        </a:p>
      </dsp:txBody>
      <dsp:txXfrm rot="10800000">
        <a:off x="1629109" y="1364057"/>
        <a:ext cx="4120681" cy="1050134"/>
      </dsp:txXfrm>
    </dsp:sp>
    <dsp:sp modelId="{BCB92E20-8E61-40D4-A688-87D90E960C53}">
      <dsp:nvSpPr>
        <dsp:cNvPr id="0" name=""/>
        <dsp:cNvSpPr/>
      </dsp:nvSpPr>
      <dsp:spPr>
        <a:xfrm>
          <a:off x="841509" y="1364057"/>
          <a:ext cx="1050134" cy="1050134"/>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9DFDE715-FB6C-4088-9CD3-25DA386A8797}">
      <dsp:nvSpPr>
        <dsp:cNvPr id="0" name=""/>
        <dsp:cNvSpPr/>
      </dsp:nvSpPr>
      <dsp:spPr>
        <a:xfrm rot="10800000">
          <a:off x="1366576" y="2727665"/>
          <a:ext cx="4383214" cy="1050134"/>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3080"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Fiscal/contable</a:t>
          </a:r>
        </a:p>
      </dsp:txBody>
      <dsp:txXfrm rot="10800000">
        <a:off x="1629109" y="2727665"/>
        <a:ext cx="4120681" cy="1050134"/>
      </dsp:txXfrm>
    </dsp:sp>
    <dsp:sp modelId="{D1ABF5DF-0A47-47E2-9E71-65458B6EED27}">
      <dsp:nvSpPr>
        <dsp:cNvPr id="0" name=""/>
        <dsp:cNvSpPr/>
      </dsp:nvSpPr>
      <dsp:spPr>
        <a:xfrm>
          <a:off x="841509" y="2727665"/>
          <a:ext cx="1050134" cy="1050134"/>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E85B1-9B1D-487D-818C-F959FE45F1DE}">
      <dsp:nvSpPr>
        <dsp:cNvPr id="0" name=""/>
        <dsp:cNvSpPr/>
      </dsp:nvSpPr>
      <dsp:spPr>
        <a:xfrm rot="10800000">
          <a:off x="1366576" y="450"/>
          <a:ext cx="4383214" cy="1050134"/>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3080" tIns="140970" rIns="263144" bIns="140970" numCol="1" spcCol="1270" anchor="ctr" anchorCtr="0">
          <a:noAutofit/>
        </a:bodyPr>
        <a:lstStyle/>
        <a:p>
          <a:pPr marL="0" lvl="0" indent="0" algn="ctr" defTabSz="1644650">
            <a:lnSpc>
              <a:spcPct val="90000"/>
            </a:lnSpc>
            <a:spcBef>
              <a:spcPct val="0"/>
            </a:spcBef>
            <a:spcAft>
              <a:spcPct val="35000"/>
            </a:spcAft>
            <a:buNone/>
          </a:pPr>
          <a:r>
            <a:rPr lang="es-MX" sz="3700" b="1" kern="1200" dirty="0"/>
            <a:t>Informativo</a:t>
          </a:r>
        </a:p>
      </dsp:txBody>
      <dsp:txXfrm rot="10800000">
        <a:off x="1629109" y="450"/>
        <a:ext cx="4120681" cy="1050134"/>
      </dsp:txXfrm>
    </dsp:sp>
    <dsp:sp modelId="{E6068319-760F-47F2-8378-0452C57DEAC0}">
      <dsp:nvSpPr>
        <dsp:cNvPr id="0" name=""/>
        <dsp:cNvSpPr/>
      </dsp:nvSpPr>
      <dsp:spPr>
        <a:xfrm>
          <a:off x="841509" y="450"/>
          <a:ext cx="1050134" cy="1050134"/>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67E7DF8A-770A-4E8F-A4DC-6735F9BFC2FF}">
      <dsp:nvSpPr>
        <dsp:cNvPr id="0" name=""/>
        <dsp:cNvSpPr/>
      </dsp:nvSpPr>
      <dsp:spPr>
        <a:xfrm rot="10800000">
          <a:off x="1366576" y="1364057"/>
          <a:ext cx="4383214" cy="1050134"/>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3080" tIns="140970" rIns="263144" bIns="140970" numCol="1" spcCol="1270" anchor="ctr" anchorCtr="0">
          <a:noAutofit/>
        </a:bodyPr>
        <a:lstStyle/>
        <a:p>
          <a:pPr marL="0" lvl="0" indent="0" algn="ctr" defTabSz="1644650">
            <a:lnSpc>
              <a:spcPct val="90000"/>
            </a:lnSpc>
            <a:spcBef>
              <a:spcPct val="0"/>
            </a:spcBef>
            <a:spcAft>
              <a:spcPct val="35000"/>
            </a:spcAft>
            <a:buNone/>
          </a:pPr>
          <a:r>
            <a:rPr lang="es-MX" sz="3700" kern="1200" dirty="0" err="1"/>
            <a:t>Evidencial</a:t>
          </a:r>
          <a:endParaRPr lang="es-MX" sz="3700" kern="1200" dirty="0"/>
        </a:p>
      </dsp:txBody>
      <dsp:txXfrm rot="10800000">
        <a:off x="1629109" y="1364057"/>
        <a:ext cx="4120681" cy="1050134"/>
      </dsp:txXfrm>
    </dsp:sp>
    <dsp:sp modelId="{BCB92E20-8E61-40D4-A688-87D90E960C53}">
      <dsp:nvSpPr>
        <dsp:cNvPr id="0" name=""/>
        <dsp:cNvSpPr/>
      </dsp:nvSpPr>
      <dsp:spPr>
        <a:xfrm>
          <a:off x="841509" y="1364057"/>
          <a:ext cx="1050134" cy="1050134"/>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9DFDE715-FB6C-4088-9CD3-25DA386A8797}">
      <dsp:nvSpPr>
        <dsp:cNvPr id="0" name=""/>
        <dsp:cNvSpPr/>
      </dsp:nvSpPr>
      <dsp:spPr>
        <a:xfrm rot="10800000">
          <a:off x="1366576" y="2727665"/>
          <a:ext cx="4383214" cy="1050134"/>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3080" tIns="140970" rIns="263144"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Testimonial</a:t>
          </a:r>
        </a:p>
      </dsp:txBody>
      <dsp:txXfrm rot="10800000">
        <a:off x="1629109" y="2727665"/>
        <a:ext cx="4120681" cy="1050134"/>
      </dsp:txXfrm>
    </dsp:sp>
    <dsp:sp modelId="{D1ABF5DF-0A47-47E2-9E71-65458B6EED27}">
      <dsp:nvSpPr>
        <dsp:cNvPr id="0" name=""/>
        <dsp:cNvSpPr/>
      </dsp:nvSpPr>
      <dsp:spPr>
        <a:xfrm>
          <a:off x="841509" y="2727665"/>
          <a:ext cx="1050134" cy="1050134"/>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F05E3-B576-4ACB-B62D-DAD9209E6C4A}">
      <dsp:nvSpPr>
        <dsp:cNvPr id="0" name=""/>
        <dsp:cNvSpPr/>
      </dsp:nvSpPr>
      <dsp:spPr>
        <a:xfrm>
          <a:off x="0" y="3059187"/>
          <a:ext cx="6096000" cy="1004093"/>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MX" sz="3600" kern="1200" dirty="0"/>
            <a:t>ORDENACIÓN</a:t>
          </a:r>
        </a:p>
      </dsp:txBody>
      <dsp:txXfrm>
        <a:off x="0" y="3059187"/>
        <a:ext cx="6096000" cy="1004093"/>
      </dsp:txXfrm>
    </dsp:sp>
    <dsp:sp modelId="{9A270296-7EC6-4E30-B0FA-F889F1E69C5F}">
      <dsp:nvSpPr>
        <dsp:cNvPr id="0" name=""/>
        <dsp:cNvSpPr/>
      </dsp:nvSpPr>
      <dsp:spPr>
        <a:xfrm rot="10800000">
          <a:off x="0" y="1529953"/>
          <a:ext cx="6096000" cy="1544296"/>
        </a:xfrm>
        <a:prstGeom prst="upArrowCallou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MX" sz="4000" kern="1200" dirty="0"/>
            <a:t>CLASIFICACIÓN</a:t>
          </a:r>
        </a:p>
      </dsp:txBody>
      <dsp:txXfrm rot="10800000">
        <a:off x="0" y="1529953"/>
        <a:ext cx="6096000" cy="1003437"/>
      </dsp:txXfrm>
    </dsp:sp>
    <dsp:sp modelId="{197801B6-7376-4F45-AE1A-1CC724257BE7}">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MX" sz="2900" kern="1200" dirty="0"/>
            <a:t>ORGANIZACIÓN DOCUMENTAL</a:t>
          </a:r>
        </a:p>
      </dsp:txBody>
      <dsp:txXfrm rot="10800000">
        <a:off x="0" y="718"/>
        <a:ext cx="6096000" cy="1003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4287D-5344-4AA9-8949-667FD7851A30}">
      <dsp:nvSpPr>
        <dsp:cNvPr id="0" name=""/>
        <dsp:cNvSpPr/>
      </dsp:nvSpPr>
      <dsp:spPr>
        <a:xfrm>
          <a:off x="4118" y="0"/>
          <a:ext cx="3962102"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S" sz="5100" kern="1200" dirty="0"/>
            <a:t>1ra. etapa</a:t>
          </a:r>
        </a:p>
      </dsp:txBody>
      <dsp:txXfrm>
        <a:off x="4118" y="0"/>
        <a:ext cx="3962102" cy="1357788"/>
      </dsp:txXfrm>
    </dsp:sp>
    <dsp:sp modelId="{2E252370-F56F-486C-BCC6-A372FE1EBB7F}">
      <dsp:nvSpPr>
        <dsp:cNvPr id="0" name=""/>
        <dsp:cNvSpPr/>
      </dsp:nvSpPr>
      <dsp:spPr>
        <a:xfrm>
          <a:off x="400329" y="1358175"/>
          <a:ext cx="3169681" cy="8891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Identificación</a:t>
          </a:r>
        </a:p>
      </dsp:txBody>
      <dsp:txXfrm>
        <a:off x="426372" y="1384218"/>
        <a:ext cx="3117595" cy="837084"/>
      </dsp:txXfrm>
    </dsp:sp>
    <dsp:sp modelId="{A8B858B1-B627-4C15-94B2-F2E28A07FCB3}">
      <dsp:nvSpPr>
        <dsp:cNvPr id="0" name=""/>
        <dsp:cNvSpPr/>
      </dsp:nvSpPr>
      <dsp:spPr>
        <a:xfrm>
          <a:off x="400329" y="2384141"/>
          <a:ext cx="3169681" cy="8891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Jerarquización</a:t>
          </a:r>
        </a:p>
      </dsp:txBody>
      <dsp:txXfrm>
        <a:off x="426372" y="2410184"/>
        <a:ext cx="3117595" cy="837084"/>
      </dsp:txXfrm>
    </dsp:sp>
    <dsp:sp modelId="{E81AAFFC-C2EF-4CB1-9391-8849C54D92D7}">
      <dsp:nvSpPr>
        <dsp:cNvPr id="0" name=""/>
        <dsp:cNvSpPr/>
      </dsp:nvSpPr>
      <dsp:spPr>
        <a:xfrm>
          <a:off x="400329" y="3410107"/>
          <a:ext cx="3169681" cy="8891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Codificación</a:t>
          </a:r>
        </a:p>
      </dsp:txBody>
      <dsp:txXfrm>
        <a:off x="426372" y="3436150"/>
        <a:ext cx="3117595" cy="837084"/>
      </dsp:txXfrm>
    </dsp:sp>
    <dsp:sp modelId="{FB456840-C9C2-449B-BA2D-4AA0C1DA4111}">
      <dsp:nvSpPr>
        <dsp:cNvPr id="0" name=""/>
        <dsp:cNvSpPr/>
      </dsp:nvSpPr>
      <dsp:spPr>
        <a:xfrm>
          <a:off x="4263378" y="0"/>
          <a:ext cx="3962102" cy="4525963"/>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S" sz="5100" kern="1200" dirty="0"/>
            <a:t>2da. etapa</a:t>
          </a:r>
        </a:p>
      </dsp:txBody>
      <dsp:txXfrm>
        <a:off x="4263378" y="0"/>
        <a:ext cx="3962102" cy="1357788"/>
      </dsp:txXfrm>
    </dsp:sp>
    <dsp:sp modelId="{48FF891E-5753-4BF6-9EAE-99AF9A83F736}">
      <dsp:nvSpPr>
        <dsp:cNvPr id="0" name=""/>
        <dsp:cNvSpPr/>
      </dsp:nvSpPr>
      <dsp:spPr>
        <a:xfrm>
          <a:off x="4659589" y="1357899"/>
          <a:ext cx="3169681" cy="659336"/>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Validación</a:t>
          </a:r>
        </a:p>
      </dsp:txBody>
      <dsp:txXfrm>
        <a:off x="4678900" y="1377210"/>
        <a:ext cx="3131059" cy="620714"/>
      </dsp:txXfrm>
    </dsp:sp>
    <dsp:sp modelId="{398D9C70-DEA7-4FEA-A863-1429381469A2}">
      <dsp:nvSpPr>
        <dsp:cNvPr id="0" name=""/>
        <dsp:cNvSpPr/>
      </dsp:nvSpPr>
      <dsp:spPr>
        <a:xfrm>
          <a:off x="4659589" y="2118672"/>
          <a:ext cx="3169681" cy="659336"/>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Formalización</a:t>
          </a:r>
        </a:p>
      </dsp:txBody>
      <dsp:txXfrm>
        <a:off x="4678900" y="2137983"/>
        <a:ext cx="3131059" cy="620714"/>
      </dsp:txXfrm>
    </dsp:sp>
    <dsp:sp modelId="{40FCE3A6-CDD1-4A4B-B369-C504C38F9425}">
      <dsp:nvSpPr>
        <dsp:cNvPr id="0" name=""/>
        <dsp:cNvSpPr/>
      </dsp:nvSpPr>
      <dsp:spPr>
        <a:xfrm>
          <a:off x="4659589" y="2879445"/>
          <a:ext cx="3169681" cy="659336"/>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Supervisión y asesoría</a:t>
          </a:r>
        </a:p>
      </dsp:txBody>
      <dsp:txXfrm>
        <a:off x="4678900" y="2898756"/>
        <a:ext cx="3131059" cy="620714"/>
      </dsp:txXfrm>
    </dsp:sp>
    <dsp:sp modelId="{138D730E-8F27-4CB1-8A62-CDFAECB87D95}">
      <dsp:nvSpPr>
        <dsp:cNvPr id="0" name=""/>
        <dsp:cNvSpPr/>
      </dsp:nvSpPr>
      <dsp:spPr>
        <a:xfrm>
          <a:off x="4659589" y="3640217"/>
          <a:ext cx="3169681" cy="659336"/>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ES" sz="2200" kern="1200" dirty="0"/>
            <a:t>Capacitación</a:t>
          </a:r>
        </a:p>
      </dsp:txBody>
      <dsp:txXfrm>
        <a:off x="4678900" y="3659528"/>
        <a:ext cx="3131059" cy="6207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2551D7-602D-4444-B591-813C9A4FB969}" type="datetimeFigureOut">
              <a:rPr lang="es-MX" smtClean="0"/>
              <a:t>29/08/2019</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E01EF7-3BD7-46D3-935C-60FD289D76E5}" type="slidenum">
              <a:rPr lang="es-MX" smtClean="0"/>
              <a:t>‹Nº›</a:t>
            </a:fld>
            <a:endParaRPr lang="es-MX"/>
          </a:p>
        </p:txBody>
      </p:sp>
    </p:spTree>
    <p:extLst>
      <p:ext uri="{BB962C8B-B14F-4D97-AF65-F5344CB8AC3E}">
        <p14:creationId xmlns:p14="http://schemas.microsoft.com/office/powerpoint/2010/main" val="909480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es-ES" sz="1200"/>
            </a:lvl1pPr>
          </a:lstStyle>
          <a:p>
            <a:endParaRPr lang="es-E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es-ES" sz="1200"/>
            </a:lvl1pPr>
          </a:lstStyle>
          <a:p>
            <a:fld id="{00F830A1-3891-4B82-A120-081866556DA0}" type="datetimeFigureOut">
              <a:pPr/>
              <a:t>29/08/2019</a:t>
            </a:fld>
            <a:endParaRPr lang="es-E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240301907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Este </a:t>
            </a:r>
            <a:r>
              <a:rPr lang="es-ES" dirty="0"/>
              <a:t>Esta presentación, que se recomienda ver en modo de presentación, muestra las nuevas funciones de PowerPoint. Estas diapositivas están diseñadas para ofrecerle excelentes ideas para las presentaciones que creará en PowerPoint 2010.</a:t>
            </a:r>
          </a:p>
          <a:p>
            <a:endParaRPr lang="es-ES" dirty="0"/>
          </a:p>
          <a:p>
            <a:r>
              <a:rPr lang="es-ES" dirty="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extLst>
      <p:ext uri="{BB962C8B-B14F-4D97-AF65-F5344CB8AC3E}">
        <p14:creationId xmlns:p14="http://schemas.microsoft.com/office/powerpoint/2010/main" val="663731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ADA5007-8421-43C3-8B5A-88AC43430DBC}" type="slidenum">
              <a:rPr lang="es-MX" smtClean="0">
                <a:solidFill>
                  <a:prstClr val="black"/>
                </a:solidFill>
              </a:rPr>
              <a:pPr/>
              <a:t>54</a:t>
            </a:fld>
            <a:endParaRPr lang="es-MX">
              <a:solidFill>
                <a:prstClr val="black"/>
              </a:solidFill>
            </a:endParaRPr>
          </a:p>
        </p:txBody>
      </p:sp>
    </p:spTree>
    <p:extLst>
      <p:ext uri="{BB962C8B-B14F-4D97-AF65-F5344CB8AC3E}">
        <p14:creationId xmlns:p14="http://schemas.microsoft.com/office/powerpoint/2010/main" val="2668775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58</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6580B50-A32E-49CA-843F-D4E426B9E931}" type="slidenum">
              <a:rPr lang="es-ES" smtClean="0"/>
              <a:pPr/>
              <a:t>5</a:t>
            </a:fld>
            <a:endParaRPr lang="es-E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MX"/>
          </a:p>
        </p:txBody>
      </p:sp>
      <p:sp>
        <p:nvSpPr>
          <p:cNvPr id="77829" name="4 Marcador de pie de página"/>
          <p:cNvSpPr>
            <a:spLocks noGrp="1"/>
          </p:cNvSpPr>
          <p:nvPr>
            <p:ph type="ftr" sz="quarter" idx="4"/>
          </p:nvPr>
        </p:nvSpPr>
        <p:spPr>
          <a:noFill/>
        </p:spPr>
        <p:txBody>
          <a:bodyPr/>
          <a:lstStyle/>
          <a:p>
            <a:endParaRPr lang="es-ES"/>
          </a:p>
        </p:txBody>
      </p:sp>
      <p:sp>
        <p:nvSpPr>
          <p:cNvPr id="77830" name="5 Marcador de encabezado"/>
          <p:cNvSpPr>
            <a:spLocks noGrp="1"/>
          </p:cNvSpPr>
          <p:nvPr>
            <p:ph type="hdr" sz="quarter"/>
          </p:nvPr>
        </p:nvSpPr>
        <p:spPr>
          <a:noFill/>
        </p:spPr>
        <p:txBody>
          <a:bodyPr/>
          <a:lstStyle/>
          <a:p>
            <a:r>
              <a:rPr lang="es-ES"/>
              <a:t>Diplomado en Gestión de Archivos Institucionales y Acceso a la Información</a:t>
            </a:r>
          </a:p>
        </p:txBody>
      </p:sp>
    </p:spTree>
    <p:extLst>
      <p:ext uri="{BB962C8B-B14F-4D97-AF65-F5344CB8AC3E}">
        <p14:creationId xmlns:p14="http://schemas.microsoft.com/office/powerpoint/2010/main" val="304676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
        <p:nvSpPr>
          <p:cNvPr id="512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5AC184-EA40-489C-ADEC-DB1330B73E5E}" type="slidenum">
              <a:rPr lang="es-ES" altLang="es-MX"/>
              <a:pPr>
                <a:spcBef>
                  <a:spcPct val="0"/>
                </a:spcBef>
              </a:pPr>
              <a:t>13</a:t>
            </a:fld>
            <a:endParaRPr lang="es-ES" altLang="es-MX"/>
          </a:p>
        </p:txBody>
      </p:sp>
    </p:spTree>
    <p:extLst>
      <p:ext uri="{BB962C8B-B14F-4D97-AF65-F5344CB8AC3E}">
        <p14:creationId xmlns:p14="http://schemas.microsoft.com/office/powerpoint/2010/main" val="343650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latin typeface="Arial" panose="020B0604020202020204" pitchFamily="34" charset="0"/>
            </a:endParaRPr>
          </a:p>
        </p:txBody>
      </p:sp>
      <p:sp>
        <p:nvSpPr>
          <p:cNvPr id="1689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09" indent="-285734" eaLnBrk="0" hangingPunct="0">
              <a:spcBef>
                <a:spcPct val="30000"/>
              </a:spcBef>
              <a:defRPr sz="1200">
                <a:solidFill>
                  <a:schemeClr val="tx1"/>
                </a:solidFill>
                <a:latin typeface="Arial" panose="020B0604020202020204" pitchFamily="34" charset="0"/>
              </a:defRPr>
            </a:lvl2pPr>
            <a:lvl3pPr marL="1142937" indent="-228587" eaLnBrk="0" hangingPunct="0">
              <a:spcBef>
                <a:spcPct val="30000"/>
              </a:spcBef>
              <a:defRPr sz="1200">
                <a:solidFill>
                  <a:schemeClr val="tx1"/>
                </a:solidFill>
                <a:latin typeface="Arial" panose="020B0604020202020204" pitchFamily="34" charset="0"/>
              </a:defRPr>
            </a:lvl3pPr>
            <a:lvl4pPr marL="1600111" indent="-228587" eaLnBrk="0" hangingPunct="0">
              <a:spcBef>
                <a:spcPct val="30000"/>
              </a:spcBef>
              <a:defRPr sz="1200">
                <a:solidFill>
                  <a:schemeClr val="tx1"/>
                </a:solidFill>
                <a:latin typeface="Arial" panose="020B0604020202020204" pitchFamily="34" charset="0"/>
              </a:defRPr>
            </a:lvl4pPr>
            <a:lvl5pPr marL="2057287" indent="-228587" eaLnBrk="0" hangingPunct="0">
              <a:spcBef>
                <a:spcPct val="30000"/>
              </a:spcBef>
              <a:defRPr sz="1200">
                <a:solidFill>
                  <a:schemeClr val="tx1"/>
                </a:solidFill>
                <a:latin typeface="Arial" panose="020B0604020202020204" pitchFamily="34" charset="0"/>
              </a:defRPr>
            </a:lvl5pPr>
            <a:lvl6pPr marL="2514461" indent="-228587" eaLnBrk="0" fontAlgn="base" hangingPunct="0">
              <a:spcBef>
                <a:spcPct val="30000"/>
              </a:spcBef>
              <a:spcAft>
                <a:spcPct val="0"/>
              </a:spcAft>
              <a:defRPr sz="1200">
                <a:solidFill>
                  <a:schemeClr val="tx1"/>
                </a:solidFill>
                <a:latin typeface="Arial" panose="020B0604020202020204" pitchFamily="34" charset="0"/>
              </a:defRPr>
            </a:lvl6pPr>
            <a:lvl7pPr marL="2971635" indent="-228587" eaLnBrk="0" fontAlgn="base" hangingPunct="0">
              <a:spcBef>
                <a:spcPct val="30000"/>
              </a:spcBef>
              <a:spcAft>
                <a:spcPct val="0"/>
              </a:spcAft>
              <a:defRPr sz="1200">
                <a:solidFill>
                  <a:schemeClr val="tx1"/>
                </a:solidFill>
                <a:latin typeface="Arial" panose="020B0604020202020204" pitchFamily="34" charset="0"/>
              </a:defRPr>
            </a:lvl7pPr>
            <a:lvl8pPr marL="3428811" indent="-228587" eaLnBrk="0" fontAlgn="base" hangingPunct="0">
              <a:spcBef>
                <a:spcPct val="30000"/>
              </a:spcBef>
              <a:spcAft>
                <a:spcPct val="0"/>
              </a:spcAft>
              <a:defRPr sz="1200">
                <a:solidFill>
                  <a:schemeClr val="tx1"/>
                </a:solidFill>
                <a:latin typeface="Arial" panose="020B0604020202020204" pitchFamily="34" charset="0"/>
              </a:defRPr>
            </a:lvl8pPr>
            <a:lvl9pPr marL="3885985" indent="-228587"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97D7F0-4437-46FE-BCE8-29BB6314FE15}" type="slidenum">
              <a:rPr lang="es-MX" altLang="es-MX">
                <a:solidFill>
                  <a:srgbClr val="000000"/>
                </a:solidFill>
              </a:rPr>
              <a:pPr eaLnBrk="1" hangingPunct="1">
                <a:spcBef>
                  <a:spcPct val="0"/>
                </a:spcBef>
              </a:pPr>
              <a:t>36</a:t>
            </a:fld>
            <a:endParaRPr lang="es-MX" altLang="es-MX">
              <a:solidFill>
                <a:srgbClr val="000000"/>
              </a:solidFill>
            </a:endParaRPr>
          </a:p>
        </p:txBody>
      </p:sp>
    </p:spTree>
    <p:extLst>
      <p:ext uri="{BB962C8B-B14F-4D97-AF65-F5344CB8AC3E}">
        <p14:creationId xmlns:p14="http://schemas.microsoft.com/office/powerpoint/2010/main" val="316993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624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FAAD5E-9CE4-4776-AB6F-4596D3129580}" type="slidenum">
              <a:rPr lang="es-ES" altLang="es-ES"/>
              <a:pPr eaLnBrk="1" hangingPunct="1"/>
              <a:t>42</a:t>
            </a:fld>
            <a:endParaRPr lang="es-ES" altLang="es-ES"/>
          </a:p>
        </p:txBody>
      </p:sp>
    </p:spTree>
    <p:extLst>
      <p:ext uri="{BB962C8B-B14F-4D97-AF65-F5344CB8AC3E}">
        <p14:creationId xmlns:p14="http://schemas.microsoft.com/office/powerpoint/2010/main" val="184628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80479A6-950B-42BA-9120-CF18F17FD0F8}" type="slidenum">
              <a:rPr lang="es-MX" smtClean="0">
                <a:solidFill>
                  <a:prstClr val="black"/>
                </a:solidFill>
              </a:rPr>
              <a:pPr/>
              <a:t>50</a:t>
            </a:fld>
            <a:endParaRPr lang="es-MX">
              <a:solidFill>
                <a:prstClr val="black"/>
              </a:solidFill>
            </a:endParaRPr>
          </a:p>
        </p:txBody>
      </p:sp>
    </p:spTree>
    <p:extLst>
      <p:ext uri="{BB962C8B-B14F-4D97-AF65-F5344CB8AC3E}">
        <p14:creationId xmlns:p14="http://schemas.microsoft.com/office/powerpoint/2010/main" val="114331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ADA5007-8421-43C3-8B5A-88AC43430DBC}" type="slidenum">
              <a:rPr lang="es-MX" smtClean="0">
                <a:solidFill>
                  <a:prstClr val="black"/>
                </a:solidFill>
              </a:rPr>
              <a:pPr/>
              <a:t>51</a:t>
            </a:fld>
            <a:endParaRPr lang="es-MX">
              <a:solidFill>
                <a:prstClr val="black"/>
              </a:solidFill>
            </a:endParaRPr>
          </a:p>
        </p:txBody>
      </p:sp>
    </p:spTree>
    <p:extLst>
      <p:ext uri="{BB962C8B-B14F-4D97-AF65-F5344CB8AC3E}">
        <p14:creationId xmlns:p14="http://schemas.microsoft.com/office/powerpoint/2010/main" val="363398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ADA5007-8421-43C3-8B5A-88AC43430DBC}" type="slidenum">
              <a:rPr lang="es-MX" smtClean="0">
                <a:solidFill>
                  <a:prstClr val="black"/>
                </a:solidFill>
              </a:rPr>
              <a:pPr/>
              <a:t>52</a:t>
            </a:fld>
            <a:endParaRPr lang="es-MX">
              <a:solidFill>
                <a:prstClr val="black"/>
              </a:solidFill>
            </a:endParaRPr>
          </a:p>
        </p:txBody>
      </p:sp>
    </p:spTree>
    <p:extLst>
      <p:ext uri="{BB962C8B-B14F-4D97-AF65-F5344CB8AC3E}">
        <p14:creationId xmlns:p14="http://schemas.microsoft.com/office/powerpoint/2010/main" val="153855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ADA5007-8421-43C3-8B5A-88AC43430DBC}" type="slidenum">
              <a:rPr lang="es-MX" smtClean="0">
                <a:solidFill>
                  <a:prstClr val="black"/>
                </a:solidFill>
              </a:rPr>
              <a:pPr/>
              <a:t>53</a:t>
            </a:fld>
            <a:endParaRPr lang="es-MX">
              <a:solidFill>
                <a:prstClr val="black"/>
              </a:solidFill>
            </a:endParaRPr>
          </a:p>
        </p:txBody>
      </p:sp>
    </p:spTree>
    <p:extLst>
      <p:ext uri="{BB962C8B-B14F-4D97-AF65-F5344CB8AC3E}">
        <p14:creationId xmlns:p14="http://schemas.microsoft.com/office/powerpoint/2010/main" val="185200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69822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383565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40D5ECE-8B49-45CD-BE81-EF81920D1969}" type="slidenum">
              <a:rPr lang="es-MX" smtClean="0"/>
              <a:pPr/>
              <a:t>‹Nº›</a:t>
            </a:fld>
            <a:endParaRPr kumimoji="0" lang="es-MX"/>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712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3855309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0D5ECE-8B49-45CD-BE81-EF81920D1969}" type="slidenum">
              <a:rPr lang="es-MX" smtClean="0"/>
              <a:pPr/>
              <a:t>‹Nº›</a:t>
            </a:fld>
            <a:endParaRPr kumimoji="0" lang="es-MX"/>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138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236628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204146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97527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29/08/2019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a:t>Haga clic para modificar el estilo de título del patrón</a:t>
            </a:r>
            <a:endParaRPr/>
          </a:p>
        </p:txBody>
      </p:sp>
    </p:spTree>
    <p:extLst>
      <p:ext uri="{BB962C8B-B14F-4D97-AF65-F5344CB8AC3E}">
        <p14:creationId xmlns:p14="http://schemas.microsoft.com/office/powerpoint/2010/main" val="7083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29/08/2019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val="1082779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28600" y="152400"/>
            <a:ext cx="8686800" cy="6553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D88D2C60-01F7-4AA5-AFE8-DA1C903A8876}" type="slidenum">
              <a:rPr lang="es-ES" altLang="es-MX"/>
              <a:pPr/>
              <a:t>‹Nº›</a:t>
            </a:fld>
            <a:endParaRPr lang="es-ES" altLang="es-MX"/>
          </a:p>
        </p:txBody>
      </p:sp>
    </p:spTree>
    <p:extLst>
      <p:ext uri="{BB962C8B-B14F-4D97-AF65-F5344CB8AC3E}">
        <p14:creationId xmlns:p14="http://schemas.microsoft.com/office/powerpoint/2010/main" val="356754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270942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1219200"/>
          </a:xfrm>
        </p:spPr>
        <p:txBody>
          <a:bodyPr/>
          <a:lstStyle/>
          <a:p>
            <a:r>
              <a:rPr lang="es-ES"/>
              <a:t>Haga clic para modificar el estilo de título del patrón</a:t>
            </a:r>
          </a:p>
        </p:txBody>
      </p:sp>
      <p:sp>
        <p:nvSpPr>
          <p:cNvPr id="3" name="2 Marcador de tabla"/>
          <p:cNvSpPr>
            <a:spLocks noGrp="1"/>
          </p:cNvSpPr>
          <p:nvPr>
            <p:ph type="tbl" idx="1"/>
          </p:nvPr>
        </p:nvSpPr>
        <p:spPr>
          <a:xfrm>
            <a:off x="228600" y="1676400"/>
            <a:ext cx="8686800" cy="5029200"/>
          </a:xfrm>
        </p:spPr>
        <p:txBody>
          <a:bodyPr>
            <a:normAutofit/>
          </a:bodyPr>
          <a:lstStyle/>
          <a:p>
            <a:pPr lvl="0"/>
            <a:endParaRPr lang="es-ES"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3076952C-F50F-4F3B-967C-2B5ED43E58B8}" type="slidenum">
              <a:rPr lang="es-ES" altLang="es-MX"/>
              <a:pPr/>
              <a:t>‹Nº›</a:t>
            </a:fld>
            <a:endParaRPr lang="es-ES" altLang="es-MX"/>
          </a:p>
        </p:txBody>
      </p:sp>
    </p:spTree>
    <p:extLst>
      <p:ext uri="{BB962C8B-B14F-4D97-AF65-F5344CB8AC3E}">
        <p14:creationId xmlns:p14="http://schemas.microsoft.com/office/powerpoint/2010/main" val="1629023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29/08/2019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29/08/2019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29/08/2019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pPr/>
              <a:t>29/08/2019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29/08/2019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707B7B8-0460-4FE5-B8A9-19856DE62205}" type="datetimeFigureOut">
              <a:rPr lang="es-MX" smtClean="0"/>
              <a:t>29/08/2019</a:t>
            </a:fld>
            <a:endParaRPr lang="es-MX"/>
          </a:p>
        </p:txBody>
      </p:sp>
      <p:sp>
        <p:nvSpPr>
          <p:cNvPr id="5" name="Footer Placeholder 4"/>
          <p:cNvSpPr>
            <a:spLocks noGrp="1"/>
          </p:cNvSpPr>
          <p:nvPr>
            <p:ph type="ftr" sz="quarter" idx="11"/>
          </p:nvPr>
        </p:nvSpPr>
        <p:spPr/>
        <p:txBody>
          <a:bodyPr/>
          <a:lstStyle/>
          <a:p>
            <a:endParaRPr kumimoji="0"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40D5ECE-8B49-45CD-BE81-EF81920D1969}" type="slidenum">
              <a:rPr lang="es-MX" smtClean="0"/>
              <a:pPr/>
              <a:t>‹Nº›</a:t>
            </a:fld>
            <a:endParaRPr kumimoji="0" lang="es-MX"/>
          </a:p>
        </p:txBody>
      </p:sp>
      <p:sp>
        <p:nvSpPr>
          <p:cNvPr id="8" name="Oval 6">
            <a:extLst>
              <a:ext uri="{FF2B5EF4-FFF2-40B4-BE49-F238E27FC236}">
                <a16:creationId xmlns:a16="http://schemas.microsoft.com/office/drawing/2014/main" id="{93744BC8-1D56-41B0-834B-A3976D8AAF2A}"/>
              </a:ext>
            </a:extLst>
          </p:cNvPr>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9" name="Rectangle 7">
            <a:extLst>
              <a:ext uri="{FF2B5EF4-FFF2-40B4-BE49-F238E27FC236}">
                <a16:creationId xmlns:a16="http://schemas.microsoft.com/office/drawing/2014/main" id="{A02EC132-398D-442C-842E-90F7C0FDFF72}"/>
              </a:ext>
            </a:extLst>
          </p:cNvPr>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10" name="Oval 8">
            <a:extLst>
              <a:ext uri="{FF2B5EF4-FFF2-40B4-BE49-F238E27FC236}">
                <a16:creationId xmlns:a16="http://schemas.microsoft.com/office/drawing/2014/main" id="{DE68A12A-9911-4A1B-874A-58A8282BA01E}"/>
              </a:ext>
            </a:extLst>
          </p:cNvPr>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extLst>
      <p:ext uri="{BB962C8B-B14F-4D97-AF65-F5344CB8AC3E}">
        <p14:creationId xmlns:p14="http://schemas.microsoft.com/office/powerpoint/2010/main" val="372222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395967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261939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117225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s-MX" smtClean="0"/>
              <a:pPr/>
              <a:t>29/08/2019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820FCD-5F4C-4989-BE05-0A8208BCBC21}" type="slidenum">
              <a:rPr lang="es-MX" smtClean="0"/>
              <a:pPr/>
              <a:t>‹Nº›</a:t>
            </a:fld>
            <a:endParaRPr kumimoji="0" lang="es-MX"/>
          </a:p>
        </p:txBody>
      </p:sp>
      <p:pic>
        <p:nvPicPr>
          <p:cNvPr id="7" name="Picture 4">
            <a:extLst>
              <a:ext uri="{FF2B5EF4-FFF2-40B4-BE49-F238E27FC236}">
                <a16:creationId xmlns:a16="http://schemas.microsoft.com/office/drawing/2014/main" id="{702DBFA2-9705-47B0-B7C0-27E04CFA7056}"/>
              </a:ext>
            </a:extLst>
          </p:cNvPr>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11233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57425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58050E-B668-4FA7-85AD-C750C80A6E9B}" type="datetimeFigureOut">
              <a:rPr lang="es-MX" smtClean="0"/>
              <a:pPr/>
              <a:t>29/08/2019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0D5ECE-8B49-45CD-BE81-EF81920D1969}" type="slidenum">
              <a:rPr lang="es-MX" smtClean="0"/>
              <a:pPr/>
              <a:t>‹Nº›</a:t>
            </a:fld>
            <a:endParaRPr kumimoji="0" lang="es-MX"/>
          </a:p>
        </p:txBody>
      </p:sp>
      <p:sp>
        <p:nvSpPr>
          <p:cNvPr id="9" name="Rectangle 7">
            <a:extLst>
              <a:ext uri="{FF2B5EF4-FFF2-40B4-BE49-F238E27FC236}">
                <a16:creationId xmlns:a16="http://schemas.microsoft.com/office/drawing/2014/main" id="{31F13B15-AAE8-42A0-A64A-02D822950C62}"/>
              </a:ext>
            </a:extLst>
          </p:cNvPr>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Tree>
    <p:extLst>
      <p:ext uri="{BB962C8B-B14F-4D97-AF65-F5344CB8AC3E}">
        <p14:creationId xmlns:p14="http://schemas.microsoft.com/office/powerpoint/2010/main" val="282585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258050E-B668-4FA7-85AD-C750C80A6E9B}" type="datetimeFigureOut">
              <a:rPr lang="es-MX" smtClean="0"/>
              <a:pPr/>
              <a:t>29/08/2019</a:t>
            </a:fld>
            <a:endParaRPr kumimoji="0"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40D5ECE-8B49-45CD-BE81-EF81920D1969}" type="slidenum">
              <a:rPr lang="es-MX" smtClean="0"/>
              <a:pPr/>
              <a:t>‹Nº›</a:t>
            </a:fld>
            <a:endParaRPr kumimoji="0" lang="es-MX"/>
          </a:p>
        </p:txBody>
      </p:sp>
    </p:spTree>
    <p:extLst>
      <p:ext uri="{BB962C8B-B14F-4D97-AF65-F5344CB8AC3E}">
        <p14:creationId xmlns:p14="http://schemas.microsoft.com/office/powerpoint/2010/main" val="32552071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655" r:id="rId21"/>
    <p:sldLayoutId id="2147483660" r:id="rId22"/>
    <p:sldLayoutId id="2147483676" r:id="rId23"/>
    <p:sldLayoutId id="2147483658" r:id="rId24"/>
    <p:sldLayoutId id="2147483663" r:id="rId2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gn.gob.mx/lineam/CGCA06.pdf" TargetMode="External"/><Relationship Id="rId7" Type="http://schemas.openxmlformats.org/officeDocument/2006/relationships/hyperlink" Target="http://www.pemex.com/files/content/ACFTBAxBaG1m.pdf" TargetMode="External"/><Relationship Id="rId2" Type="http://schemas.openxmlformats.org/officeDocument/2006/relationships/hyperlink" Target="http://www.agn.gob.mx/" TargetMode="External"/><Relationship Id="rId1" Type="http://schemas.openxmlformats.org/officeDocument/2006/relationships/slideLayout" Target="../slideLayouts/slideLayout2.xml"/><Relationship Id="rId6" Type="http://schemas.openxmlformats.org/officeDocument/2006/relationships/hyperlink" Target="http://inicio.ifai.org.mx/SitePages/ifai.aspx" TargetMode="External"/><Relationship Id="rId5" Type="http://schemas.openxmlformats.org/officeDocument/2006/relationships/hyperlink" Target="http://www.prodigyweb.net.mx/archivogeneral/ManualPoliticas.pdf" TargetMode="External"/><Relationship Id="rId4" Type="http://schemas.openxmlformats.org/officeDocument/2006/relationships/hyperlink" Target="http://www.agn.gob.mx/lineam/CDD_AGN.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mailto:patricia.rios@unison.mx" TargetMode="External"/><Relationship Id="rId1" Type="http://schemas.openxmlformats.org/officeDocument/2006/relationships/slideLayout" Target="../slideLayouts/slideLayout2.xml"/><Relationship Id="rId4" Type="http://schemas.openxmlformats.org/officeDocument/2006/relationships/image" Target="http://www.uson.mx/la_unison/images/escudo-med-lema.gif"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1.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996952"/>
            <a:ext cx="7239000" cy="1828800"/>
          </a:xfrm>
        </p:spPr>
        <p:txBody>
          <a:bodyPr>
            <a:noAutofit/>
          </a:bodyPr>
          <a:lstStyle/>
          <a:p>
            <a:pPr algn="l"/>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br>
              <a:rPr lang="es-MX" sz="2000" b="0" dirty="0"/>
            </a:br>
            <a:r>
              <a:rPr lang="es-MX" sz="3200" b="0" dirty="0"/>
              <a:t>Cómo elaborar el Cuadro General de Clasificación Archivística</a:t>
            </a:r>
            <a:br>
              <a:rPr lang="es-MX" sz="2800" b="0" dirty="0"/>
            </a:br>
            <a:endParaRPr lang="es-ES" sz="2800" b="0" dirty="0"/>
          </a:p>
        </p:txBody>
      </p:sp>
      <p:sp>
        <p:nvSpPr>
          <p:cNvPr id="2" name="CuadroTexto 1"/>
          <p:cNvSpPr txBox="1"/>
          <p:nvPr/>
        </p:nvSpPr>
        <p:spPr>
          <a:xfrm>
            <a:off x="107504" y="5242382"/>
            <a:ext cx="8856984" cy="1384995"/>
          </a:xfrm>
          <a:prstGeom prst="rect">
            <a:avLst/>
          </a:prstGeom>
          <a:noFill/>
        </p:spPr>
        <p:txBody>
          <a:bodyPr wrap="square" rtlCol="0">
            <a:spAutoFit/>
          </a:bodyPr>
          <a:lstStyle/>
          <a:p>
            <a:pPr algn="ctr"/>
            <a:r>
              <a:rPr lang="es-MX" sz="2800" dirty="0"/>
              <a:t>Instructora: Patricia Ríos García </a:t>
            </a:r>
          </a:p>
          <a:p>
            <a:pPr algn="ctr"/>
            <a:r>
              <a:rPr lang="es-MX" sz="2800" dirty="0"/>
              <a:t>Máster en Gestión Documental y </a:t>
            </a:r>
          </a:p>
          <a:p>
            <a:pPr algn="ctr"/>
            <a:r>
              <a:rPr lang="es-MX" sz="2800" dirty="0"/>
              <a:t>Administración de Archivos</a:t>
            </a:r>
          </a:p>
        </p:txBody>
      </p:sp>
      <p:sp>
        <p:nvSpPr>
          <p:cNvPr id="3" name="Rectángulo 2"/>
          <p:cNvSpPr/>
          <p:nvPr/>
        </p:nvSpPr>
        <p:spPr>
          <a:xfrm>
            <a:off x="4114800" y="620688"/>
            <a:ext cx="4572000" cy="1661993"/>
          </a:xfrm>
          <a:prstGeom prst="rect">
            <a:avLst/>
          </a:prstGeom>
        </p:spPr>
        <p:txBody>
          <a:bodyPr>
            <a:spAutoFit/>
          </a:bodyPr>
          <a:lstStyle/>
          <a:p>
            <a:r>
              <a:rPr lang="es-MX" sz="2800" dirty="0"/>
              <a:t>XVIII JORNADAS ARCHIVISTICAS DE LA RENAIES 2019.</a:t>
            </a:r>
            <a:br>
              <a:rPr lang="es-MX" dirty="0"/>
            </a:br>
            <a:endParaRPr lang="es-MX"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defRPr/>
            </a:pPr>
            <a:br>
              <a:rPr lang="es-ES" sz="2400" dirty="0"/>
            </a:br>
            <a:r>
              <a:rPr lang="es-ES" sz="2400" dirty="0"/>
              <a:t>  </a:t>
            </a:r>
            <a:r>
              <a:rPr lang="es-ES" dirty="0">
                <a:latin typeface="Arial Rounded MT Bold" panose="020F0704030504030204" pitchFamily="34" charset="0"/>
              </a:rPr>
              <a:t>PRINCIPIO DE PROCEDENCIA</a:t>
            </a:r>
          </a:p>
        </p:txBody>
      </p:sp>
      <p:sp>
        <p:nvSpPr>
          <p:cNvPr id="29699" name="Rectangle 3"/>
          <p:cNvSpPr>
            <a:spLocks noGrp="1" noChangeArrowheads="1"/>
          </p:cNvSpPr>
          <p:nvPr>
            <p:ph idx="1"/>
          </p:nvPr>
        </p:nvSpPr>
        <p:spPr>
          <a:xfrm>
            <a:off x="906571" y="1905000"/>
            <a:ext cx="7715200" cy="3921299"/>
          </a:xfrm>
        </p:spPr>
        <p:txBody>
          <a:bodyPr>
            <a:normAutofit/>
          </a:bodyPr>
          <a:lstStyle/>
          <a:p>
            <a:pPr marL="205740" indent="-205740" algn="just">
              <a:buClr>
                <a:schemeClr val="accent3"/>
              </a:buClr>
              <a:buFont typeface="Wingdings 2"/>
              <a:buChar char=""/>
              <a:defRPr/>
            </a:pPr>
            <a:r>
              <a:rPr lang="es-ES" sz="3200" dirty="0">
                <a:solidFill>
                  <a:schemeClr val="tx2">
                    <a:lumMod val="50000"/>
                  </a:schemeClr>
                </a:solidFill>
                <a:latin typeface="Arial" panose="020B0604020202020204" pitchFamily="34" charset="0"/>
                <a:cs typeface="Arial" panose="020B0604020202020204" pitchFamily="34" charset="0"/>
              </a:rPr>
              <a:t> Consiste en </a:t>
            </a:r>
            <a:r>
              <a:rPr lang="es-ES" sz="3200" dirty="0">
                <a:solidFill>
                  <a:srgbClr val="FF0000"/>
                </a:solidFill>
                <a:latin typeface="Arial" panose="020B0604020202020204" pitchFamily="34" charset="0"/>
                <a:cs typeface="Arial" panose="020B0604020202020204" pitchFamily="34" charset="0"/>
              </a:rPr>
              <a:t>respetar el origen de los fondos</a:t>
            </a:r>
            <a:r>
              <a:rPr lang="es-ES" sz="3200" dirty="0">
                <a:solidFill>
                  <a:schemeClr val="tx2">
                    <a:lumMod val="50000"/>
                  </a:schemeClr>
                </a:solidFill>
                <a:latin typeface="Arial" panose="020B0604020202020204" pitchFamily="34" charset="0"/>
                <a:cs typeface="Arial" panose="020B0604020202020204" pitchFamily="34" charset="0"/>
              </a:rPr>
              <a:t>, procedentes de una entidad, observando su estructura o clasificación.</a:t>
            </a:r>
          </a:p>
          <a:p>
            <a:pPr marL="205740" indent="-205740" algn="just">
              <a:buClr>
                <a:schemeClr val="accent3"/>
              </a:buClr>
              <a:buNone/>
              <a:defRPr/>
            </a:pPr>
            <a:endParaRPr lang="es-ES" sz="3200" dirty="0">
              <a:solidFill>
                <a:schemeClr val="bg1"/>
              </a:solidFill>
              <a:latin typeface="Arial" panose="020B0604020202020204" pitchFamily="34" charset="0"/>
              <a:cs typeface="Arial" panose="020B0604020202020204" pitchFamily="34" charset="0"/>
            </a:endParaRPr>
          </a:p>
          <a:p>
            <a:pPr marL="205740" indent="-205740" algn="just">
              <a:buClr>
                <a:schemeClr val="accent3"/>
              </a:buClr>
              <a:buNone/>
              <a:defRPr/>
            </a:pPr>
            <a:r>
              <a:rPr lang="es-ES" sz="3200" dirty="0">
                <a:solidFill>
                  <a:schemeClr val="bg1"/>
                </a:solidFill>
              </a:rPr>
              <a:t>           </a:t>
            </a:r>
          </a:p>
        </p:txBody>
      </p:sp>
      <p:pic>
        <p:nvPicPr>
          <p:cNvPr id="6" name="Marcador de contenido 2">
            <a:extLst>
              <a:ext uri="{FF2B5EF4-FFF2-40B4-BE49-F238E27FC236}">
                <a16:creationId xmlns:a16="http://schemas.microsoft.com/office/drawing/2014/main" id="{8F20964F-E596-44ED-867B-1D0C30BE19CE}"/>
              </a:ext>
            </a:extLst>
          </p:cNvPr>
          <p:cNvPicPr>
            <a:picLocks noChangeAspect="1"/>
          </p:cNvPicPr>
          <p:nvPr/>
        </p:nvPicPr>
        <p:blipFill>
          <a:blip r:embed="rId2" cstate="print"/>
          <a:stretch>
            <a:fillRect/>
          </a:stretch>
        </p:blipFill>
        <p:spPr>
          <a:xfrm>
            <a:off x="440505" y="4725144"/>
            <a:ext cx="8526463" cy="1023938"/>
          </a:xfrm>
          <a:prstGeom prst="rect">
            <a:avLst/>
          </a:prstGeom>
        </p:spPr>
      </p:pic>
    </p:spTree>
    <p:extLst>
      <p:ext uri="{BB962C8B-B14F-4D97-AF65-F5344CB8AC3E}">
        <p14:creationId xmlns:p14="http://schemas.microsoft.com/office/powerpoint/2010/main" val="406806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7520" y="394912"/>
            <a:ext cx="7068015" cy="838200"/>
          </a:xfrm>
        </p:spPr>
        <p:txBody>
          <a:bodyPr>
            <a:normAutofit fontScale="90000"/>
          </a:bodyPr>
          <a:lstStyle/>
          <a:p>
            <a:r>
              <a:rPr lang="es-MX" sz="4000" b="1" dirty="0"/>
              <a:t>Principio de orden original</a:t>
            </a:r>
            <a:br>
              <a:rPr lang="es-MX" dirty="0"/>
            </a:br>
            <a:endParaRPr lang="es-MX" dirty="0"/>
          </a:p>
        </p:txBody>
      </p:sp>
      <p:sp>
        <p:nvSpPr>
          <p:cNvPr id="3" name="Marcador de contenido 2"/>
          <p:cNvSpPr>
            <a:spLocks noGrp="1"/>
          </p:cNvSpPr>
          <p:nvPr>
            <p:ph sz="half" idx="1"/>
          </p:nvPr>
        </p:nvSpPr>
        <p:spPr>
          <a:xfrm>
            <a:off x="457200" y="1219207"/>
            <a:ext cx="7920880" cy="2232248"/>
          </a:xfrm>
        </p:spPr>
        <p:txBody>
          <a:bodyPr>
            <a:noAutofit/>
          </a:bodyPr>
          <a:lstStyle/>
          <a:p>
            <a:endParaRPr lang="es-ES" sz="2400" dirty="0"/>
          </a:p>
          <a:p>
            <a:pPr algn="just"/>
            <a:r>
              <a:rPr lang="es-ES" sz="2400" dirty="0"/>
              <a:t>Establece que los documentos de archivo deberán conservarse de acuerdo con el orden que le asignó el área productora.</a:t>
            </a:r>
          </a:p>
          <a:p>
            <a:pPr marL="0" indent="0">
              <a:buNone/>
            </a:pPr>
            <a:endParaRPr lang="es-MX" sz="2400" dirty="0"/>
          </a:p>
          <a:p>
            <a:pPr algn="just"/>
            <a:r>
              <a:rPr lang="es-ES" sz="2400" dirty="0"/>
              <a:t>Los documentos se producen con base en un procedimiento administrativo, por lo que se van colocando siguiendo la secuencia del trámite.   </a:t>
            </a:r>
          </a:p>
          <a:p>
            <a:pPr algn="just"/>
            <a:endParaRPr lang="es-ES" sz="2400" dirty="0"/>
          </a:p>
          <a:p>
            <a:pPr algn="just"/>
            <a:r>
              <a:rPr lang="es-ES" sz="2400" dirty="0"/>
              <a:t>                                 </a:t>
            </a:r>
            <a:endParaRPr lang="es-MX" sz="2400" dirty="0">
              <a:effectLst/>
            </a:endParaRPr>
          </a:p>
        </p:txBody>
      </p:sp>
      <p:pic>
        <p:nvPicPr>
          <p:cNvPr id="5" name="4 Marcador de contenido" descr="DSC07405.JPG"/>
          <p:cNvPicPr>
            <a:picLocks noGrp="1" noChangeAspect="1"/>
          </p:cNvPicPr>
          <p:nvPr>
            <p:ph sz="half" idx="2"/>
          </p:nvPr>
        </p:nvPicPr>
        <p:blipFill>
          <a:blip r:embed="rId2" cstate="print"/>
          <a:stretch>
            <a:fillRect/>
          </a:stretch>
        </p:blipFill>
        <p:spPr>
          <a:xfrm>
            <a:off x="5868144" y="4576296"/>
            <a:ext cx="2981201" cy="2235900"/>
          </a:xfrm>
          <a:prstGeom prst="rect">
            <a:avLst/>
          </a:prstGeom>
          <a:noFill/>
          <a:ln w="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9159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5201" y="624110"/>
            <a:ext cx="6589199" cy="788666"/>
          </a:xfrm>
        </p:spPr>
        <p:txBody>
          <a:bodyPr>
            <a:normAutofit/>
          </a:bodyPr>
          <a:lstStyle/>
          <a:p>
            <a:r>
              <a:rPr lang="es-MX" b="1" dirty="0">
                <a:solidFill>
                  <a:schemeClr val="tx1"/>
                </a:solidFill>
              </a:rPr>
              <a:t>Funciones de los archivos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93522571"/>
              </p:ext>
            </p:extLst>
          </p:nvPr>
        </p:nvGraphicFramePr>
        <p:xfrm>
          <a:off x="179512" y="1412776"/>
          <a:ext cx="8640960" cy="482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93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Autofit/>
          </a:bodyPr>
          <a:lstStyle/>
          <a:p>
            <a:pPr algn="ctr" eaLnBrk="1" hangingPunct="1"/>
            <a:r>
              <a:rPr lang="es-MX" altLang="es-MX" sz="4000" dirty="0">
                <a:solidFill>
                  <a:schemeClr val="tx1"/>
                </a:solidFill>
              </a:rPr>
              <a:t>SOPORTES</a:t>
            </a:r>
            <a:endParaRPr lang="es-ES" altLang="es-MX" sz="4000" dirty="0">
              <a:solidFill>
                <a:schemeClr val="tx1"/>
              </a:solidFill>
            </a:endParaRPr>
          </a:p>
        </p:txBody>
      </p:sp>
      <p:pic>
        <p:nvPicPr>
          <p:cNvPr id="50179" name="Picture 3" descr="caseetecd"/>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3814" y="2173484"/>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359604" y="1493584"/>
            <a:ext cx="2146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s-MX" altLang="es-MX" sz="3200" dirty="0">
                <a:latin typeface="Verdana" panose="020B0604030504040204" pitchFamily="34" charset="0"/>
              </a:rPr>
              <a:t>Textuales</a:t>
            </a:r>
            <a:endParaRPr lang="es-ES" altLang="es-MX" sz="3200" dirty="0">
              <a:latin typeface="Verdana" panose="020B0604030504040204" pitchFamily="34" charset="0"/>
            </a:endParaRPr>
          </a:p>
        </p:txBody>
      </p:sp>
      <p:sp>
        <p:nvSpPr>
          <p:cNvPr id="50181" name="Text Box 5"/>
          <p:cNvSpPr txBox="1">
            <a:spLocks noChangeArrowheads="1"/>
          </p:cNvSpPr>
          <p:nvPr/>
        </p:nvSpPr>
        <p:spPr bwMode="auto">
          <a:xfrm>
            <a:off x="3084643" y="1539081"/>
            <a:ext cx="2909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s-MX" altLang="es-MX" sz="3200" dirty="0">
                <a:latin typeface="Verdana" panose="020B0604030504040204" pitchFamily="34" charset="0"/>
              </a:rPr>
              <a:t>Iconográficos</a:t>
            </a:r>
            <a:endParaRPr lang="es-ES" altLang="es-MX" sz="3200" dirty="0">
              <a:latin typeface="Verdana" panose="020B0604030504040204" pitchFamily="34" charset="0"/>
            </a:endParaRPr>
          </a:p>
        </p:txBody>
      </p:sp>
      <p:sp>
        <p:nvSpPr>
          <p:cNvPr id="50182" name="Text Box 6"/>
          <p:cNvSpPr txBox="1">
            <a:spLocks noChangeArrowheads="1"/>
          </p:cNvSpPr>
          <p:nvPr/>
        </p:nvSpPr>
        <p:spPr bwMode="auto">
          <a:xfrm>
            <a:off x="6769814" y="1514443"/>
            <a:ext cx="1841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s-MX" altLang="es-MX" sz="3200" dirty="0">
                <a:latin typeface="Verdana" panose="020B0604030504040204" pitchFamily="34" charset="0"/>
              </a:rPr>
              <a:t>Sonoros</a:t>
            </a:r>
            <a:endParaRPr lang="es-ES" altLang="es-MX" sz="3200" dirty="0">
              <a:latin typeface="Verdana" panose="020B0604030504040204" pitchFamily="34" charset="0"/>
            </a:endParaRPr>
          </a:p>
        </p:txBody>
      </p:sp>
      <p:sp>
        <p:nvSpPr>
          <p:cNvPr id="50183" name="Text Box 7"/>
          <p:cNvSpPr txBox="1">
            <a:spLocks noChangeArrowheads="1"/>
          </p:cNvSpPr>
          <p:nvPr/>
        </p:nvSpPr>
        <p:spPr bwMode="auto">
          <a:xfrm>
            <a:off x="1075563" y="4312444"/>
            <a:ext cx="296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s-MX" altLang="es-MX" sz="3200" dirty="0">
                <a:latin typeface="Verdana" panose="020B0604030504040204" pitchFamily="34" charset="0"/>
              </a:rPr>
              <a:t>Audiovisuales</a:t>
            </a:r>
            <a:endParaRPr lang="es-ES" altLang="es-MX" sz="3200" dirty="0">
              <a:latin typeface="Verdana" panose="020B0604030504040204" pitchFamily="34" charset="0"/>
            </a:endParaRPr>
          </a:p>
        </p:txBody>
      </p:sp>
      <p:sp>
        <p:nvSpPr>
          <p:cNvPr id="50184" name="Text Box 8"/>
          <p:cNvSpPr txBox="1">
            <a:spLocks noChangeArrowheads="1"/>
          </p:cNvSpPr>
          <p:nvPr/>
        </p:nvSpPr>
        <p:spPr bwMode="auto">
          <a:xfrm>
            <a:off x="5089525" y="4290947"/>
            <a:ext cx="2622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s-MX" altLang="es-MX" sz="3200" dirty="0">
                <a:latin typeface="Verdana" panose="020B0604030504040204" pitchFamily="34" charset="0"/>
              </a:rPr>
              <a:t>Electrónicos</a:t>
            </a:r>
            <a:endParaRPr lang="es-ES" altLang="es-MX" sz="3200" dirty="0">
              <a:latin typeface="Verdana" panose="020B0604030504040204" pitchFamily="34" charset="0"/>
            </a:endParaRPr>
          </a:p>
        </p:txBody>
      </p:sp>
      <p:pic>
        <p:nvPicPr>
          <p:cNvPr id="50185" name="Picture 9" descr="disquet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731" y="495094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roll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52822" y="4937256"/>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11" descr="disckma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2895600"/>
            <a:ext cx="960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12" descr="videocase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715" y="5070606"/>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4" descr="iconográfico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18681" y="2210830"/>
            <a:ext cx="21955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15" descr="archivos"/>
          <p:cNvPicPr>
            <a:picLocks noChangeAspect="1" noChangeArrowheads="1"/>
          </p:cNvPicPr>
          <p:nvPr/>
        </p:nvPicPr>
        <p:blipFill>
          <a:blip r:embed="rId9" cstate="email">
            <a:clrChange>
              <a:clrFrom>
                <a:srgbClr val="4A2840"/>
              </a:clrFrom>
              <a:clrTo>
                <a:srgbClr val="4A2840">
                  <a:alpha val="0"/>
                </a:srgbClr>
              </a:clrTo>
            </a:clrChange>
            <a:extLst>
              <a:ext uri="{28A0092B-C50C-407E-A947-70E740481C1C}">
                <a14:useLocalDpi xmlns:a14="http://schemas.microsoft.com/office/drawing/2010/main" val="0"/>
              </a:ext>
            </a:extLst>
          </a:blip>
          <a:srcRect/>
          <a:stretch>
            <a:fillRect/>
          </a:stretch>
        </p:blipFill>
        <p:spPr bwMode="auto">
          <a:xfrm rot="-648646">
            <a:off x="1172531" y="2292350"/>
            <a:ext cx="16557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16" descr="convocatoria"/>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rot="800802">
            <a:off x="431800" y="2816225"/>
            <a:ext cx="10223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30" descr="cds_large[1]"/>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rot="2825764">
            <a:off x="6637023" y="5080000"/>
            <a:ext cx="955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9336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9552" y="260648"/>
            <a:ext cx="8207375" cy="360362"/>
          </a:xfrm>
        </p:spPr>
        <p:txBody>
          <a:bodyPr>
            <a:normAutofit fontScale="90000"/>
          </a:bodyPr>
          <a:lstStyle/>
          <a:p>
            <a:pPr algn="ctr" eaLnBrk="1" hangingPunct="1">
              <a:defRPr/>
            </a:pPr>
            <a:r>
              <a:rPr lang="es-MX" sz="3600" b="1" dirty="0">
                <a:latin typeface="+mn-lt"/>
              </a:rPr>
              <a:t>DOCUMENTO DE ARCHIVO</a:t>
            </a:r>
            <a:endParaRPr lang="es-ES" sz="3600" b="1" dirty="0">
              <a:latin typeface="+mn-lt"/>
            </a:endParaRPr>
          </a:p>
        </p:txBody>
      </p:sp>
      <p:sp>
        <p:nvSpPr>
          <p:cNvPr id="39939" name="Rectangle 3"/>
          <p:cNvSpPr>
            <a:spLocks noGrp="1" noChangeArrowheads="1"/>
          </p:cNvSpPr>
          <p:nvPr>
            <p:ph idx="1"/>
          </p:nvPr>
        </p:nvSpPr>
        <p:spPr>
          <a:xfrm>
            <a:off x="899592" y="1484784"/>
            <a:ext cx="7224713" cy="4567237"/>
          </a:xfrm>
        </p:spPr>
        <p:txBody>
          <a:bodyPr>
            <a:normAutofit/>
          </a:bodyPr>
          <a:lstStyle/>
          <a:p>
            <a:pPr marL="274320" indent="-274320" algn="just" eaLnBrk="1" fontAlgn="auto" hangingPunct="1">
              <a:spcAft>
                <a:spcPts val="0"/>
              </a:spcAft>
              <a:buClr>
                <a:schemeClr val="accent3"/>
              </a:buClr>
              <a:buFont typeface="Wingdings" pitchFamily="2" charset="2"/>
              <a:buNone/>
              <a:defRPr/>
            </a:pPr>
            <a:r>
              <a:rPr lang="es-ES" sz="3500" dirty="0">
                <a:solidFill>
                  <a:schemeClr val="tx2">
                    <a:lumMod val="50000"/>
                  </a:schemeClr>
                </a:solidFill>
              </a:rPr>
              <a:t>	</a:t>
            </a:r>
            <a:r>
              <a:rPr lang="es-ES" sz="3200" dirty="0">
                <a:solidFill>
                  <a:schemeClr val="tx2">
                    <a:lumMod val="50000"/>
                  </a:schemeClr>
                </a:solidFill>
              </a:rPr>
              <a:t>Información contenida en cualquier </a:t>
            </a:r>
            <a:r>
              <a:rPr lang="es-ES" sz="3200" u="sng" dirty="0">
                <a:solidFill>
                  <a:srgbClr val="FF0000"/>
                </a:solidFill>
              </a:rPr>
              <a:t>soporte</a:t>
            </a:r>
            <a:r>
              <a:rPr lang="es-ES" sz="3200" dirty="0">
                <a:solidFill>
                  <a:schemeClr val="tx2">
                    <a:lumMod val="50000"/>
                  </a:schemeClr>
                </a:solidFill>
              </a:rPr>
              <a:t> y tipo documental, </a:t>
            </a:r>
            <a:r>
              <a:rPr lang="es-ES" sz="3200" dirty="0">
                <a:solidFill>
                  <a:srgbClr val="FF0000"/>
                </a:solidFill>
              </a:rPr>
              <a:t>producida, recibida y conservada </a:t>
            </a:r>
            <a:r>
              <a:rPr lang="es-ES" sz="3200" dirty="0">
                <a:solidFill>
                  <a:schemeClr val="tx2">
                    <a:lumMod val="50000"/>
                  </a:schemeClr>
                </a:solidFill>
              </a:rPr>
              <a:t>por cualquier organización o persona </a:t>
            </a:r>
            <a:r>
              <a:rPr lang="es-ES" sz="3200" dirty="0">
                <a:solidFill>
                  <a:srgbClr val="FF0000"/>
                </a:solidFill>
              </a:rPr>
              <a:t>en el ejercicio de sus funciones o desarrollo de su actividad</a:t>
            </a:r>
            <a:r>
              <a:rPr lang="es-ES" dirty="0">
                <a:solidFill>
                  <a:srgbClr val="FF0000"/>
                </a:solidFill>
              </a:rPr>
              <a:t>.</a:t>
            </a:r>
          </a:p>
        </p:txBody>
      </p:sp>
    </p:spTree>
    <p:extLst>
      <p:ext uri="{BB962C8B-B14F-4D97-AF65-F5344CB8AC3E}">
        <p14:creationId xmlns:p14="http://schemas.microsoft.com/office/powerpoint/2010/main" val="197199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0" y="404813"/>
            <a:ext cx="9144000" cy="1260475"/>
          </a:xfrm>
          <a:prstGeom prst="rect">
            <a:avLst/>
          </a:prstGeom>
          <a:noFill/>
          <a:ln w="9525">
            <a:noFill/>
            <a:miter lim="800000"/>
            <a:headEnd/>
            <a:tailEnd/>
          </a:ln>
          <a:effectLst/>
        </p:spPr>
        <p:txBody>
          <a:bodyPr anchor="ctr">
            <a:spAutoFit/>
          </a:bodyPr>
          <a:lstStyle/>
          <a:p>
            <a:pPr lvl="1" algn="ctr" eaLnBrk="1" hangingPunct="1">
              <a:lnSpc>
                <a:spcPct val="120000"/>
              </a:lnSpc>
              <a:tabLst>
                <a:tab pos="1371600" algn="l"/>
              </a:tabLst>
              <a:defRPr/>
            </a:pPr>
            <a:r>
              <a:rPr lang="es-ES" sz="3200" b="1" dirty="0">
                <a:solidFill>
                  <a:schemeClr val="tx2">
                    <a:lumMod val="50000"/>
                  </a:schemeClr>
                </a:solidFill>
                <a:latin typeface="Arial" charset="0"/>
              </a:rPr>
              <a:t>DOCUMENTO DE ARCHIVO</a:t>
            </a:r>
          </a:p>
          <a:p>
            <a:pPr lvl="1" algn="ctr" eaLnBrk="1" hangingPunct="1">
              <a:lnSpc>
                <a:spcPct val="120000"/>
              </a:lnSpc>
              <a:tabLst>
                <a:tab pos="1371600" algn="l"/>
              </a:tabLst>
              <a:defRPr/>
            </a:pPr>
            <a:endParaRPr lang="es-ES" sz="3200" b="1" dirty="0">
              <a:solidFill>
                <a:schemeClr val="tx2">
                  <a:lumMod val="50000"/>
                </a:schemeClr>
              </a:solidFill>
              <a:latin typeface="Arial" charset="0"/>
            </a:endParaRPr>
          </a:p>
        </p:txBody>
      </p:sp>
      <p:pic>
        <p:nvPicPr>
          <p:cNvPr id="360451" name="Picture 3" descr="Admis-ImportanteSm[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3238" y="1746250"/>
            <a:ext cx="1912937" cy="2863850"/>
          </a:xfrm>
          <a:noFill/>
        </p:spPr>
      </p:pic>
      <p:pic>
        <p:nvPicPr>
          <p:cNvPr id="360452" name="Picture 4" descr="factura 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291623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3" name="Picture 5" descr="Factura Bol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060575"/>
            <a:ext cx="352901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4" name="Picture 6" descr="invit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2349500"/>
            <a:ext cx="25511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5" name="Picture 7" descr="ACTA  CATED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484313"/>
            <a:ext cx="263048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6" name="Picture 8" descr="concienciayculturaarchivís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0950" y="3141663"/>
            <a:ext cx="257016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57" name="Picture 9" descr="Oficio Lu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2060575"/>
            <a:ext cx="27209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8" name="AutoShape 10"/>
          <p:cNvSpPr>
            <a:spLocks noChangeArrowheads="1"/>
          </p:cNvSpPr>
          <p:nvPr/>
        </p:nvSpPr>
        <p:spPr bwMode="auto">
          <a:xfrm>
            <a:off x="3563938" y="1557338"/>
            <a:ext cx="1295400" cy="576262"/>
          </a:xfrm>
          <a:prstGeom prst="wedgeRoundRectCallout">
            <a:avLst>
              <a:gd name="adj1" fmla="val -96815"/>
              <a:gd name="adj2" fmla="val 89394"/>
              <a:gd name="adj3" fmla="val 16667"/>
            </a:avLst>
          </a:prstGeom>
          <a:solidFill>
            <a:srgbClr val="FFFFCC"/>
          </a:solidFill>
          <a:ln w="9525" algn="ctr">
            <a:solidFill>
              <a:srgbClr val="000000"/>
            </a:solidFill>
            <a:miter lim="800000"/>
            <a:headEnd/>
            <a:tailEnd/>
          </a:ln>
          <a:effectLst>
            <a:outerShdw dist="107763" dir="2700000" algn="ctr" rotWithShape="0">
              <a:srgbClr val="808080"/>
            </a:outerShdw>
          </a:effec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s-MX" altLang="es-MX" sz="1800" b="1">
                <a:solidFill>
                  <a:srgbClr val="000066"/>
                </a:solidFill>
                <a:latin typeface="Arial" panose="020B0604020202020204" pitchFamily="34" charset="0"/>
              </a:rPr>
              <a:t>Logos</a:t>
            </a:r>
            <a:endParaRPr lang="es-ES" altLang="es-MX" sz="1800" b="1">
              <a:solidFill>
                <a:srgbClr val="000066"/>
              </a:solidFill>
              <a:latin typeface="Arial" panose="020B0604020202020204" pitchFamily="34" charset="0"/>
            </a:endParaRPr>
          </a:p>
        </p:txBody>
      </p:sp>
      <p:sp>
        <p:nvSpPr>
          <p:cNvPr id="360459" name="AutoShape 11"/>
          <p:cNvSpPr>
            <a:spLocks noChangeArrowheads="1"/>
          </p:cNvSpPr>
          <p:nvPr/>
        </p:nvSpPr>
        <p:spPr bwMode="auto">
          <a:xfrm>
            <a:off x="2555875" y="3429000"/>
            <a:ext cx="1295400" cy="576263"/>
          </a:xfrm>
          <a:prstGeom prst="wedgeRoundRectCallout">
            <a:avLst>
              <a:gd name="adj1" fmla="val -123162"/>
              <a:gd name="adj2" fmla="val 58264"/>
              <a:gd name="adj3" fmla="val 16667"/>
            </a:avLst>
          </a:prstGeom>
          <a:solidFill>
            <a:srgbClr val="FFFFCC"/>
          </a:solidFill>
          <a:ln w="9525" algn="ctr">
            <a:solidFill>
              <a:srgbClr val="000000"/>
            </a:solidFill>
            <a:miter lim="800000"/>
            <a:headEnd/>
            <a:tailEnd/>
          </a:ln>
          <a:effectLst>
            <a:outerShdw dist="107763" dir="2700000" algn="ctr" rotWithShape="0">
              <a:srgbClr val="808080"/>
            </a:outerShdw>
          </a:effec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s-MX" altLang="es-MX" sz="1800" b="1">
                <a:solidFill>
                  <a:srgbClr val="000066"/>
                </a:solidFill>
                <a:latin typeface="Arial" panose="020B0604020202020204" pitchFamily="34" charset="0"/>
              </a:rPr>
              <a:t>Firmas</a:t>
            </a:r>
            <a:endParaRPr lang="es-ES" altLang="es-MX" sz="1800" b="1">
              <a:solidFill>
                <a:srgbClr val="000066"/>
              </a:solidFill>
              <a:latin typeface="Arial" panose="020B0604020202020204" pitchFamily="34" charset="0"/>
            </a:endParaRPr>
          </a:p>
        </p:txBody>
      </p:sp>
      <p:sp>
        <p:nvSpPr>
          <p:cNvPr id="360460" name="AutoShape 12"/>
          <p:cNvSpPr>
            <a:spLocks noChangeArrowheads="1"/>
          </p:cNvSpPr>
          <p:nvPr/>
        </p:nvSpPr>
        <p:spPr bwMode="auto">
          <a:xfrm>
            <a:off x="827088" y="5229225"/>
            <a:ext cx="1295400" cy="576263"/>
          </a:xfrm>
          <a:prstGeom prst="wedgeRoundRectCallout">
            <a:avLst>
              <a:gd name="adj1" fmla="val 122060"/>
              <a:gd name="adj2" fmla="val -94903"/>
              <a:gd name="adj3" fmla="val 16667"/>
            </a:avLst>
          </a:prstGeom>
          <a:solidFill>
            <a:srgbClr val="FFFFCC"/>
          </a:solidFill>
          <a:ln w="9525" algn="ctr">
            <a:solidFill>
              <a:srgbClr val="000000"/>
            </a:solidFill>
            <a:miter lim="800000"/>
            <a:headEnd/>
            <a:tailEnd/>
          </a:ln>
          <a:effectLst>
            <a:outerShdw dist="107763" dir="2700000" algn="ctr" rotWithShape="0">
              <a:srgbClr val="808080"/>
            </a:outerShdw>
          </a:effec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s-MX" altLang="es-MX" sz="1800" b="1">
                <a:solidFill>
                  <a:srgbClr val="000066"/>
                </a:solidFill>
                <a:latin typeface="Arial" panose="020B0604020202020204" pitchFamily="34" charset="0"/>
              </a:rPr>
              <a:t>Sello</a:t>
            </a:r>
            <a:endParaRPr lang="es-ES" altLang="es-MX" sz="1800" b="1">
              <a:solidFill>
                <a:srgbClr val="000066"/>
              </a:solidFill>
              <a:latin typeface="Arial" panose="020B0604020202020204" pitchFamily="34" charset="0"/>
            </a:endParaRPr>
          </a:p>
        </p:txBody>
      </p:sp>
      <p:sp>
        <p:nvSpPr>
          <p:cNvPr id="360461" name="AutoShape 13"/>
          <p:cNvSpPr>
            <a:spLocks noChangeArrowheads="1"/>
          </p:cNvSpPr>
          <p:nvPr/>
        </p:nvSpPr>
        <p:spPr bwMode="auto">
          <a:xfrm>
            <a:off x="4859338" y="5949950"/>
            <a:ext cx="1728787" cy="576263"/>
          </a:xfrm>
          <a:prstGeom prst="wedgeRoundRectCallout">
            <a:avLst>
              <a:gd name="adj1" fmla="val -109778"/>
              <a:gd name="adj2" fmla="val -119148"/>
              <a:gd name="adj3" fmla="val 16667"/>
            </a:avLst>
          </a:prstGeom>
          <a:solidFill>
            <a:srgbClr val="FFFFCC"/>
          </a:solidFill>
          <a:ln w="9525" algn="ctr">
            <a:solidFill>
              <a:srgbClr val="000000"/>
            </a:solidFill>
            <a:miter lim="800000"/>
            <a:headEnd/>
            <a:tailEnd/>
          </a:ln>
          <a:effectLst>
            <a:outerShdw dist="107763" dir="2700000" algn="ctr" rotWithShape="0">
              <a:srgbClr val="808080"/>
            </a:outerShdw>
          </a:effec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s-MX" altLang="es-MX" sz="1800" b="1">
                <a:solidFill>
                  <a:srgbClr val="000066"/>
                </a:solidFill>
                <a:latin typeface="Arial" panose="020B0604020202020204" pitchFamily="34" charset="0"/>
              </a:rPr>
              <a:t>Membretes</a:t>
            </a:r>
            <a:endParaRPr lang="es-ES" altLang="es-MX" sz="1800" b="1">
              <a:solidFill>
                <a:srgbClr val="000066"/>
              </a:solidFill>
              <a:latin typeface="Arial" panose="020B0604020202020204" pitchFamily="34" charset="0"/>
            </a:endParaRPr>
          </a:p>
        </p:txBody>
      </p:sp>
    </p:spTree>
    <p:extLst>
      <p:ext uri="{BB962C8B-B14F-4D97-AF65-F5344CB8AC3E}">
        <p14:creationId xmlns:p14="http://schemas.microsoft.com/office/powerpoint/2010/main" val="213418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0452"/>
                                        </p:tgtEl>
                                        <p:attrNameLst>
                                          <p:attrName>style.visibility</p:attrName>
                                        </p:attrNameLst>
                                      </p:cBhvr>
                                      <p:to>
                                        <p:strVal val="visible"/>
                                      </p:to>
                                    </p:set>
                                    <p:animEffect transition="in" filter="box(in)">
                                      <p:cBhvr>
                                        <p:cTn id="7" dur="500"/>
                                        <p:tgtEl>
                                          <p:spTgt spid="360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60453"/>
                                        </p:tgtEl>
                                        <p:attrNameLst>
                                          <p:attrName>style.visibility</p:attrName>
                                        </p:attrNameLst>
                                      </p:cBhvr>
                                      <p:to>
                                        <p:strVal val="visible"/>
                                      </p:to>
                                    </p:set>
                                    <p:anim calcmode="lin" valueType="num">
                                      <p:cBhvr additive="base">
                                        <p:cTn id="12" dur="500" fill="hold"/>
                                        <p:tgtEl>
                                          <p:spTgt spid="360453"/>
                                        </p:tgtEl>
                                        <p:attrNameLst>
                                          <p:attrName>ppt_x</p:attrName>
                                        </p:attrNameLst>
                                      </p:cBhvr>
                                      <p:tavLst>
                                        <p:tav tm="0">
                                          <p:val>
                                            <p:strVal val="#ppt_x"/>
                                          </p:val>
                                        </p:tav>
                                        <p:tav tm="100000">
                                          <p:val>
                                            <p:strVal val="#ppt_x"/>
                                          </p:val>
                                        </p:tav>
                                      </p:tavLst>
                                    </p:anim>
                                    <p:anim calcmode="lin" valueType="num">
                                      <p:cBhvr additive="base">
                                        <p:cTn id="13" dur="500" fill="hold"/>
                                        <p:tgtEl>
                                          <p:spTgt spid="3604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60455"/>
                                        </p:tgtEl>
                                        <p:attrNameLst>
                                          <p:attrName>style.visibility</p:attrName>
                                        </p:attrNameLst>
                                      </p:cBhvr>
                                      <p:to>
                                        <p:strVal val="visible"/>
                                      </p:to>
                                    </p:set>
                                    <p:anim calcmode="lin" valueType="num">
                                      <p:cBhvr additive="base">
                                        <p:cTn id="18" dur="500" fill="hold"/>
                                        <p:tgtEl>
                                          <p:spTgt spid="360455"/>
                                        </p:tgtEl>
                                        <p:attrNameLst>
                                          <p:attrName>ppt_x</p:attrName>
                                        </p:attrNameLst>
                                      </p:cBhvr>
                                      <p:tavLst>
                                        <p:tav tm="0">
                                          <p:val>
                                            <p:strVal val="#ppt_x"/>
                                          </p:val>
                                        </p:tav>
                                        <p:tav tm="100000">
                                          <p:val>
                                            <p:strVal val="#ppt_x"/>
                                          </p:val>
                                        </p:tav>
                                      </p:tavLst>
                                    </p:anim>
                                    <p:anim calcmode="lin" valueType="num">
                                      <p:cBhvr additive="base">
                                        <p:cTn id="19" dur="500" fill="hold"/>
                                        <p:tgtEl>
                                          <p:spTgt spid="36045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60457"/>
                                        </p:tgtEl>
                                        <p:attrNameLst>
                                          <p:attrName>style.visibility</p:attrName>
                                        </p:attrNameLst>
                                      </p:cBhvr>
                                      <p:to>
                                        <p:strVal val="visible"/>
                                      </p:to>
                                    </p:set>
                                    <p:anim calcmode="lin" valueType="num">
                                      <p:cBhvr additive="base">
                                        <p:cTn id="24" dur="500" fill="hold"/>
                                        <p:tgtEl>
                                          <p:spTgt spid="360457"/>
                                        </p:tgtEl>
                                        <p:attrNameLst>
                                          <p:attrName>ppt_x</p:attrName>
                                        </p:attrNameLst>
                                      </p:cBhvr>
                                      <p:tavLst>
                                        <p:tav tm="0">
                                          <p:val>
                                            <p:strVal val="#ppt_x"/>
                                          </p:val>
                                        </p:tav>
                                        <p:tav tm="100000">
                                          <p:val>
                                            <p:strVal val="#ppt_x"/>
                                          </p:val>
                                        </p:tav>
                                      </p:tavLst>
                                    </p:anim>
                                    <p:anim calcmode="lin" valueType="num">
                                      <p:cBhvr additive="base">
                                        <p:cTn id="25" dur="500" fill="hold"/>
                                        <p:tgtEl>
                                          <p:spTgt spid="36045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360451"/>
                                        </p:tgtEl>
                                        <p:attrNameLst>
                                          <p:attrName>style.visibility</p:attrName>
                                        </p:attrNameLst>
                                      </p:cBhvr>
                                      <p:to>
                                        <p:strVal val="visible"/>
                                      </p:to>
                                    </p:set>
                                    <p:animEffect transition="in" filter="wipe(down)">
                                      <p:cBhvr>
                                        <p:cTn id="30" dur="500"/>
                                        <p:tgtEl>
                                          <p:spTgt spid="3604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360454"/>
                                        </p:tgtEl>
                                        <p:attrNameLst>
                                          <p:attrName>style.visibility</p:attrName>
                                        </p:attrNameLst>
                                      </p:cBhvr>
                                      <p:to>
                                        <p:strVal val="visible"/>
                                      </p:to>
                                    </p:set>
                                    <p:anim to="" calcmode="lin" valueType="num">
                                      <p:cBhvr>
                                        <p:cTn id="35" dur="1" fill="hold"/>
                                        <p:tgtEl>
                                          <p:spTgt spid="360454"/>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60456"/>
                                        </p:tgtEl>
                                        <p:attrNameLst>
                                          <p:attrName>style.visibility</p:attrName>
                                        </p:attrNameLst>
                                      </p:cBhvr>
                                      <p:to>
                                        <p:strVal val="visible"/>
                                      </p:to>
                                    </p:set>
                                    <p:anim calcmode="lin" valueType="num">
                                      <p:cBhvr additive="base">
                                        <p:cTn id="40" dur="500" fill="hold"/>
                                        <p:tgtEl>
                                          <p:spTgt spid="360456"/>
                                        </p:tgtEl>
                                        <p:attrNameLst>
                                          <p:attrName>ppt_x</p:attrName>
                                        </p:attrNameLst>
                                      </p:cBhvr>
                                      <p:tavLst>
                                        <p:tav tm="0">
                                          <p:val>
                                            <p:strVal val="#ppt_x"/>
                                          </p:val>
                                        </p:tav>
                                        <p:tav tm="100000">
                                          <p:val>
                                            <p:strVal val="#ppt_x"/>
                                          </p:val>
                                        </p:tav>
                                      </p:tavLst>
                                    </p:anim>
                                    <p:anim calcmode="lin" valueType="num">
                                      <p:cBhvr additive="base">
                                        <p:cTn id="41" dur="500" fill="hold"/>
                                        <p:tgtEl>
                                          <p:spTgt spid="36045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0458"/>
                                        </p:tgtEl>
                                        <p:attrNameLst>
                                          <p:attrName>style.visibility</p:attrName>
                                        </p:attrNameLst>
                                      </p:cBhvr>
                                      <p:to>
                                        <p:strVal val="visible"/>
                                      </p:to>
                                    </p:set>
                                    <p:animEffect transition="in" filter="fade">
                                      <p:cBhvr>
                                        <p:cTn id="46" dur="2000"/>
                                        <p:tgtEl>
                                          <p:spTgt spid="3604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0459"/>
                                        </p:tgtEl>
                                        <p:attrNameLst>
                                          <p:attrName>style.visibility</p:attrName>
                                        </p:attrNameLst>
                                      </p:cBhvr>
                                      <p:to>
                                        <p:strVal val="visible"/>
                                      </p:to>
                                    </p:set>
                                    <p:animEffect transition="in" filter="fade">
                                      <p:cBhvr>
                                        <p:cTn id="51" dur="2000"/>
                                        <p:tgtEl>
                                          <p:spTgt spid="3604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60460"/>
                                        </p:tgtEl>
                                        <p:attrNameLst>
                                          <p:attrName>style.visibility</p:attrName>
                                        </p:attrNameLst>
                                      </p:cBhvr>
                                      <p:to>
                                        <p:strVal val="visible"/>
                                      </p:to>
                                    </p:set>
                                    <p:animEffect transition="in" filter="fade">
                                      <p:cBhvr>
                                        <p:cTn id="56" dur="2000"/>
                                        <p:tgtEl>
                                          <p:spTgt spid="36046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0461"/>
                                        </p:tgtEl>
                                        <p:attrNameLst>
                                          <p:attrName>style.visibility</p:attrName>
                                        </p:attrNameLst>
                                      </p:cBhvr>
                                      <p:to>
                                        <p:strVal val="visible"/>
                                      </p:to>
                                    </p:set>
                                    <p:animEffect transition="in" filter="fade">
                                      <p:cBhvr>
                                        <p:cTn id="61" dur="2000"/>
                                        <p:tgtEl>
                                          <p:spTgt spid="360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8" grpId="0" animBg="1"/>
      <p:bldP spid="360459" grpId="0" animBg="1"/>
      <p:bldP spid="360460" grpId="0" animBg="1"/>
      <p:bldP spid="36046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3568" y="116632"/>
            <a:ext cx="8013700" cy="604837"/>
          </a:xfrm>
        </p:spPr>
        <p:txBody>
          <a:bodyPr>
            <a:normAutofit fontScale="90000"/>
          </a:bodyPr>
          <a:lstStyle/>
          <a:p>
            <a:pPr eaLnBrk="1" hangingPunct="1"/>
            <a:br>
              <a:rPr lang="es-MX" altLang="es-MX" sz="3200" b="1" dirty="0"/>
            </a:br>
            <a:r>
              <a:rPr lang="es-MX" altLang="es-MX" sz="3200" b="1" dirty="0"/>
              <a:t>            EL DOCUMENTO DE ARCHIVO</a:t>
            </a:r>
            <a:br>
              <a:rPr lang="es-MX" altLang="es-MX" sz="3200" b="1" dirty="0"/>
            </a:br>
            <a:endParaRPr lang="es-ES" altLang="es-MX" sz="3200" b="1" dirty="0"/>
          </a:p>
        </p:txBody>
      </p:sp>
      <p:sp>
        <p:nvSpPr>
          <p:cNvPr id="48131" name="Rectangle 3"/>
          <p:cNvSpPr>
            <a:spLocks noGrp="1" noChangeArrowheads="1"/>
          </p:cNvSpPr>
          <p:nvPr>
            <p:ph idx="1"/>
          </p:nvPr>
        </p:nvSpPr>
        <p:spPr>
          <a:xfrm>
            <a:off x="1115616" y="1340768"/>
            <a:ext cx="6600775" cy="4530725"/>
          </a:xfrm>
        </p:spPr>
        <p:txBody>
          <a:bodyPr>
            <a:normAutofit/>
          </a:bodyPr>
          <a:lstStyle/>
          <a:p>
            <a:pPr marL="274320" indent="-274320">
              <a:buClr>
                <a:schemeClr val="accent3"/>
              </a:buClr>
              <a:buFont typeface="Wingdings 2"/>
              <a:buChar char=""/>
              <a:defRPr/>
            </a:pPr>
            <a:r>
              <a:rPr lang="es-MX" altLang="es-MX" sz="3200" b="1" dirty="0"/>
              <a:t>DEBE GARANTIZAR:</a:t>
            </a:r>
          </a:p>
          <a:p>
            <a:pPr marL="0" indent="0">
              <a:buClr>
                <a:schemeClr val="accent3"/>
              </a:buClr>
              <a:buNone/>
              <a:defRPr/>
            </a:pPr>
            <a:endParaRPr lang="es-MX" sz="3200" dirty="0">
              <a:solidFill>
                <a:schemeClr val="accent1">
                  <a:lumMod val="50000"/>
                </a:schemeClr>
              </a:solidFill>
            </a:endParaRPr>
          </a:p>
          <a:p>
            <a:pPr marL="274320" indent="-274320" eaLnBrk="1" fontAlgn="auto" hangingPunct="1">
              <a:spcAft>
                <a:spcPts val="0"/>
              </a:spcAft>
              <a:buClr>
                <a:schemeClr val="accent3"/>
              </a:buClr>
              <a:buFont typeface="Wingdings 2"/>
              <a:buChar char=""/>
              <a:defRPr/>
            </a:pPr>
            <a:r>
              <a:rPr lang="es-MX" sz="3200" dirty="0">
                <a:solidFill>
                  <a:schemeClr val="accent1">
                    <a:lumMod val="50000"/>
                  </a:schemeClr>
                </a:solidFill>
              </a:rPr>
              <a:t>La correcta toma de decisiones</a:t>
            </a:r>
          </a:p>
          <a:p>
            <a:pPr marL="274320" indent="-274320" eaLnBrk="1" fontAlgn="auto" hangingPunct="1">
              <a:spcAft>
                <a:spcPts val="0"/>
              </a:spcAft>
              <a:buClr>
                <a:schemeClr val="accent3"/>
              </a:buClr>
              <a:buFont typeface="Wingdings 2"/>
              <a:buChar char=""/>
              <a:defRPr/>
            </a:pPr>
            <a:r>
              <a:rPr lang="es-MX" sz="3200" dirty="0">
                <a:solidFill>
                  <a:schemeClr val="accent1">
                    <a:lumMod val="50000"/>
                  </a:schemeClr>
                </a:solidFill>
              </a:rPr>
              <a:t>La rendición de cuentas</a:t>
            </a:r>
          </a:p>
          <a:p>
            <a:pPr marL="274320" indent="-274320" eaLnBrk="1" fontAlgn="auto" hangingPunct="1">
              <a:spcAft>
                <a:spcPts val="0"/>
              </a:spcAft>
              <a:buClr>
                <a:schemeClr val="accent3"/>
              </a:buClr>
              <a:buFont typeface="Wingdings 2"/>
              <a:buChar char=""/>
              <a:defRPr/>
            </a:pPr>
            <a:r>
              <a:rPr lang="es-MX" sz="3200" dirty="0">
                <a:solidFill>
                  <a:schemeClr val="accent1">
                    <a:lumMod val="50000"/>
                  </a:schemeClr>
                </a:solidFill>
              </a:rPr>
              <a:t>La transparencia de acciones</a:t>
            </a:r>
          </a:p>
          <a:p>
            <a:pPr marL="274320" indent="-274320" eaLnBrk="1" fontAlgn="auto" hangingPunct="1">
              <a:spcAft>
                <a:spcPts val="0"/>
              </a:spcAft>
              <a:buClr>
                <a:schemeClr val="accent3"/>
              </a:buClr>
              <a:buFont typeface="Wingdings 2"/>
              <a:buChar char=""/>
              <a:defRPr/>
            </a:pPr>
            <a:r>
              <a:rPr lang="es-MX" sz="3200" dirty="0">
                <a:solidFill>
                  <a:schemeClr val="accent1">
                    <a:lumMod val="50000"/>
                  </a:schemeClr>
                </a:solidFill>
              </a:rPr>
              <a:t>El acceso a la información</a:t>
            </a:r>
          </a:p>
          <a:p>
            <a:pPr marL="274320" indent="-274320" eaLnBrk="1" fontAlgn="auto" hangingPunct="1">
              <a:spcAft>
                <a:spcPts val="0"/>
              </a:spcAft>
              <a:buClr>
                <a:schemeClr val="accent3"/>
              </a:buClr>
              <a:buFont typeface="Wingdings 2"/>
              <a:buChar char=""/>
              <a:defRPr/>
            </a:pPr>
            <a:endParaRPr lang="es-ES" sz="2800" dirty="0">
              <a:solidFill>
                <a:schemeClr val="accent1">
                  <a:lumMod val="50000"/>
                </a:schemeClr>
              </a:solidFill>
            </a:endParaRPr>
          </a:p>
        </p:txBody>
      </p:sp>
    </p:spTree>
    <p:extLst>
      <p:ext uri="{BB962C8B-B14F-4D97-AF65-F5344CB8AC3E}">
        <p14:creationId xmlns:p14="http://schemas.microsoft.com/office/powerpoint/2010/main" val="32230022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7504" y="-23996"/>
            <a:ext cx="8686800" cy="847725"/>
          </a:xfrm>
        </p:spPr>
        <p:txBody>
          <a:bodyPr>
            <a:normAutofit fontScale="90000"/>
          </a:bodyPr>
          <a:lstStyle/>
          <a:p>
            <a:pPr algn="ctr" eaLnBrk="1" fontAlgn="auto" hangingPunct="1">
              <a:spcAft>
                <a:spcPts val="0"/>
              </a:spcAft>
              <a:defRPr/>
            </a:pPr>
            <a:br>
              <a:rPr lang="es-MX" sz="3000" dirty="0"/>
            </a:br>
            <a:r>
              <a:rPr lang="es-MX" sz="4400" b="1" dirty="0"/>
              <a:t>CARACTERÍSTICAS</a:t>
            </a:r>
            <a:endParaRPr lang="es-ES" sz="4400" b="1" dirty="0"/>
          </a:p>
        </p:txBody>
      </p:sp>
      <p:sp>
        <p:nvSpPr>
          <p:cNvPr id="40965" name="Rectangle 5"/>
          <p:cNvSpPr>
            <a:spLocks noGrp="1" noChangeArrowheads="1"/>
          </p:cNvSpPr>
          <p:nvPr>
            <p:ph idx="1"/>
          </p:nvPr>
        </p:nvSpPr>
        <p:spPr>
          <a:xfrm>
            <a:off x="755577" y="1268760"/>
            <a:ext cx="7848872" cy="5400600"/>
          </a:xfrm>
        </p:spPr>
        <p:txBody>
          <a:bodyPr>
            <a:normAutofit lnSpcReduction="10000"/>
          </a:bodyPr>
          <a:lstStyle/>
          <a:p>
            <a:pPr marL="274320" indent="-274320" algn="just" eaLnBrk="1" fontAlgn="auto" hangingPunct="1">
              <a:lnSpc>
                <a:spcPct val="80000"/>
              </a:lnSpc>
              <a:spcAft>
                <a:spcPts val="0"/>
              </a:spcAft>
              <a:buClr>
                <a:schemeClr val="accent3"/>
              </a:buClr>
              <a:buFont typeface="Wingdings 2"/>
              <a:buChar char=""/>
              <a:defRPr/>
            </a:pPr>
            <a:r>
              <a:rPr lang="es-MX" sz="2800" dirty="0">
                <a:solidFill>
                  <a:schemeClr val="tx1"/>
                </a:solidFill>
              </a:rPr>
              <a:t>Únicos: </a:t>
            </a:r>
          </a:p>
          <a:p>
            <a:pPr marL="640080" lvl="1" indent="-246888" algn="just" eaLnBrk="1" fontAlgn="auto" hangingPunct="1">
              <a:lnSpc>
                <a:spcPct val="80000"/>
              </a:lnSpc>
              <a:spcAft>
                <a:spcPts val="0"/>
              </a:spcAft>
              <a:buFont typeface="Wingdings 2"/>
              <a:buChar char=""/>
              <a:defRPr/>
            </a:pPr>
            <a:r>
              <a:rPr lang="es-MX" sz="2800" dirty="0">
                <a:solidFill>
                  <a:schemeClr val="tx1"/>
                </a:solidFill>
              </a:rPr>
              <a:t>Producidos para realizar un trámite específico de la institución, a diferencia de otros documentos múltiples, como los libros o las revistas</a:t>
            </a:r>
            <a:r>
              <a:rPr lang="es-MX" sz="2800" b="1" dirty="0">
                <a:solidFill>
                  <a:schemeClr val="tx1"/>
                </a:solidFill>
              </a:rPr>
              <a:t>.</a:t>
            </a:r>
          </a:p>
          <a:p>
            <a:pPr marL="274320" indent="-274320" algn="just" eaLnBrk="1" fontAlgn="auto" hangingPunct="1">
              <a:lnSpc>
                <a:spcPct val="80000"/>
              </a:lnSpc>
              <a:spcAft>
                <a:spcPts val="0"/>
              </a:spcAft>
              <a:buClr>
                <a:schemeClr val="accent3"/>
              </a:buClr>
              <a:buFont typeface="Wingdings" pitchFamily="2" charset="2"/>
              <a:buNone/>
              <a:defRPr/>
            </a:pPr>
            <a:endParaRPr lang="es-MX" sz="2800" b="1" dirty="0">
              <a:solidFill>
                <a:schemeClr val="tx1"/>
              </a:solidFill>
            </a:endParaRPr>
          </a:p>
          <a:p>
            <a:pPr marL="274320" indent="-274320" algn="just" eaLnBrk="1" fontAlgn="auto" hangingPunct="1">
              <a:lnSpc>
                <a:spcPct val="80000"/>
              </a:lnSpc>
              <a:spcAft>
                <a:spcPts val="0"/>
              </a:spcAft>
              <a:buClr>
                <a:schemeClr val="accent3"/>
              </a:buClr>
              <a:buFont typeface="Wingdings 2"/>
              <a:buChar char=""/>
              <a:defRPr/>
            </a:pPr>
            <a:r>
              <a:rPr lang="es-MX" sz="2800" dirty="0">
                <a:solidFill>
                  <a:schemeClr val="tx1"/>
                </a:solidFill>
              </a:rPr>
              <a:t>Orgánicos:</a:t>
            </a:r>
          </a:p>
          <a:p>
            <a:pPr marL="640080" lvl="1" indent="-246888" eaLnBrk="1" fontAlgn="auto" hangingPunct="1">
              <a:lnSpc>
                <a:spcPct val="80000"/>
              </a:lnSpc>
              <a:spcAft>
                <a:spcPts val="0"/>
              </a:spcAft>
              <a:buFont typeface="Wingdings 2"/>
              <a:buChar char=""/>
              <a:defRPr/>
            </a:pPr>
            <a:r>
              <a:rPr lang="es-MX" sz="2800" dirty="0">
                <a:solidFill>
                  <a:schemeClr val="tx1"/>
                </a:solidFill>
              </a:rPr>
              <a:t>Se derivan de las funciones y estructura orgánica de la institución.</a:t>
            </a:r>
          </a:p>
          <a:p>
            <a:pPr marL="640080" lvl="1" indent="-246888" eaLnBrk="1" fontAlgn="auto" hangingPunct="1">
              <a:lnSpc>
                <a:spcPct val="80000"/>
              </a:lnSpc>
              <a:spcAft>
                <a:spcPts val="0"/>
              </a:spcAft>
              <a:buFont typeface="Wingdings 2"/>
              <a:buChar char=""/>
              <a:defRPr/>
            </a:pPr>
            <a:endParaRPr lang="es-MX" sz="2800" dirty="0">
              <a:solidFill>
                <a:schemeClr val="tx1"/>
              </a:solidFill>
            </a:endParaRPr>
          </a:p>
          <a:p>
            <a:pPr marL="274320" indent="-274320" algn="just" eaLnBrk="1" fontAlgn="auto" hangingPunct="1">
              <a:lnSpc>
                <a:spcPct val="80000"/>
              </a:lnSpc>
              <a:spcAft>
                <a:spcPts val="0"/>
              </a:spcAft>
              <a:buClr>
                <a:schemeClr val="accent3"/>
              </a:buClr>
              <a:buFont typeface="Wingdings 2"/>
              <a:buChar char=""/>
              <a:defRPr/>
            </a:pPr>
            <a:r>
              <a:rPr lang="es-MX" sz="2800" dirty="0">
                <a:solidFill>
                  <a:schemeClr val="tx1"/>
                </a:solidFill>
              </a:rPr>
              <a:t>Seriados: </a:t>
            </a:r>
          </a:p>
          <a:p>
            <a:pPr marL="640080" lvl="1" indent="-246888" eaLnBrk="1" fontAlgn="auto" hangingPunct="1">
              <a:lnSpc>
                <a:spcPct val="80000"/>
              </a:lnSpc>
              <a:spcAft>
                <a:spcPts val="0"/>
              </a:spcAft>
              <a:buFont typeface="Wingdings 2"/>
              <a:buChar char=""/>
              <a:defRPr/>
            </a:pPr>
            <a:r>
              <a:rPr lang="es-MX" sz="2800" dirty="0">
                <a:solidFill>
                  <a:schemeClr val="tx1"/>
                </a:solidFill>
              </a:rPr>
              <a:t>Los documento de archivo se producen uno a uno relacionados entre sí.</a:t>
            </a:r>
          </a:p>
          <a:p>
            <a:pPr marL="640080" lvl="1" indent="-246888" algn="just" eaLnBrk="1" fontAlgn="auto" hangingPunct="1">
              <a:lnSpc>
                <a:spcPct val="80000"/>
              </a:lnSpc>
              <a:spcAft>
                <a:spcPts val="0"/>
              </a:spcAft>
              <a:buFont typeface="Wingdings" pitchFamily="2" charset="2"/>
              <a:buNone/>
              <a:defRPr/>
            </a:pPr>
            <a:endParaRPr lang="es-MX" sz="2800" b="1" dirty="0">
              <a:solidFill>
                <a:schemeClr val="tx1"/>
              </a:solidFill>
            </a:endParaRPr>
          </a:p>
          <a:p>
            <a:pPr marL="274320" indent="-274320" eaLnBrk="1" fontAlgn="auto" hangingPunct="1">
              <a:lnSpc>
                <a:spcPct val="80000"/>
              </a:lnSpc>
              <a:spcAft>
                <a:spcPts val="0"/>
              </a:spcAft>
              <a:buClr>
                <a:schemeClr val="accent3"/>
              </a:buClr>
              <a:buFont typeface="Wingdings" pitchFamily="2" charset="2"/>
              <a:buNone/>
              <a:defRPr/>
            </a:pPr>
            <a:endParaRPr lang="es-ES" sz="2000" dirty="0">
              <a:solidFill>
                <a:schemeClr val="accent1">
                  <a:lumMod val="50000"/>
                </a:schemeClr>
              </a:solidFill>
            </a:endParaRPr>
          </a:p>
        </p:txBody>
      </p:sp>
    </p:spTree>
    <p:extLst>
      <p:ext uri="{BB962C8B-B14F-4D97-AF65-F5344CB8AC3E}">
        <p14:creationId xmlns:p14="http://schemas.microsoft.com/office/powerpoint/2010/main" val="367431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VALORES PRIMARIOS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95599668"/>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84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VALORES SECUNDARIOS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61025026"/>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09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529208" y="188640"/>
            <a:ext cx="8229600" cy="1143000"/>
          </a:xfrm>
        </p:spPr>
        <p:txBody>
          <a:bodyPr>
            <a:normAutofit fontScale="90000"/>
          </a:bodyPr>
          <a:lstStyle/>
          <a:p>
            <a:r>
              <a:rPr lang="es-ES" altLang="es-MX" sz="4000" b="1" dirty="0"/>
              <a:t>         </a:t>
            </a:r>
            <a:br>
              <a:rPr lang="es-ES" altLang="es-MX" sz="4000" b="1" dirty="0"/>
            </a:br>
            <a:r>
              <a:rPr lang="es-ES" altLang="es-MX" sz="4000" b="1" dirty="0"/>
              <a:t>         Objetivo general: </a:t>
            </a:r>
            <a:br>
              <a:rPr lang="es-ES" altLang="es-MX" sz="4000" dirty="0"/>
            </a:br>
            <a:endParaRPr lang="es-ES" altLang="es-MX" sz="4000" dirty="0"/>
          </a:p>
        </p:txBody>
      </p:sp>
      <p:sp>
        <p:nvSpPr>
          <p:cNvPr id="40963" name="Rectangle 3"/>
          <p:cNvSpPr>
            <a:spLocks noGrp="1" noChangeArrowheads="1"/>
          </p:cNvSpPr>
          <p:nvPr>
            <p:ph idx="1"/>
          </p:nvPr>
        </p:nvSpPr>
        <p:spPr>
          <a:xfrm>
            <a:off x="529208" y="1628800"/>
            <a:ext cx="7920880" cy="3976688"/>
          </a:xfrm>
        </p:spPr>
        <p:txBody>
          <a:bodyPr>
            <a:normAutofit/>
          </a:bodyPr>
          <a:lstStyle/>
          <a:p>
            <a:pPr algn="just">
              <a:buFont typeface="Wingdings 2" panose="05020102010507070707" pitchFamily="18" charset="2"/>
              <a:buNone/>
            </a:pPr>
            <a:endParaRPr lang="es-ES" altLang="es-MX" sz="2400" b="1" dirty="0"/>
          </a:p>
          <a:p>
            <a:pPr algn="just"/>
            <a:r>
              <a:rPr lang="es-MX" altLang="es-MX" sz="2800" b="1" dirty="0"/>
              <a:t>Diseñar el Cuadro General de Clasificación Archivística con base en el modelo funcional para la organización de archivos con la finalidad de facilitar la buena administración, el acceso a la información y el cumplimiento de la normatividad.</a:t>
            </a:r>
            <a:endParaRPr lang="es-ES" altLang="es-MX" sz="2800" b="1" dirty="0"/>
          </a:p>
          <a:p>
            <a:pPr algn="just">
              <a:buFont typeface="Wingdings 2" panose="05020102010507070707" pitchFamily="18" charset="2"/>
              <a:buNone/>
            </a:pPr>
            <a:endParaRPr lang="es-ES" altLang="es-MX" sz="2400" b="1" dirty="0"/>
          </a:p>
          <a:p>
            <a:pPr algn="just" eaLnBrk="1" hangingPunct="1"/>
            <a:endParaRPr lang="es-ES" altLang="es-MX" sz="2400" b="1" dirty="0"/>
          </a:p>
        </p:txBody>
      </p:sp>
    </p:spTree>
    <p:extLst>
      <p:ext uri="{BB962C8B-B14F-4D97-AF65-F5344CB8AC3E}">
        <p14:creationId xmlns:p14="http://schemas.microsoft.com/office/powerpoint/2010/main" val="420125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11560" y="-1732"/>
            <a:ext cx="8229600" cy="1143000"/>
          </a:xfrm>
        </p:spPr>
        <p:txBody>
          <a:bodyPr/>
          <a:lstStyle/>
          <a:p>
            <a:r>
              <a:rPr lang="es-ES" altLang="es-MX" dirty="0"/>
              <a:t>Valor del expediente</a:t>
            </a:r>
          </a:p>
        </p:txBody>
      </p:sp>
      <p:grpSp>
        <p:nvGrpSpPr>
          <p:cNvPr id="2" name="Group 4"/>
          <p:cNvGrpSpPr>
            <a:grpSpLocks/>
          </p:cNvGrpSpPr>
          <p:nvPr/>
        </p:nvGrpSpPr>
        <p:grpSpPr bwMode="auto">
          <a:xfrm>
            <a:off x="630034" y="1340768"/>
            <a:ext cx="7559675" cy="4892607"/>
            <a:chOff x="678" y="1200"/>
            <a:chExt cx="4762" cy="2723"/>
          </a:xfrm>
        </p:grpSpPr>
        <p:sp>
          <p:nvSpPr>
            <p:cNvPr id="110596" name="Text Box 5"/>
            <p:cNvSpPr txBox="1">
              <a:spLocks noChangeArrowheads="1"/>
            </p:cNvSpPr>
            <p:nvPr/>
          </p:nvSpPr>
          <p:spPr bwMode="auto">
            <a:xfrm>
              <a:off x="1104" y="1200"/>
              <a:ext cx="1488" cy="243"/>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a:latin typeface="Arial" panose="020B0604020202020204" pitchFamily="34" charset="0"/>
                </a:rPr>
                <a:t>VALOR PRIMARIO</a:t>
              </a:r>
            </a:p>
          </p:txBody>
        </p:sp>
        <p:sp>
          <p:nvSpPr>
            <p:cNvPr id="110597" name="Text Box 6"/>
            <p:cNvSpPr txBox="1">
              <a:spLocks noChangeArrowheads="1"/>
            </p:cNvSpPr>
            <p:nvPr/>
          </p:nvSpPr>
          <p:spPr bwMode="auto">
            <a:xfrm>
              <a:off x="3696" y="1200"/>
              <a:ext cx="1654" cy="237"/>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a:latin typeface="Arial" panose="020B0604020202020204" pitchFamily="34" charset="0"/>
                </a:rPr>
                <a:t>VALOR SECUNDARIO</a:t>
              </a:r>
            </a:p>
          </p:txBody>
        </p:sp>
        <p:sp>
          <p:nvSpPr>
            <p:cNvPr id="110598" name="Oval 7"/>
            <p:cNvSpPr>
              <a:spLocks noChangeArrowheads="1"/>
            </p:cNvSpPr>
            <p:nvPr/>
          </p:nvSpPr>
          <p:spPr bwMode="auto">
            <a:xfrm>
              <a:off x="678" y="1726"/>
              <a:ext cx="2297" cy="527"/>
            </a:xfrm>
            <a:prstGeom prst="ellipse">
              <a:avLst/>
            </a:prstGeom>
            <a:solidFill>
              <a:srgbClr val="FFCC66"/>
            </a:solidFill>
            <a:ln w="12700" cap="sq">
              <a:solidFill>
                <a:schemeClr val="tx1"/>
              </a:solidFill>
              <a:round/>
              <a:headEnd type="none" w="sm" len="sm"/>
              <a:tailEnd type="none" w="sm" len="sm"/>
            </a:ln>
          </p:spPr>
          <p:txBody>
            <a:bodyPr lIns="18000" rIns="18000">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600" b="1" dirty="0">
                  <a:latin typeface="Arial" panose="020B0604020202020204" pitchFamily="34" charset="0"/>
                </a:rPr>
                <a:t>Administrativo (A), legal (L), fiscal y contable (F/C)</a:t>
              </a:r>
            </a:p>
          </p:txBody>
        </p:sp>
        <p:sp>
          <p:nvSpPr>
            <p:cNvPr id="110599" name="Text Box 8"/>
            <p:cNvSpPr txBox="1">
              <a:spLocks noChangeArrowheads="1"/>
            </p:cNvSpPr>
            <p:nvPr/>
          </p:nvSpPr>
          <p:spPr bwMode="auto">
            <a:xfrm>
              <a:off x="1056" y="2640"/>
              <a:ext cx="1488" cy="414"/>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dirty="0">
                  <a:latin typeface="Arial" panose="020B0604020202020204" pitchFamily="34" charset="0"/>
                </a:rPr>
                <a:t>Vigencia administrativa</a:t>
              </a:r>
            </a:p>
          </p:txBody>
        </p:sp>
        <p:sp>
          <p:nvSpPr>
            <p:cNvPr id="110600" name="Text Box 9"/>
            <p:cNvSpPr txBox="1">
              <a:spLocks noChangeArrowheads="1"/>
            </p:cNvSpPr>
            <p:nvPr/>
          </p:nvSpPr>
          <p:spPr bwMode="auto">
            <a:xfrm>
              <a:off x="3792" y="2688"/>
              <a:ext cx="1488" cy="414"/>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a:latin typeface="Arial" panose="020B0604020202020204" pitchFamily="34" charset="0"/>
                </a:rPr>
                <a:t>Vigencia permanente</a:t>
              </a:r>
            </a:p>
          </p:txBody>
        </p:sp>
        <p:sp>
          <p:nvSpPr>
            <p:cNvPr id="110601" name="Text Box 10"/>
            <p:cNvSpPr txBox="1">
              <a:spLocks noChangeArrowheads="1"/>
            </p:cNvSpPr>
            <p:nvPr/>
          </p:nvSpPr>
          <p:spPr bwMode="auto">
            <a:xfrm>
              <a:off x="816" y="3504"/>
              <a:ext cx="1248" cy="419"/>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a:latin typeface="Arial" panose="020B0604020202020204" pitchFamily="34" charset="0"/>
                </a:rPr>
                <a:t>Archivo de Trámite</a:t>
              </a:r>
            </a:p>
          </p:txBody>
        </p:sp>
        <p:sp>
          <p:nvSpPr>
            <p:cNvPr id="110602" name="Text Box 11"/>
            <p:cNvSpPr txBox="1">
              <a:spLocks noChangeArrowheads="1"/>
            </p:cNvSpPr>
            <p:nvPr/>
          </p:nvSpPr>
          <p:spPr bwMode="auto">
            <a:xfrm>
              <a:off x="2256" y="3504"/>
              <a:ext cx="1392" cy="419"/>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a:latin typeface="Arial" panose="020B0604020202020204" pitchFamily="34" charset="0"/>
                </a:rPr>
                <a:t>Archivo de Concentración</a:t>
              </a:r>
            </a:p>
          </p:txBody>
        </p:sp>
        <p:sp>
          <p:nvSpPr>
            <p:cNvPr id="110603" name="Text Box 12"/>
            <p:cNvSpPr txBox="1">
              <a:spLocks noChangeArrowheads="1"/>
            </p:cNvSpPr>
            <p:nvPr/>
          </p:nvSpPr>
          <p:spPr bwMode="auto">
            <a:xfrm>
              <a:off x="3984" y="3504"/>
              <a:ext cx="1200" cy="419"/>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800" b="1">
                  <a:latin typeface="Arial" panose="020B0604020202020204" pitchFamily="34" charset="0"/>
                </a:rPr>
                <a:t>Archivo Histórico</a:t>
              </a:r>
            </a:p>
          </p:txBody>
        </p:sp>
        <p:sp>
          <p:nvSpPr>
            <p:cNvPr id="110604" name="Oval 13"/>
            <p:cNvSpPr>
              <a:spLocks noChangeArrowheads="1"/>
            </p:cNvSpPr>
            <p:nvPr/>
          </p:nvSpPr>
          <p:spPr bwMode="auto">
            <a:xfrm>
              <a:off x="3648" y="1684"/>
              <a:ext cx="1792" cy="748"/>
            </a:xfrm>
            <a:prstGeom prst="ellipse">
              <a:avLst/>
            </a:prstGeom>
            <a:solidFill>
              <a:srgbClr val="FFCC66"/>
            </a:solidFill>
            <a:ln w="12700" cap="sq">
              <a:solidFill>
                <a:schemeClr val="tx1"/>
              </a:solidFill>
              <a:round/>
              <a:headEnd type="none" w="sm" len="sm"/>
              <a:tailEnd type="none" w="sm" len="sm"/>
            </a:ln>
          </p:spPr>
          <p:txBody>
            <a:bodyPr wrap="square" lIns="18000" rIns="18000">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s-MX" altLang="es-MX" sz="1600" b="1" dirty="0">
                  <a:latin typeface="Arial" panose="020B0604020202020204" pitchFamily="34" charset="0"/>
                </a:rPr>
                <a:t>Informativo, </a:t>
              </a:r>
              <a:r>
                <a:rPr lang="es-MX" altLang="es-MX" sz="1600" b="1" dirty="0" err="1">
                  <a:latin typeface="Arial" panose="020B0604020202020204" pitchFamily="34" charset="0"/>
                </a:rPr>
                <a:t>evidencial</a:t>
              </a:r>
              <a:r>
                <a:rPr lang="es-MX" altLang="es-MX" sz="1600" b="1" dirty="0">
                  <a:latin typeface="Arial" panose="020B0604020202020204" pitchFamily="34" charset="0"/>
                </a:rPr>
                <a:t> y testimonial </a:t>
              </a:r>
            </a:p>
          </p:txBody>
        </p:sp>
        <p:sp>
          <p:nvSpPr>
            <p:cNvPr id="110605" name="Line 14"/>
            <p:cNvSpPr>
              <a:spLocks noChangeShapeType="1"/>
            </p:cNvSpPr>
            <p:nvPr/>
          </p:nvSpPr>
          <p:spPr bwMode="auto">
            <a:xfrm>
              <a:off x="2592" y="1296"/>
              <a:ext cx="1104"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06" name="Line 15"/>
            <p:cNvSpPr>
              <a:spLocks noChangeShapeType="1"/>
            </p:cNvSpPr>
            <p:nvPr/>
          </p:nvSpPr>
          <p:spPr bwMode="auto">
            <a:xfrm>
              <a:off x="1824" y="1440"/>
              <a:ext cx="0" cy="2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07" name="Line 16"/>
            <p:cNvSpPr>
              <a:spLocks noChangeShapeType="1"/>
            </p:cNvSpPr>
            <p:nvPr/>
          </p:nvSpPr>
          <p:spPr bwMode="auto">
            <a:xfrm>
              <a:off x="4464" y="1440"/>
              <a:ext cx="0" cy="24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08" name="Line 17"/>
            <p:cNvSpPr>
              <a:spLocks noChangeShapeType="1"/>
            </p:cNvSpPr>
            <p:nvPr/>
          </p:nvSpPr>
          <p:spPr bwMode="auto">
            <a:xfrm>
              <a:off x="1823" y="2253"/>
              <a:ext cx="0" cy="3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09" name="Line 18"/>
            <p:cNvSpPr>
              <a:spLocks noChangeShapeType="1"/>
            </p:cNvSpPr>
            <p:nvPr/>
          </p:nvSpPr>
          <p:spPr bwMode="auto">
            <a:xfrm flipH="1">
              <a:off x="4512" y="2432"/>
              <a:ext cx="0" cy="25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10" name="Line 19"/>
            <p:cNvSpPr>
              <a:spLocks noChangeShapeType="1"/>
            </p:cNvSpPr>
            <p:nvPr/>
          </p:nvSpPr>
          <p:spPr bwMode="auto">
            <a:xfrm>
              <a:off x="1632" y="3054"/>
              <a:ext cx="0" cy="4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11" name="Line 20"/>
            <p:cNvSpPr>
              <a:spLocks noChangeShapeType="1"/>
            </p:cNvSpPr>
            <p:nvPr/>
          </p:nvSpPr>
          <p:spPr bwMode="auto">
            <a:xfrm>
              <a:off x="2064" y="3696"/>
              <a:ext cx="192" cy="0"/>
            </a:xfrm>
            <a:prstGeom prst="line">
              <a:avLst/>
            </a:prstGeom>
            <a:noFill/>
            <a:ln w="127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s-MX"/>
            </a:p>
          </p:txBody>
        </p:sp>
        <p:sp>
          <p:nvSpPr>
            <p:cNvPr id="110612" name="Line 21"/>
            <p:cNvSpPr>
              <a:spLocks noChangeShapeType="1"/>
            </p:cNvSpPr>
            <p:nvPr/>
          </p:nvSpPr>
          <p:spPr bwMode="auto">
            <a:xfrm>
              <a:off x="3648" y="3696"/>
              <a:ext cx="336" cy="0"/>
            </a:xfrm>
            <a:prstGeom prst="line">
              <a:avLst/>
            </a:prstGeom>
            <a:noFill/>
            <a:ln w="127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s-MX"/>
            </a:p>
          </p:txBody>
        </p:sp>
        <p:sp>
          <p:nvSpPr>
            <p:cNvPr id="110613" name="Line 22"/>
            <p:cNvSpPr>
              <a:spLocks noChangeShapeType="1"/>
            </p:cNvSpPr>
            <p:nvPr/>
          </p:nvSpPr>
          <p:spPr bwMode="auto">
            <a:xfrm>
              <a:off x="4512" y="3102"/>
              <a:ext cx="0" cy="40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MX"/>
            </a:p>
          </p:txBody>
        </p:sp>
        <p:sp>
          <p:nvSpPr>
            <p:cNvPr id="110614" name="Freeform 23"/>
            <p:cNvSpPr>
              <a:spLocks/>
            </p:cNvSpPr>
            <p:nvPr/>
          </p:nvSpPr>
          <p:spPr bwMode="auto">
            <a:xfrm>
              <a:off x="1632" y="3168"/>
              <a:ext cx="1248" cy="336"/>
            </a:xfrm>
            <a:custGeom>
              <a:avLst/>
              <a:gdLst>
                <a:gd name="T0" fmla="*/ 0 w 1248"/>
                <a:gd name="T1" fmla="*/ 0 h 336"/>
                <a:gd name="T2" fmla="*/ 1248 w 1248"/>
                <a:gd name="T3" fmla="*/ 0 h 336"/>
                <a:gd name="T4" fmla="*/ 1248 w 1248"/>
                <a:gd name="T5" fmla="*/ 336 h 336"/>
                <a:gd name="T6" fmla="*/ 0 60000 65536"/>
                <a:gd name="T7" fmla="*/ 0 60000 65536"/>
                <a:gd name="T8" fmla="*/ 0 60000 65536"/>
                <a:gd name="T9" fmla="*/ 0 w 1248"/>
                <a:gd name="T10" fmla="*/ 0 h 336"/>
                <a:gd name="T11" fmla="*/ 1248 w 1248"/>
                <a:gd name="T12" fmla="*/ 336 h 336"/>
              </a:gdLst>
              <a:ahLst/>
              <a:cxnLst>
                <a:cxn ang="T6">
                  <a:pos x="T0" y="T1"/>
                </a:cxn>
                <a:cxn ang="T7">
                  <a:pos x="T2" y="T3"/>
                </a:cxn>
                <a:cxn ang="T8">
                  <a:pos x="T4" y="T5"/>
                </a:cxn>
              </a:cxnLst>
              <a:rect l="T9" t="T10" r="T11" b="T12"/>
              <a:pathLst>
                <a:path w="1248" h="336">
                  <a:moveTo>
                    <a:pt x="0" y="0"/>
                  </a:moveTo>
                  <a:lnTo>
                    <a:pt x="1248" y="0"/>
                  </a:lnTo>
                  <a:lnTo>
                    <a:pt x="1248" y="336"/>
                  </a:ln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s-MX"/>
            </a:p>
          </p:txBody>
        </p:sp>
      </p:grpSp>
    </p:spTree>
    <p:extLst>
      <p:ext uri="{BB962C8B-B14F-4D97-AF65-F5344CB8AC3E}">
        <p14:creationId xmlns:p14="http://schemas.microsoft.com/office/powerpoint/2010/main" val="1598517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21481" y="309196"/>
            <a:ext cx="8229600" cy="336550"/>
          </a:xfrm>
        </p:spPr>
        <p:txBody>
          <a:bodyPr>
            <a:normAutofit fontScale="90000"/>
          </a:bodyPr>
          <a:lstStyle/>
          <a:p>
            <a:pPr algn="ctr" eaLnBrk="1" hangingPunct="1"/>
            <a:r>
              <a:rPr lang="es-ES_tradnl" altLang="es-MX" sz="3600" b="1" dirty="0"/>
              <a:t>CICLO VITAL DE LOS DOCUMENTOS</a:t>
            </a:r>
            <a:endParaRPr lang="es-ES" altLang="es-MX" sz="3600" b="1" dirty="0"/>
          </a:p>
        </p:txBody>
      </p:sp>
      <p:sp>
        <p:nvSpPr>
          <p:cNvPr id="277507" name="Rectangle 3"/>
          <p:cNvSpPr>
            <a:spLocks noGrp="1" noChangeArrowheads="1"/>
          </p:cNvSpPr>
          <p:nvPr>
            <p:ph idx="1"/>
          </p:nvPr>
        </p:nvSpPr>
        <p:spPr>
          <a:xfrm>
            <a:off x="684212" y="1196752"/>
            <a:ext cx="7704137" cy="4530725"/>
          </a:xfrm>
        </p:spPr>
        <p:txBody>
          <a:bodyPr>
            <a:normAutofit lnSpcReduction="10000"/>
          </a:bodyPr>
          <a:lstStyle/>
          <a:p>
            <a:pPr marL="274320" indent="-274320" algn="just" eaLnBrk="1" fontAlgn="auto" hangingPunct="1">
              <a:spcAft>
                <a:spcPts val="0"/>
              </a:spcAft>
              <a:buClr>
                <a:srgbClr val="000000"/>
              </a:buClr>
              <a:buFont typeface="Symbol" pitchFamily="18" charset="2"/>
              <a:buChar char=""/>
              <a:defRPr/>
            </a:pPr>
            <a:endParaRPr lang="es-ES" sz="2800" dirty="0">
              <a:solidFill>
                <a:schemeClr val="accent1">
                  <a:lumMod val="50000"/>
                </a:schemeClr>
              </a:solidFill>
              <a:latin typeface="Times New Roman" pitchFamily="18" charset="0"/>
            </a:endParaRPr>
          </a:p>
          <a:p>
            <a:pPr marL="274320" indent="-274320" algn="just" eaLnBrk="1" fontAlgn="auto" hangingPunct="1">
              <a:spcAft>
                <a:spcPts val="0"/>
              </a:spcAft>
              <a:buClr>
                <a:srgbClr val="000000"/>
              </a:buClr>
              <a:buFont typeface="Symbol" pitchFamily="18" charset="2"/>
              <a:buChar char=""/>
              <a:defRPr/>
            </a:pPr>
            <a:r>
              <a:rPr lang="es-ES" sz="2800" dirty="0">
                <a:solidFill>
                  <a:schemeClr val="accent1">
                    <a:lumMod val="50000"/>
                  </a:schemeClr>
                </a:solidFill>
              </a:rPr>
              <a:t>“Etapas por las que sucesivamente atraviesan los documentos de archivo desde que se producen </a:t>
            </a:r>
            <a:r>
              <a:rPr lang="es-ES" sz="2800" i="1" dirty="0">
                <a:solidFill>
                  <a:schemeClr val="accent1">
                    <a:lumMod val="50000"/>
                  </a:schemeClr>
                </a:solidFill>
              </a:rPr>
              <a:t>(archivo de trámite)</a:t>
            </a:r>
            <a:r>
              <a:rPr lang="es-ES" sz="2800" dirty="0">
                <a:solidFill>
                  <a:schemeClr val="accent1">
                    <a:lumMod val="50000"/>
                  </a:schemeClr>
                </a:solidFill>
              </a:rPr>
              <a:t> y pasan por el </a:t>
            </a:r>
            <a:r>
              <a:rPr lang="es-ES" sz="2800" i="1" dirty="0">
                <a:solidFill>
                  <a:schemeClr val="accent1">
                    <a:lumMod val="50000"/>
                  </a:schemeClr>
                </a:solidFill>
              </a:rPr>
              <a:t>archivo de concentración,</a:t>
            </a:r>
            <a:r>
              <a:rPr lang="es-ES" sz="2800" dirty="0">
                <a:solidFill>
                  <a:schemeClr val="accent1">
                    <a:lumMod val="50000"/>
                  </a:schemeClr>
                </a:solidFill>
              </a:rPr>
              <a:t> hasta que se eliminan o se conservan en un </a:t>
            </a:r>
            <a:r>
              <a:rPr lang="es-ES" sz="2800" i="1" dirty="0">
                <a:solidFill>
                  <a:schemeClr val="accent1">
                    <a:lumMod val="50000"/>
                  </a:schemeClr>
                </a:solidFill>
              </a:rPr>
              <a:t>archivo histórico”.</a:t>
            </a:r>
            <a:endParaRPr lang="es-ES" sz="2800" dirty="0">
              <a:solidFill>
                <a:schemeClr val="accent1">
                  <a:lumMod val="50000"/>
                </a:schemeClr>
              </a:solidFill>
            </a:endParaRPr>
          </a:p>
          <a:p>
            <a:pPr marL="274320" indent="-274320" algn="just">
              <a:buClr>
                <a:srgbClr val="000000"/>
              </a:buClr>
              <a:buNone/>
              <a:defRPr/>
            </a:pPr>
            <a:r>
              <a:rPr lang="es-ES" sz="2800" dirty="0">
                <a:solidFill>
                  <a:schemeClr val="accent1">
                    <a:lumMod val="50000"/>
                  </a:schemeClr>
                </a:solidFill>
              </a:rPr>
              <a:t>	</a:t>
            </a:r>
            <a:r>
              <a:rPr lang="es-ES" sz="2800" dirty="0" err="1">
                <a:solidFill>
                  <a:schemeClr val="accent1">
                    <a:lumMod val="50000"/>
                  </a:schemeClr>
                </a:solidFill>
              </a:rPr>
              <a:t>adabi</a:t>
            </a:r>
            <a:endParaRPr lang="es-ES" sz="2800" dirty="0">
              <a:solidFill>
                <a:schemeClr val="accent1">
                  <a:lumMod val="50000"/>
                </a:schemeClr>
              </a:solidFill>
            </a:endParaRPr>
          </a:p>
          <a:p>
            <a:pPr marL="274320" indent="-274320" algn="just" eaLnBrk="1" fontAlgn="auto" hangingPunct="1">
              <a:spcAft>
                <a:spcPts val="0"/>
              </a:spcAft>
              <a:buClr>
                <a:srgbClr val="000000"/>
              </a:buClr>
              <a:buFont typeface="Symbol" pitchFamily="18" charset="2"/>
              <a:buNone/>
              <a:defRPr/>
            </a:pPr>
            <a:endParaRPr lang="es-ES" sz="2800" dirty="0">
              <a:solidFill>
                <a:schemeClr val="accent1">
                  <a:lumMod val="50000"/>
                </a:schemeClr>
              </a:solidFill>
            </a:endParaRPr>
          </a:p>
          <a:p>
            <a:pPr marL="274320" indent="-274320" algn="r" eaLnBrk="1" fontAlgn="auto" hangingPunct="1">
              <a:spcAft>
                <a:spcPts val="0"/>
              </a:spcAft>
              <a:buClr>
                <a:srgbClr val="000000"/>
              </a:buClr>
              <a:buFont typeface="Symbol" pitchFamily="18" charset="2"/>
              <a:buNone/>
              <a:defRPr/>
            </a:pPr>
            <a:r>
              <a:rPr lang="es-ES" sz="2800" dirty="0">
                <a:solidFill>
                  <a:schemeClr val="accent1">
                    <a:lumMod val="50000"/>
                  </a:schemeClr>
                </a:solidFill>
              </a:rPr>
              <a:t>		</a:t>
            </a:r>
          </a:p>
        </p:txBody>
      </p:sp>
      <p:pic>
        <p:nvPicPr>
          <p:cNvPr id="2" name="Imagen 1"/>
          <p:cNvPicPr>
            <a:picLocks noChangeAspect="1"/>
          </p:cNvPicPr>
          <p:nvPr/>
        </p:nvPicPr>
        <p:blipFill>
          <a:blip r:embed="rId2"/>
          <a:stretch>
            <a:fillRect/>
          </a:stretch>
        </p:blipFill>
        <p:spPr>
          <a:xfrm>
            <a:off x="1115616" y="4553683"/>
            <a:ext cx="2061548" cy="1278987"/>
          </a:xfrm>
          <a:prstGeom prst="rect">
            <a:avLst/>
          </a:prstGeom>
        </p:spPr>
      </p:pic>
      <p:pic>
        <p:nvPicPr>
          <p:cNvPr id="3" name="Imagen 2"/>
          <p:cNvPicPr>
            <a:picLocks noChangeAspect="1"/>
          </p:cNvPicPr>
          <p:nvPr/>
        </p:nvPicPr>
        <p:blipFill>
          <a:blip r:embed="rId3"/>
          <a:stretch>
            <a:fillRect/>
          </a:stretch>
        </p:blipFill>
        <p:spPr>
          <a:xfrm>
            <a:off x="6228184" y="4430914"/>
            <a:ext cx="1872208" cy="1401756"/>
          </a:xfrm>
          <a:prstGeom prst="rect">
            <a:avLst/>
          </a:prstGeom>
        </p:spPr>
      </p:pic>
      <p:pic>
        <p:nvPicPr>
          <p:cNvPr id="4" name="Imagen 3"/>
          <p:cNvPicPr>
            <a:picLocks noChangeAspect="1"/>
          </p:cNvPicPr>
          <p:nvPr/>
        </p:nvPicPr>
        <p:blipFill>
          <a:blip r:embed="rId4"/>
          <a:stretch>
            <a:fillRect/>
          </a:stretch>
        </p:blipFill>
        <p:spPr>
          <a:xfrm>
            <a:off x="3791200" y="4510739"/>
            <a:ext cx="1822948" cy="1364874"/>
          </a:xfrm>
          <a:prstGeom prst="rect">
            <a:avLst/>
          </a:prstGeom>
        </p:spPr>
      </p:pic>
    </p:spTree>
    <p:extLst>
      <p:ext uri="{BB962C8B-B14F-4D97-AF65-F5344CB8AC3E}">
        <p14:creationId xmlns:p14="http://schemas.microsoft.com/office/powerpoint/2010/main" val="221045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59113" y="304800"/>
            <a:ext cx="3025775" cy="2071688"/>
          </a:xfrm>
          <a:prstGeom prst="rect">
            <a:avLst/>
          </a:prstGeom>
          <a:noFill/>
          <a:ln w="9525">
            <a:noFill/>
            <a:miter lim="800000"/>
            <a:headEnd/>
            <a:tailEnd/>
          </a:ln>
        </p:spPr>
        <p:txBody>
          <a:bodyPr>
            <a:spAutoFit/>
          </a:bodyPr>
          <a:lstStyle/>
          <a:p>
            <a:pPr>
              <a:defRPr/>
            </a:pPr>
            <a:r>
              <a:rPr lang="es-ES_tradnl" b="1" u="sng" dirty="0">
                <a:solidFill>
                  <a:schemeClr val="accent1">
                    <a:lumMod val="50000"/>
                  </a:schemeClr>
                </a:solidFill>
                <a:latin typeface="Tahoma" charset="0"/>
              </a:rPr>
              <a:t>Fase activa</a:t>
            </a:r>
          </a:p>
          <a:p>
            <a:pPr>
              <a:lnSpc>
                <a:spcPct val="90000"/>
              </a:lnSpc>
              <a:spcBef>
                <a:spcPct val="50000"/>
              </a:spcBef>
              <a:buFontTx/>
              <a:buChar char="•"/>
              <a:defRPr/>
            </a:pPr>
            <a:r>
              <a:rPr lang="es-ES_tradnl" b="1" dirty="0">
                <a:solidFill>
                  <a:schemeClr val="accent1">
                    <a:lumMod val="50000"/>
                  </a:schemeClr>
                </a:solidFill>
                <a:latin typeface="Tahoma" charset="0"/>
              </a:rPr>
              <a:t> La información contenida es vigente o actual</a:t>
            </a:r>
          </a:p>
          <a:p>
            <a:pPr>
              <a:buFontTx/>
              <a:buChar char="•"/>
              <a:defRPr/>
            </a:pPr>
            <a:r>
              <a:rPr lang="es-ES_tradnl" b="1" dirty="0">
                <a:solidFill>
                  <a:schemeClr val="accent1">
                    <a:lumMod val="50000"/>
                  </a:schemeClr>
                </a:solidFill>
                <a:latin typeface="Tahoma" charset="0"/>
              </a:rPr>
              <a:t> Consulta constante e inmediata para uso interno</a:t>
            </a:r>
            <a:endParaRPr lang="es-ES" b="1" dirty="0">
              <a:solidFill>
                <a:schemeClr val="accent1">
                  <a:lumMod val="50000"/>
                </a:schemeClr>
              </a:solidFill>
              <a:latin typeface="Tahoma" charset="0"/>
            </a:endParaRPr>
          </a:p>
        </p:txBody>
      </p:sp>
      <p:sp>
        <p:nvSpPr>
          <p:cNvPr id="64515" name="Rectangle 3"/>
          <p:cNvSpPr>
            <a:spLocks noChangeArrowheads="1"/>
          </p:cNvSpPr>
          <p:nvPr/>
        </p:nvSpPr>
        <p:spPr bwMode="auto">
          <a:xfrm>
            <a:off x="3708400" y="2286000"/>
            <a:ext cx="2592388" cy="2071688"/>
          </a:xfrm>
          <a:prstGeom prst="rect">
            <a:avLst/>
          </a:prstGeom>
          <a:noFill/>
          <a:ln w="9525">
            <a:noFill/>
            <a:miter lim="800000"/>
            <a:headEnd/>
            <a:tailEnd/>
          </a:ln>
        </p:spPr>
        <p:txBody>
          <a:bodyPr>
            <a:spAutoFit/>
          </a:bodyPr>
          <a:lstStyle/>
          <a:p>
            <a:pPr>
              <a:spcBef>
                <a:spcPct val="50000"/>
              </a:spcBef>
              <a:defRPr/>
            </a:pPr>
            <a:r>
              <a:rPr lang="es-ES_tradnl" b="1" u="sng" dirty="0">
                <a:solidFill>
                  <a:schemeClr val="accent1">
                    <a:lumMod val="50000"/>
                  </a:schemeClr>
                </a:solidFill>
                <a:latin typeface="Tahoma" charset="0"/>
              </a:rPr>
              <a:t>Fase </a:t>
            </a:r>
            <a:r>
              <a:rPr lang="es-ES_tradnl" b="1" u="sng" dirty="0" err="1">
                <a:solidFill>
                  <a:schemeClr val="accent1">
                    <a:lumMod val="50000"/>
                  </a:schemeClr>
                </a:solidFill>
                <a:latin typeface="Tahoma" charset="0"/>
              </a:rPr>
              <a:t>semiactiva</a:t>
            </a:r>
            <a:endParaRPr lang="es-ES_tradnl" b="1" u="sng" dirty="0">
              <a:solidFill>
                <a:schemeClr val="accent1">
                  <a:lumMod val="50000"/>
                </a:schemeClr>
              </a:solidFill>
              <a:latin typeface="Tahoma" charset="0"/>
            </a:endParaRPr>
          </a:p>
          <a:p>
            <a:pPr>
              <a:lnSpc>
                <a:spcPct val="90000"/>
              </a:lnSpc>
              <a:spcBef>
                <a:spcPct val="50000"/>
              </a:spcBef>
              <a:buFontTx/>
              <a:buChar char="•"/>
              <a:defRPr/>
            </a:pPr>
            <a:r>
              <a:rPr lang="es-ES_tradnl" b="1" dirty="0">
                <a:solidFill>
                  <a:schemeClr val="accent1">
                    <a:lumMod val="50000"/>
                  </a:schemeClr>
                </a:solidFill>
                <a:latin typeface="Tahoma" charset="0"/>
              </a:rPr>
              <a:t> La información  constituye un expediente ya cerrado</a:t>
            </a:r>
          </a:p>
          <a:p>
            <a:pPr>
              <a:lnSpc>
                <a:spcPct val="50000"/>
              </a:lnSpc>
              <a:spcBef>
                <a:spcPct val="50000"/>
              </a:spcBef>
              <a:buFontTx/>
              <a:buChar char="•"/>
              <a:defRPr/>
            </a:pPr>
            <a:r>
              <a:rPr lang="es-ES_tradnl" b="1" dirty="0">
                <a:solidFill>
                  <a:schemeClr val="accent1">
                    <a:lumMod val="50000"/>
                  </a:schemeClr>
                </a:solidFill>
                <a:latin typeface="Tahoma" charset="0"/>
              </a:rPr>
              <a:t> Consulta ocasional </a:t>
            </a:r>
          </a:p>
          <a:p>
            <a:pPr>
              <a:lnSpc>
                <a:spcPct val="50000"/>
              </a:lnSpc>
              <a:spcBef>
                <a:spcPct val="50000"/>
              </a:spcBef>
              <a:defRPr/>
            </a:pPr>
            <a:r>
              <a:rPr lang="es-ES_tradnl" b="1" dirty="0">
                <a:solidFill>
                  <a:schemeClr val="accent1">
                    <a:lumMod val="50000"/>
                  </a:schemeClr>
                </a:solidFill>
                <a:latin typeface="Tahoma" charset="0"/>
              </a:rPr>
              <a:t>para uso interno.</a:t>
            </a:r>
          </a:p>
        </p:txBody>
      </p:sp>
      <p:sp>
        <p:nvSpPr>
          <p:cNvPr id="64516" name="Text Box 4"/>
          <p:cNvSpPr txBox="1">
            <a:spLocks noChangeArrowheads="1"/>
          </p:cNvSpPr>
          <p:nvPr/>
        </p:nvSpPr>
        <p:spPr bwMode="auto">
          <a:xfrm>
            <a:off x="3132138" y="4581525"/>
            <a:ext cx="2665412" cy="2155825"/>
          </a:xfrm>
          <a:prstGeom prst="rect">
            <a:avLst/>
          </a:prstGeom>
          <a:noFill/>
          <a:ln w="3175">
            <a:noFill/>
            <a:miter lim="800000"/>
            <a:headEnd/>
            <a:tailEnd/>
          </a:ln>
        </p:spPr>
        <p:txBody>
          <a:bodyPr>
            <a:spAutoFit/>
          </a:bodyPr>
          <a:lstStyle/>
          <a:p>
            <a:pPr algn="just">
              <a:defRPr/>
            </a:pPr>
            <a:r>
              <a:rPr lang="es-ES_tradnl" b="1" u="sng" dirty="0">
                <a:solidFill>
                  <a:schemeClr val="accent1">
                    <a:lumMod val="50000"/>
                  </a:schemeClr>
                </a:solidFill>
                <a:latin typeface="Tahoma" charset="0"/>
              </a:rPr>
              <a:t>Fase inactiva</a:t>
            </a:r>
          </a:p>
          <a:p>
            <a:pPr>
              <a:lnSpc>
                <a:spcPct val="90000"/>
              </a:lnSpc>
              <a:spcBef>
                <a:spcPct val="50000"/>
              </a:spcBef>
              <a:buFontTx/>
              <a:buChar char="•"/>
              <a:defRPr/>
            </a:pPr>
            <a:r>
              <a:rPr lang="es-ES_tradnl" b="1" dirty="0">
                <a:solidFill>
                  <a:schemeClr val="accent1">
                    <a:lumMod val="50000"/>
                  </a:schemeClr>
                </a:solidFill>
                <a:latin typeface="Tahoma" charset="0"/>
              </a:rPr>
              <a:t> La información es de  interés para la investigación, la ciencia y la cultura.</a:t>
            </a:r>
          </a:p>
          <a:p>
            <a:pPr>
              <a:lnSpc>
                <a:spcPct val="90000"/>
              </a:lnSpc>
              <a:spcBef>
                <a:spcPct val="50000"/>
              </a:spcBef>
              <a:buFontTx/>
              <a:buChar char="•"/>
              <a:defRPr/>
            </a:pPr>
            <a:r>
              <a:rPr lang="es-ES_tradnl" b="1" dirty="0">
                <a:solidFill>
                  <a:schemeClr val="accent1">
                    <a:lumMod val="50000"/>
                  </a:schemeClr>
                </a:solidFill>
                <a:latin typeface="Tahoma" charset="0"/>
              </a:rPr>
              <a:t> Consulta pública.</a:t>
            </a:r>
          </a:p>
          <a:p>
            <a:pPr algn="just">
              <a:defRPr/>
            </a:pPr>
            <a:endParaRPr lang="es-ES_tradnl" b="1" dirty="0">
              <a:solidFill>
                <a:schemeClr val="accent1">
                  <a:lumMod val="50000"/>
                </a:schemeClr>
              </a:solidFill>
              <a:latin typeface="Tahoma" charset="0"/>
            </a:endParaRPr>
          </a:p>
        </p:txBody>
      </p:sp>
      <p:sp>
        <p:nvSpPr>
          <p:cNvPr id="64517" name="Text Box 5"/>
          <p:cNvSpPr txBox="1">
            <a:spLocks noChangeArrowheads="1"/>
          </p:cNvSpPr>
          <p:nvPr/>
        </p:nvSpPr>
        <p:spPr bwMode="auto">
          <a:xfrm>
            <a:off x="6300788" y="5229225"/>
            <a:ext cx="2357437" cy="396875"/>
          </a:xfrm>
          <a:prstGeom prst="rect">
            <a:avLst/>
          </a:prstGeom>
          <a:noFill/>
          <a:ln w="9525">
            <a:noFill/>
            <a:miter lim="800000"/>
            <a:headEnd/>
            <a:tailEnd/>
          </a:ln>
        </p:spPr>
        <p:txBody>
          <a:bodyPr wrap="none">
            <a:spAutoFit/>
          </a:bodyPr>
          <a:lstStyle/>
          <a:p>
            <a:pPr>
              <a:defRPr/>
            </a:pPr>
            <a:r>
              <a:rPr lang="es-ES_tradnl" sz="2000" b="1" u="sng">
                <a:solidFill>
                  <a:schemeClr val="accent1">
                    <a:lumMod val="50000"/>
                  </a:schemeClr>
                </a:solidFill>
                <a:latin typeface="Tahoma" charset="0"/>
              </a:rPr>
              <a:t>Archivo Histórico</a:t>
            </a:r>
            <a:endParaRPr lang="es-ES" sz="2000" b="1" u="sng">
              <a:solidFill>
                <a:schemeClr val="accent1">
                  <a:lumMod val="50000"/>
                </a:schemeClr>
              </a:solidFill>
              <a:latin typeface="Tahoma" charset="0"/>
            </a:endParaRPr>
          </a:p>
        </p:txBody>
      </p:sp>
      <p:sp>
        <p:nvSpPr>
          <p:cNvPr id="64518" name="Text Box 6"/>
          <p:cNvSpPr txBox="1">
            <a:spLocks noChangeArrowheads="1"/>
          </p:cNvSpPr>
          <p:nvPr/>
        </p:nvSpPr>
        <p:spPr bwMode="auto">
          <a:xfrm>
            <a:off x="5708650" y="2852738"/>
            <a:ext cx="3435350" cy="396875"/>
          </a:xfrm>
          <a:prstGeom prst="rect">
            <a:avLst/>
          </a:prstGeom>
          <a:noFill/>
          <a:ln w="9525">
            <a:noFill/>
            <a:miter lim="800000"/>
            <a:headEnd/>
            <a:tailEnd/>
          </a:ln>
        </p:spPr>
        <p:txBody>
          <a:bodyPr wrap="none">
            <a:spAutoFit/>
          </a:bodyPr>
          <a:lstStyle/>
          <a:p>
            <a:pPr>
              <a:defRPr/>
            </a:pPr>
            <a:r>
              <a:rPr lang="es-ES_tradnl" sz="2000" b="1" u="sng">
                <a:solidFill>
                  <a:schemeClr val="accent1">
                    <a:lumMod val="50000"/>
                  </a:schemeClr>
                </a:solidFill>
                <a:latin typeface="Tahoma" charset="0"/>
              </a:rPr>
              <a:t>Archivo de Concentración</a:t>
            </a:r>
            <a:endParaRPr lang="es-ES" sz="2000" b="1" u="sng">
              <a:solidFill>
                <a:schemeClr val="accent1">
                  <a:lumMod val="50000"/>
                </a:schemeClr>
              </a:solidFill>
              <a:latin typeface="Tahoma" charset="0"/>
            </a:endParaRPr>
          </a:p>
        </p:txBody>
      </p:sp>
      <p:sp>
        <p:nvSpPr>
          <p:cNvPr id="64519" name="Text Box 7"/>
          <p:cNvSpPr txBox="1">
            <a:spLocks noChangeArrowheads="1"/>
          </p:cNvSpPr>
          <p:nvPr/>
        </p:nvSpPr>
        <p:spPr bwMode="auto">
          <a:xfrm>
            <a:off x="5867400" y="838200"/>
            <a:ext cx="2597150" cy="396875"/>
          </a:xfrm>
          <a:prstGeom prst="rect">
            <a:avLst/>
          </a:prstGeom>
          <a:noFill/>
          <a:ln w="9525">
            <a:noFill/>
            <a:miter lim="800000"/>
            <a:headEnd/>
            <a:tailEnd/>
          </a:ln>
        </p:spPr>
        <p:txBody>
          <a:bodyPr wrap="none">
            <a:spAutoFit/>
          </a:bodyPr>
          <a:lstStyle/>
          <a:p>
            <a:pPr>
              <a:defRPr/>
            </a:pPr>
            <a:r>
              <a:rPr lang="es-ES_tradnl" sz="2000" b="1" u="sng" dirty="0">
                <a:solidFill>
                  <a:schemeClr val="accent1">
                    <a:lumMod val="50000"/>
                  </a:schemeClr>
                </a:solidFill>
                <a:latin typeface="Tahoma" charset="0"/>
              </a:rPr>
              <a:t>Archivo de Trámite</a:t>
            </a:r>
            <a:endParaRPr lang="es-ES" sz="2000" b="1" u="sng" dirty="0">
              <a:solidFill>
                <a:schemeClr val="accent1">
                  <a:lumMod val="50000"/>
                </a:schemeClr>
              </a:solidFill>
              <a:latin typeface="Tahoma" charset="0"/>
            </a:endParaRPr>
          </a:p>
        </p:txBody>
      </p:sp>
      <p:pic>
        <p:nvPicPr>
          <p:cNvPr id="63497" name="Picture 9" descr="Imagen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1" y="2574926"/>
            <a:ext cx="23764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5 Imagen" descr="10519498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901" y="175586"/>
            <a:ext cx="2267867" cy="211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a:stretch>
            <a:fillRect/>
          </a:stretch>
        </p:blipFill>
        <p:spPr>
          <a:xfrm>
            <a:off x="300728" y="4543291"/>
            <a:ext cx="2337985" cy="1753489"/>
          </a:xfrm>
          <a:prstGeom prst="rect">
            <a:avLst/>
          </a:prstGeom>
        </p:spPr>
      </p:pic>
    </p:spTree>
    <p:extLst>
      <p:ext uri="{BB962C8B-B14F-4D97-AF65-F5344CB8AC3E}">
        <p14:creationId xmlns:p14="http://schemas.microsoft.com/office/powerpoint/2010/main" val="193374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p:extLst>
              <p:ext uri="{D42A27DB-BD31-4B8C-83A1-F6EECF244321}">
                <p14:modId xmlns:p14="http://schemas.microsoft.com/office/powerpoint/2010/main" val="1210493260"/>
              </p:ext>
            </p:extLst>
          </p:nvPr>
        </p:nvGraphicFramePr>
        <p:xfrm>
          <a:off x="251520" y="980728"/>
          <a:ext cx="8784976" cy="5638800"/>
        </p:xfrm>
        <a:graphic>
          <a:graphicData uri="http://schemas.openxmlformats.org/drawingml/2006/table">
            <a:tbl>
              <a:tblPr firstRow="1" bandRow="1">
                <a:tableStyleId>{0660B408-B3CF-4A94-85FC-2B1E0A45F4A2}</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196244">
                  <a:extLst>
                    <a:ext uri="{9D8B030D-6E8A-4147-A177-3AD203B41FA5}">
                      <a16:colId xmlns:a16="http://schemas.microsoft.com/office/drawing/2014/main" val="20003"/>
                    </a:ext>
                  </a:extLst>
                </a:gridCol>
              </a:tblGrid>
              <a:tr h="370840">
                <a:tc>
                  <a:txBody>
                    <a:bodyPr/>
                    <a:lstStyle/>
                    <a:p>
                      <a:pPr algn="ctr"/>
                      <a:r>
                        <a:rPr lang="es-MX" sz="2000" b="1" dirty="0"/>
                        <a:t>FASES</a:t>
                      </a:r>
                    </a:p>
                    <a:p>
                      <a:pPr algn="ctr"/>
                      <a:endParaRPr lang="es-MX" sz="2000" b="1" dirty="0"/>
                    </a:p>
                    <a:p>
                      <a:pPr algn="ctr"/>
                      <a:endParaRPr lang="es-MX" sz="2000" b="1" dirty="0"/>
                    </a:p>
                  </a:txBody>
                  <a:tcPr/>
                </a:tc>
                <a:tc>
                  <a:txBody>
                    <a:bodyPr/>
                    <a:lstStyle/>
                    <a:p>
                      <a:pPr algn="ctr"/>
                      <a:r>
                        <a:rPr lang="es-MX" sz="2000" b="1" dirty="0"/>
                        <a:t>ACTIVA</a:t>
                      </a:r>
                    </a:p>
                  </a:txBody>
                  <a:tcPr/>
                </a:tc>
                <a:tc>
                  <a:txBody>
                    <a:bodyPr/>
                    <a:lstStyle/>
                    <a:p>
                      <a:pPr algn="ctr"/>
                      <a:r>
                        <a:rPr lang="es-MX" sz="2000" b="1" dirty="0"/>
                        <a:t>SEMIACTIVA</a:t>
                      </a:r>
                    </a:p>
                  </a:txBody>
                  <a:tcPr/>
                </a:tc>
                <a:tc>
                  <a:txBody>
                    <a:bodyPr/>
                    <a:lstStyle/>
                    <a:p>
                      <a:pPr algn="ctr"/>
                      <a:r>
                        <a:rPr lang="es-MX" sz="2000" b="1" dirty="0"/>
                        <a:t>INACTIVA</a:t>
                      </a:r>
                    </a:p>
                  </a:txBody>
                  <a:tcPr/>
                </a:tc>
                <a:extLst>
                  <a:ext uri="{0D108BD9-81ED-4DB2-BD59-A6C34878D82A}">
                    <a16:rowId xmlns:a16="http://schemas.microsoft.com/office/drawing/2014/main" val="10000"/>
                  </a:ext>
                </a:extLst>
              </a:tr>
              <a:tr h="370840">
                <a:tc>
                  <a:txBody>
                    <a:bodyPr/>
                    <a:lstStyle/>
                    <a:p>
                      <a:pPr algn="ctr"/>
                      <a:r>
                        <a:rPr lang="es-MX" sz="2000" b="1" dirty="0"/>
                        <a:t>ARCHIVO</a:t>
                      </a:r>
                    </a:p>
                    <a:p>
                      <a:pPr algn="ctr"/>
                      <a:endParaRPr lang="es-MX" sz="2000" b="1" dirty="0"/>
                    </a:p>
                    <a:p>
                      <a:pPr algn="ctr"/>
                      <a:endParaRPr lang="es-MX" sz="2000" b="1" dirty="0"/>
                    </a:p>
                  </a:txBody>
                  <a:tcPr/>
                </a:tc>
                <a:tc>
                  <a:txBody>
                    <a:bodyPr/>
                    <a:lstStyle/>
                    <a:p>
                      <a:pPr algn="ctr"/>
                      <a:r>
                        <a:rPr lang="es-MX" sz="2000" b="1" dirty="0"/>
                        <a:t>TRAMITE</a:t>
                      </a:r>
                    </a:p>
                  </a:txBody>
                  <a:tcPr/>
                </a:tc>
                <a:tc>
                  <a:txBody>
                    <a:bodyPr/>
                    <a:lstStyle/>
                    <a:p>
                      <a:pPr algn="ctr"/>
                      <a:r>
                        <a:rPr lang="es-MX" sz="2000" b="1" dirty="0"/>
                        <a:t>CONCENTRACIÓN </a:t>
                      </a:r>
                    </a:p>
                  </a:txBody>
                  <a:tcPr/>
                </a:tc>
                <a:tc>
                  <a:txBody>
                    <a:bodyPr/>
                    <a:lstStyle/>
                    <a:p>
                      <a:pPr algn="ctr"/>
                      <a:r>
                        <a:rPr lang="es-MX" sz="2000" b="1" dirty="0"/>
                        <a:t>HISTÓRICO</a:t>
                      </a:r>
                      <a:endParaRPr lang="es-MX" sz="2000" b="1" dirty="0">
                        <a:solidFill>
                          <a:schemeClr val="bg1"/>
                        </a:solidFill>
                      </a:endParaRPr>
                    </a:p>
                  </a:txBody>
                  <a:tcPr/>
                </a:tc>
                <a:extLst>
                  <a:ext uri="{0D108BD9-81ED-4DB2-BD59-A6C34878D82A}">
                    <a16:rowId xmlns:a16="http://schemas.microsoft.com/office/drawing/2014/main" val="10001"/>
                  </a:ext>
                </a:extLst>
              </a:tr>
              <a:tr h="370840">
                <a:tc>
                  <a:txBody>
                    <a:bodyPr/>
                    <a:lstStyle/>
                    <a:p>
                      <a:pPr algn="ctr"/>
                      <a:r>
                        <a:rPr lang="es-MX" sz="2000" b="1" dirty="0"/>
                        <a:t>VALORES</a:t>
                      </a:r>
                    </a:p>
                    <a:p>
                      <a:pPr algn="ctr"/>
                      <a:endParaRPr lang="es-MX" sz="2000" b="1" dirty="0"/>
                    </a:p>
                    <a:p>
                      <a:pPr algn="ctr"/>
                      <a:endParaRPr lang="es-MX" sz="2000" b="1" dirty="0"/>
                    </a:p>
                  </a:txBody>
                  <a:tcPr/>
                </a:tc>
                <a:tc>
                  <a:txBody>
                    <a:bodyPr/>
                    <a:lstStyle/>
                    <a:p>
                      <a:pPr algn="ctr"/>
                      <a:r>
                        <a:rPr lang="es-MX" sz="2000" b="1" dirty="0"/>
                        <a:t>PRIMARIOS</a:t>
                      </a:r>
                    </a:p>
                  </a:txBody>
                  <a:tcPr/>
                </a:tc>
                <a:tc>
                  <a:txBody>
                    <a:bodyPr/>
                    <a:lstStyle/>
                    <a:p>
                      <a:pPr algn="ctr"/>
                      <a:r>
                        <a:rPr lang="es-MX" sz="2000" b="1" dirty="0"/>
                        <a:t>PRIMARIOS</a:t>
                      </a:r>
                    </a:p>
                  </a:txBody>
                  <a:tcPr/>
                </a:tc>
                <a:tc>
                  <a:txBody>
                    <a:bodyPr/>
                    <a:lstStyle/>
                    <a:p>
                      <a:pPr algn="ctr"/>
                      <a:r>
                        <a:rPr lang="es-MX" sz="2000" b="1" dirty="0"/>
                        <a:t>SECUNDARIOS</a:t>
                      </a:r>
                      <a:endParaRPr lang="es-MX" sz="2000" b="1" dirty="0">
                        <a:solidFill>
                          <a:schemeClr val="bg1"/>
                        </a:solidFill>
                      </a:endParaRPr>
                    </a:p>
                  </a:txBody>
                  <a:tcPr/>
                </a:tc>
                <a:extLst>
                  <a:ext uri="{0D108BD9-81ED-4DB2-BD59-A6C34878D82A}">
                    <a16:rowId xmlns:a16="http://schemas.microsoft.com/office/drawing/2014/main" val="10002"/>
                  </a:ext>
                </a:extLst>
              </a:tr>
              <a:tr h="370840">
                <a:tc>
                  <a:txBody>
                    <a:bodyPr/>
                    <a:lstStyle/>
                    <a:p>
                      <a:pPr algn="ctr"/>
                      <a:r>
                        <a:rPr lang="es-MX" sz="2000" b="1" dirty="0"/>
                        <a:t>USOS</a:t>
                      </a:r>
                    </a:p>
                    <a:p>
                      <a:pPr algn="ctr"/>
                      <a:endParaRPr lang="es-MX" sz="2000" b="1" dirty="0"/>
                    </a:p>
                    <a:p>
                      <a:pPr algn="ctr"/>
                      <a:endParaRPr lang="es-MX" sz="2000" b="1" dirty="0"/>
                    </a:p>
                  </a:txBody>
                  <a:tcPr/>
                </a:tc>
                <a:tc>
                  <a:txBody>
                    <a:bodyPr/>
                    <a:lstStyle/>
                    <a:p>
                      <a:pPr algn="ctr"/>
                      <a:r>
                        <a:rPr lang="es-MX" sz="2000" b="1" dirty="0"/>
                        <a:t>INSTITUCIONAL</a:t>
                      </a:r>
                    </a:p>
                    <a:p>
                      <a:pPr algn="ctr"/>
                      <a:r>
                        <a:rPr lang="es-MX" sz="2000" b="1" dirty="0"/>
                        <a:t>CONSTANTE</a:t>
                      </a:r>
                    </a:p>
                  </a:txBody>
                  <a:tcPr/>
                </a:tc>
                <a:tc>
                  <a:txBody>
                    <a:bodyPr/>
                    <a:lstStyle/>
                    <a:p>
                      <a:pPr algn="ctr"/>
                      <a:r>
                        <a:rPr lang="es-MX" sz="2000" b="1" dirty="0"/>
                        <a:t>INSTITUCIONAL</a:t>
                      </a:r>
                    </a:p>
                    <a:p>
                      <a:pPr algn="ctr"/>
                      <a:r>
                        <a:rPr lang="es-MX" sz="2000" b="1" dirty="0"/>
                        <a:t>OCASIONAL</a:t>
                      </a:r>
                    </a:p>
                  </a:txBody>
                  <a:tcPr/>
                </a:tc>
                <a:tc>
                  <a:txBody>
                    <a:bodyPr/>
                    <a:lstStyle/>
                    <a:p>
                      <a:pPr algn="ctr"/>
                      <a:r>
                        <a:rPr lang="es-MX" sz="2000" b="1" dirty="0"/>
                        <a:t>SOCIAL</a:t>
                      </a:r>
                      <a:endParaRPr lang="es-MX" sz="2000" b="1" dirty="0">
                        <a:solidFill>
                          <a:schemeClr val="bg1"/>
                        </a:solidFill>
                      </a:endParaRPr>
                    </a:p>
                  </a:txBody>
                  <a:tcPr/>
                </a:tc>
                <a:extLst>
                  <a:ext uri="{0D108BD9-81ED-4DB2-BD59-A6C34878D82A}">
                    <a16:rowId xmlns:a16="http://schemas.microsoft.com/office/drawing/2014/main" val="10003"/>
                  </a:ext>
                </a:extLst>
              </a:tr>
              <a:tr h="370840">
                <a:tc>
                  <a:txBody>
                    <a:bodyPr/>
                    <a:lstStyle/>
                    <a:p>
                      <a:pPr algn="ctr"/>
                      <a:r>
                        <a:rPr lang="es-MX" sz="2000" b="1" dirty="0"/>
                        <a:t>USUARIOS</a:t>
                      </a:r>
                    </a:p>
                  </a:txBody>
                  <a:tcPr/>
                </a:tc>
                <a:tc>
                  <a:txBody>
                    <a:bodyPr/>
                    <a:lstStyle/>
                    <a:p>
                      <a:pPr algn="ctr"/>
                      <a:r>
                        <a:rPr lang="es-MX" sz="2000" b="1" dirty="0"/>
                        <a:t>AREA PRODUCTORA EN ATENCIÓN A SUS ACTIVIDADES</a:t>
                      </a:r>
                    </a:p>
                  </a:txBody>
                  <a:tcPr/>
                </a:tc>
                <a:tc>
                  <a:txBody>
                    <a:bodyPr/>
                    <a:lstStyle/>
                    <a:p>
                      <a:pPr algn="ctr"/>
                      <a:r>
                        <a:rPr lang="es-MX" sz="2000" b="1" dirty="0"/>
                        <a:t>AREA PRODUCTORA</a:t>
                      </a:r>
                    </a:p>
                  </a:txBody>
                  <a:tcPr/>
                </a:tc>
                <a:tc>
                  <a:txBody>
                    <a:bodyPr/>
                    <a:lstStyle/>
                    <a:p>
                      <a:pPr algn="ctr"/>
                      <a:r>
                        <a:rPr lang="es-MX" sz="2000" b="1" dirty="0"/>
                        <a:t>INVESTIGADOR</a:t>
                      </a:r>
                      <a:r>
                        <a:rPr lang="es-MX" sz="2000" b="1" baseline="0" dirty="0"/>
                        <a:t> Y PÚBLICO EN GENERAL</a:t>
                      </a:r>
                      <a:endParaRPr lang="es-MX" sz="2000" b="1" dirty="0">
                        <a:solidFill>
                          <a:schemeClr val="bg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794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12601"/>
            <a:ext cx="5106630" cy="857250"/>
          </a:xfrm>
        </p:spPr>
        <p:txBody>
          <a:bodyPr>
            <a:normAutofit fontScale="90000"/>
          </a:bodyPr>
          <a:lstStyle/>
          <a:p>
            <a:pPr algn="ctr"/>
            <a:r>
              <a:rPr lang="es-MX" dirty="0"/>
              <a:t>Sistema Institucional de Archivos</a:t>
            </a:r>
            <a:endParaRPr lang="en-US" dirty="0"/>
          </a:p>
        </p:txBody>
      </p:sp>
      <p:pic>
        <p:nvPicPr>
          <p:cNvPr id="4" name="3 Marcador de contenido" descr="Imagen ciclo vital.png"/>
          <p:cNvPicPr>
            <a:picLocks noGrp="1" noChangeAspect="1"/>
          </p:cNvPicPr>
          <p:nvPr>
            <p:ph idx="1"/>
          </p:nvPr>
        </p:nvPicPr>
        <p:blipFill>
          <a:blip r:embed="rId2" cstate="print"/>
          <a:stretch>
            <a:fillRect/>
          </a:stretch>
        </p:blipFill>
        <p:spPr>
          <a:xfrm>
            <a:off x="723487" y="1484784"/>
            <a:ext cx="7697026" cy="4731990"/>
          </a:xfrm>
        </p:spPr>
      </p:pic>
    </p:spTree>
    <p:extLst>
      <p:ext uri="{BB962C8B-B14F-4D97-AF65-F5344CB8AC3E}">
        <p14:creationId xmlns:p14="http://schemas.microsoft.com/office/powerpoint/2010/main" val="329918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46" y="0"/>
            <a:ext cx="9144000" cy="1154097"/>
          </a:xfrm>
        </p:spPr>
        <p:txBody>
          <a:bodyPr>
            <a:normAutofit fontScale="90000"/>
          </a:bodyPr>
          <a:lstStyle/>
          <a:p>
            <a:pPr algn="ctr"/>
            <a:r>
              <a:rPr lang="es-MX" sz="4000" dirty="0">
                <a:effectLst>
                  <a:outerShdw blurRad="38100" dist="38100" dir="2700000" algn="tl">
                    <a:srgbClr val="000000">
                      <a:alpha val="43137"/>
                    </a:srgbClr>
                  </a:outerShdw>
                </a:effectLst>
              </a:rPr>
              <a:t>Modelo de organización de archivos</a:t>
            </a:r>
          </a:p>
        </p:txBody>
      </p:sp>
      <p:pic>
        <p:nvPicPr>
          <p:cNvPr id="4" name="Picture 7" descr="C:\Users\Ernesto García\Desktop\carpetasdibujos.png"/>
          <p:cNvPicPr>
            <a:picLocks noGrp="1" noChangeAspect="1" noChangeArrowheads="1"/>
          </p:cNvPicPr>
          <p:nvPr>
            <p:ph idx="1"/>
          </p:nvPr>
        </p:nvPicPr>
        <p:blipFill>
          <a:blip r:embed="rId2" cstate="print"/>
          <a:srcRect/>
          <a:stretch>
            <a:fillRect/>
          </a:stretch>
        </p:blipFill>
        <p:spPr bwMode="auto">
          <a:xfrm>
            <a:off x="1259632" y="1412776"/>
            <a:ext cx="6984776" cy="4611862"/>
          </a:xfrm>
          <a:prstGeom prst="rect">
            <a:avLst/>
          </a:prstGeom>
          <a:noFill/>
        </p:spPr>
      </p:pic>
    </p:spTree>
    <p:extLst>
      <p:ext uri="{BB962C8B-B14F-4D97-AF65-F5344CB8AC3E}">
        <p14:creationId xmlns:p14="http://schemas.microsoft.com/office/powerpoint/2010/main" val="423910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03816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8600" y="104538"/>
            <a:ext cx="8915400" cy="762000"/>
          </a:xfrm>
          <a:prstGeom prst="rect">
            <a:avLst/>
          </a:prstGeom>
          <a:noFill/>
          <a:ln w="9525">
            <a:noFill/>
            <a:miter lim="800000"/>
            <a:headEnd/>
            <a:tailEnd/>
          </a:ln>
        </p:spPr>
        <p:txBody>
          <a:bodyPr anchor="ctr"/>
          <a:lstStyle/>
          <a:p>
            <a:pPr algn="ctr"/>
            <a:r>
              <a:rPr lang="es-MX" sz="2400" b="1" dirty="0"/>
              <a:t>MODELO DE NIVELES DE CLASIFICACIÓN  DE UN FONDO</a:t>
            </a:r>
          </a:p>
        </p:txBody>
      </p:sp>
      <p:grpSp>
        <p:nvGrpSpPr>
          <p:cNvPr id="2" name="Group 3"/>
          <p:cNvGrpSpPr>
            <a:grpSpLocks/>
          </p:cNvGrpSpPr>
          <p:nvPr/>
        </p:nvGrpSpPr>
        <p:grpSpPr bwMode="auto">
          <a:xfrm>
            <a:off x="304800" y="1412875"/>
            <a:ext cx="8548688" cy="4841875"/>
            <a:chOff x="768" y="480"/>
            <a:chExt cx="4992" cy="3833"/>
          </a:xfrm>
        </p:grpSpPr>
        <p:sp>
          <p:nvSpPr>
            <p:cNvPr id="62468" name="Text Box 4"/>
            <p:cNvSpPr txBox="1">
              <a:spLocks noChangeArrowheads="1"/>
            </p:cNvSpPr>
            <p:nvPr/>
          </p:nvSpPr>
          <p:spPr bwMode="auto">
            <a:xfrm>
              <a:off x="2784" y="576"/>
              <a:ext cx="960" cy="276"/>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Fondo</a:t>
              </a:r>
            </a:p>
          </p:txBody>
        </p:sp>
        <p:sp>
          <p:nvSpPr>
            <p:cNvPr id="62469" name="Text Box 5"/>
            <p:cNvSpPr txBox="1">
              <a:spLocks noChangeArrowheads="1"/>
            </p:cNvSpPr>
            <p:nvPr/>
          </p:nvSpPr>
          <p:spPr bwMode="auto">
            <a:xfrm>
              <a:off x="960" y="1152"/>
              <a:ext cx="960" cy="277"/>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Sección</a:t>
              </a:r>
            </a:p>
          </p:txBody>
        </p:sp>
        <p:sp>
          <p:nvSpPr>
            <p:cNvPr id="62470" name="Text Box 6"/>
            <p:cNvSpPr txBox="1">
              <a:spLocks noChangeArrowheads="1"/>
            </p:cNvSpPr>
            <p:nvPr/>
          </p:nvSpPr>
          <p:spPr bwMode="auto">
            <a:xfrm>
              <a:off x="2784" y="1152"/>
              <a:ext cx="960" cy="277"/>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Sección</a:t>
              </a:r>
            </a:p>
          </p:txBody>
        </p:sp>
        <p:sp>
          <p:nvSpPr>
            <p:cNvPr id="62471" name="Text Box 7"/>
            <p:cNvSpPr txBox="1">
              <a:spLocks noChangeArrowheads="1"/>
            </p:cNvSpPr>
            <p:nvPr/>
          </p:nvSpPr>
          <p:spPr bwMode="auto">
            <a:xfrm>
              <a:off x="4608" y="1152"/>
              <a:ext cx="960" cy="277"/>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Sección</a:t>
              </a:r>
            </a:p>
          </p:txBody>
        </p:sp>
        <p:sp>
          <p:nvSpPr>
            <p:cNvPr id="62472" name="Text Box 8"/>
            <p:cNvSpPr txBox="1">
              <a:spLocks noChangeArrowheads="1"/>
            </p:cNvSpPr>
            <p:nvPr/>
          </p:nvSpPr>
          <p:spPr bwMode="auto">
            <a:xfrm>
              <a:off x="1680" y="1823"/>
              <a:ext cx="960" cy="277"/>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Serie</a:t>
              </a:r>
            </a:p>
          </p:txBody>
        </p:sp>
        <p:sp>
          <p:nvSpPr>
            <p:cNvPr id="62473" name="Text Box 9"/>
            <p:cNvSpPr txBox="1">
              <a:spLocks noChangeArrowheads="1"/>
            </p:cNvSpPr>
            <p:nvPr/>
          </p:nvSpPr>
          <p:spPr bwMode="auto">
            <a:xfrm>
              <a:off x="2784" y="1823"/>
              <a:ext cx="960" cy="277"/>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Serie</a:t>
              </a:r>
            </a:p>
          </p:txBody>
        </p:sp>
        <p:sp>
          <p:nvSpPr>
            <p:cNvPr id="62474" name="Text Box 10"/>
            <p:cNvSpPr txBox="1">
              <a:spLocks noChangeArrowheads="1"/>
            </p:cNvSpPr>
            <p:nvPr/>
          </p:nvSpPr>
          <p:spPr bwMode="auto">
            <a:xfrm>
              <a:off x="3888" y="1823"/>
              <a:ext cx="960" cy="277"/>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Serie</a:t>
              </a:r>
            </a:p>
          </p:txBody>
        </p:sp>
        <p:sp>
          <p:nvSpPr>
            <p:cNvPr id="62475" name="Text Box 11"/>
            <p:cNvSpPr txBox="1">
              <a:spLocks noChangeArrowheads="1"/>
            </p:cNvSpPr>
            <p:nvPr/>
          </p:nvSpPr>
          <p:spPr bwMode="auto">
            <a:xfrm>
              <a:off x="1248" y="2496"/>
              <a:ext cx="960" cy="276"/>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Expediente</a:t>
              </a:r>
            </a:p>
          </p:txBody>
        </p:sp>
        <p:sp>
          <p:nvSpPr>
            <p:cNvPr id="62476" name="Text Box 12"/>
            <p:cNvSpPr txBox="1">
              <a:spLocks noChangeArrowheads="1"/>
            </p:cNvSpPr>
            <p:nvPr/>
          </p:nvSpPr>
          <p:spPr bwMode="auto">
            <a:xfrm>
              <a:off x="2352" y="2496"/>
              <a:ext cx="960" cy="276"/>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Expediente</a:t>
              </a:r>
            </a:p>
          </p:txBody>
        </p:sp>
        <p:sp>
          <p:nvSpPr>
            <p:cNvPr id="62477" name="Text Box 13"/>
            <p:cNvSpPr txBox="1">
              <a:spLocks noChangeArrowheads="1"/>
            </p:cNvSpPr>
            <p:nvPr/>
          </p:nvSpPr>
          <p:spPr bwMode="auto">
            <a:xfrm>
              <a:off x="3456" y="2496"/>
              <a:ext cx="960" cy="276"/>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Expediente</a:t>
              </a:r>
            </a:p>
          </p:txBody>
        </p:sp>
        <p:sp>
          <p:nvSpPr>
            <p:cNvPr id="62478" name="Text Box 14"/>
            <p:cNvSpPr txBox="1">
              <a:spLocks noChangeArrowheads="1"/>
            </p:cNvSpPr>
            <p:nvPr/>
          </p:nvSpPr>
          <p:spPr bwMode="auto">
            <a:xfrm>
              <a:off x="4560" y="2496"/>
              <a:ext cx="960" cy="276"/>
            </a:xfrm>
            <a:prstGeom prst="rect">
              <a:avLst/>
            </a:prstGeom>
            <a:solidFill>
              <a:srgbClr val="FFCC66"/>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66"/>
              </a:extrusionClr>
            </a:sp3d>
          </p:spPr>
          <p:txBody>
            <a:bodyPr>
              <a:spAutoFit/>
              <a:flatTx/>
            </a:bodyPr>
            <a:lstStyle/>
            <a:p>
              <a:pPr algn="ctr">
                <a:spcBef>
                  <a:spcPct val="50000"/>
                </a:spcBef>
              </a:pPr>
              <a:r>
                <a:rPr lang="es-MX" sz="1600" b="1"/>
                <a:t>Expediente</a:t>
              </a:r>
            </a:p>
          </p:txBody>
        </p:sp>
        <p:grpSp>
          <p:nvGrpSpPr>
            <p:cNvPr id="3" name="Group 15"/>
            <p:cNvGrpSpPr>
              <a:grpSpLocks/>
            </p:cNvGrpSpPr>
            <p:nvPr/>
          </p:nvGrpSpPr>
          <p:grpSpPr bwMode="auto">
            <a:xfrm>
              <a:off x="1200" y="3168"/>
              <a:ext cx="1152" cy="1145"/>
              <a:chOff x="1200" y="2880"/>
              <a:chExt cx="1152" cy="1145"/>
            </a:xfrm>
          </p:grpSpPr>
          <p:sp>
            <p:nvSpPr>
              <p:cNvPr id="62504" name="Text Box 16"/>
              <p:cNvSpPr txBox="1">
                <a:spLocks noChangeArrowheads="1"/>
              </p:cNvSpPr>
              <p:nvPr/>
            </p:nvSpPr>
            <p:spPr bwMode="auto">
              <a:xfrm>
                <a:off x="1200" y="2880"/>
                <a:ext cx="960" cy="857"/>
              </a:xfrm>
              <a:prstGeom prst="rect">
                <a:avLst/>
              </a:prstGeom>
              <a:solidFill>
                <a:srgbClr val="FFCC66"/>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FFCC66"/>
                </a:extrusionClr>
              </a:sp3d>
            </p:spPr>
            <p:txBody>
              <a:bodyPr>
                <a:spAutoFit/>
                <a:flatTx/>
              </a:bodyPr>
              <a:lstStyle/>
              <a:p>
                <a:pPr algn="ctr"/>
                <a:endParaRPr lang="es-MX" sz="1600" b="1"/>
              </a:p>
              <a:p>
                <a:pPr algn="ctr"/>
                <a:r>
                  <a:rPr lang="es-MX" sz="1600" b="1"/>
                  <a:t>Unidad documental</a:t>
                </a:r>
              </a:p>
              <a:p>
                <a:pPr algn="ctr"/>
                <a:endParaRPr lang="es-MX" sz="1600" b="1"/>
              </a:p>
            </p:txBody>
          </p:sp>
          <p:sp>
            <p:nvSpPr>
              <p:cNvPr id="62505" name="Text Box 17"/>
              <p:cNvSpPr txBox="1">
                <a:spLocks noChangeArrowheads="1"/>
              </p:cNvSpPr>
              <p:nvPr/>
            </p:nvSpPr>
            <p:spPr bwMode="auto">
              <a:xfrm>
                <a:off x="1296" y="3025"/>
                <a:ext cx="960" cy="857"/>
              </a:xfrm>
              <a:prstGeom prst="rect">
                <a:avLst/>
              </a:prstGeom>
              <a:solidFill>
                <a:srgbClr val="FFCC66"/>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FFCC66"/>
                </a:extrusionClr>
              </a:sp3d>
            </p:spPr>
            <p:txBody>
              <a:bodyPr>
                <a:spAutoFit/>
                <a:flatTx/>
              </a:bodyPr>
              <a:lstStyle/>
              <a:p>
                <a:pPr algn="ctr"/>
                <a:endParaRPr lang="es-MX" sz="1600" b="1"/>
              </a:p>
              <a:p>
                <a:pPr algn="ctr"/>
                <a:r>
                  <a:rPr lang="es-MX" sz="1600" b="1"/>
                  <a:t>Unidad documental</a:t>
                </a:r>
              </a:p>
              <a:p>
                <a:pPr algn="ctr"/>
                <a:endParaRPr lang="es-MX" sz="1600" b="1"/>
              </a:p>
            </p:txBody>
          </p:sp>
          <p:sp>
            <p:nvSpPr>
              <p:cNvPr id="62506" name="Text Box 18"/>
              <p:cNvSpPr txBox="1">
                <a:spLocks noChangeArrowheads="1"/>
              </p:cNvSpPr>
              <p:nvPr/>
            </p:nvSpPr>
            <p:spPr bwMode="auto">
              <a:xfrm>
                <a:off x="1392" y="3168"/>
                <a:ext cx="960" cy="857"/>
              </a:xfrm>
              <a:prstGeom prst="rect">
                <a:avLst/>
              </a:prstGeom>
              <a:solidFill>
                <a:srgbClr val="FFCC66"/>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FFCC66"/>
                </a:extrusionClr>
              </a:sp3d>
            </p:spPr>
            <p:txBody>
              <a:bodyPr>
                <a:spAutoFit/>
                <a:flatTx/>
              </a:bodyPr>
              <a:lstStyle/>
              <a:p>
                <a:pPr algn="ctr"/>
                <a:endParaRPr lang="es-MX" sz="1600" b="1"/>
              </a:p>
              <a:p>
                <a:pPr algn="ctr"/>
                <a:r>
                  <a:rPr lang="es-MX" sz="1600" b="1"/>
                  <a:t>Unidad documental</a:t>
                </a:r>
              </a:p>
              <a:p>
                <a:pPr algn="ctr"/>
                <a:endParaRPr lang="es-MX" sz="1600" b="1"/>
              </a:p>
            </p:txBody>
          </p:sp>
        </p:grpSp>
        <p:grpSp>
          <p:nvGrpSpPr>
            <p:cNvPr id="4" name="Group 19"/>
            <p:cNvGrpSpPr>
              <a:grpSpLocks/>
            </p:cNvGrpSpPr>
            <p:nvPr/>
          </p:nvGrpSpPr>
          <p:grpSpPr bwMode="auto">
            <a:xfrm>
              <a:off x="3456" y="3168"/>
              <a:ext cx="1152" cy="1145"/>
              <a:chOff x="1200" y="2880"/>
              <a:chExt cx="1152" cy="1145"/>
            </a:xfrm>
          </p:grpSpPr>
          <p:sp>
            <p:nvSpPr>
              <p:cNvPr id="62501" name="Text Box 20"/>
              <p:cNvSpPr txBox="1">
                <a:spLocks noChangeArrowheads="1"/>
              </p:cNvSpPr>
              <p:nvPr/>
            </p:nvSpPr>
            <p:spPr bwMode="auto">
              <a:xfrm>
                <a:off x="1200" y="2880"/>
                <a:ext cx="960" cy="857"/>
              </a:xfrm>
              <a:prstGeom prst="rect">
                <a:avLst/>
              </a:prstGeom>
              <a:solidFill>
                <a:srgbClr val="FFCC66"/>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FFCC66"/>
                </a:extrusionClr>
              </a:sp3d>
            </p:spPr>
            <p:txBody>
              <a:bodyPr>
                <a:spAutoFit/>
                <a:flatTx/>
              </a:bodyPr>
              <a:lstStyle/>
              <a:p>
                <a:pPr algn="ctr"/>
                <a:endParaRPr lang="es-MX" sz="1600" b="1"/>
              </a:p>
              <a:p>
                <a:pPr algn="ctr"/>
                <a:r>
                  <a:rPr lang="es-MX" sz="1600" b="1"/>
                  <a:t>Unidad documental</a:t>
                </a:r>
              </a:p>
              <a:p>
                <a:pPr algn="ctr"/>
                <a:endParaRPr lang="es-MX" sz="1600" b="1"/>
              </a:p>
            </p:txBody>
          </p:sp>
          <p:sp>
            <p:nvSpPr>
              <p:cNvPr id="62502" name="Text Box 21"/>
              <p:cNvSpPr txBox="1">
                <a:spLocks noChangeArrowheads="1"/>
              </p:cNvSpPr>
              <p:nvPr/>
            </p:nvSpPr>
            <p:spPr bwMode="auto">
              <a:xfrm>
                <a:off x="1296" y="3025"/>
                <a:ext cx="960" cy="857"/>
              </a:xfrm>
              <a:prstGeom prst="rect">
                <a:avLst/>
              </a:prstGeom>
              <a:solidFill>
                <a:srgbClr val="FFCC66"/>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FFCC66"/>
                </a:extrusionClr>
              </a:sp3d>
            </p:spPr>
            <p:txBody>
              <a:bodyPr>
                <a:spAutoFit/>
                <a:flatTx/>
              </a:bodyPr>
              <a:lstStyle/>
              <a:p>
                <a:pPr algn="ctr"/>
                <a:endParaRPr lang="es-MX" sz="1600" b="1"/>
              </a:p>
              <a:p>
                <a:pPr algn="ctr"/>
                <a:r>
                  <a:rPr lang="es-MX" sz="1600" b="1"/>
                  <a:t>Unidad documental</a:t>
                </a:r>
              </a:p>
              <a:p>
                <a:pPr algn="ctr"/>
                <a:endParaRPr lang="es-MX" sz="1600" b="1"/>
              </a:p>
            </p:txBody>
          </p:sp>
          <p:sp>
            <p:nvSpPr>
              <p:cNvPr id="62503" name="Text Box 22"/>
              <p:cNvSpPr txBox="1">
                <a:spLocks noChangeArrowheads="1"/>
              </p:cNvSpPr>
              <p:nvPr/>
            </p:nvSpPr>
            <p:spPr bwMode="auto">
              <a:xfrm>
                <a:off x="1392" y="3168"/>
                <a:ext cx="960" cy="857"/>
              </a:xfrm>
              <a:prstGeom prst="rect">
                <a:avLst/>
              </a:prstGeom>
              <a:solidFill>
                <a:srgbClr val="FFCC66"/>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FFCC66"/>
                </a:extrusionClr>
              </a:sp3d>
            </p:spPr>
            <p:txBody>
              <a:bodyPr>
                <a:spAutoFit/>
                <a:flatTx/>
              </a:bodyPr>
              <a:lstStyle/>
              <a:p>
                <a:pPr algn="ctr"/>
                <a:endParaRPr lang="es-MX" sz="1600" b="1"/>
              </a:p>
              <a:p>
                <a:pPr algn="ctr"/>
                <a:r>
                  <a:rPr lang="es-MX" sz="1600" b="1"/>
                  <a:t>Unidad documental</a:t>
                </a:r>
              </a:p>
              <a:p>
                <a:pPr algn="ctr"/>
                <a:endParaRPr lang="es-MX" sz="1600" b="1"/>
              </a:p>
            </p:txBody>
          </p:sp>
        </p:grpSp>
        <p:sp>
          <p:nvSpPr>
            <p:cNvPr id="62481" name="Freeform 23"/>
            <p:cNvSpPr>
              <a:spLocks/>
            </p:cNvSpPr>
            <p:nvPr/>
          </p:nvSpPr>
          <p:spPr bwMode="auto">
            <a:xfrm>
              <a:off x="1488" y="912"/>
              <a:ext cx="3648" cy="192"/>
            </a:xfrm>
            <a:custGeom>
              <a:avLst/>
              <a:gdLst>
                <a:gd name="T0" fmla="*/ 0 w 3648"/>
                <a:gd name="T1" fmla="*/ 192 h 192"/>
                <a:gd name="T2" fmla="*/ 0 w 3648"/>
                <a:gd name="T3" fmla="*/ 0 h 192"/>
                <a:gd name="T4" fmla="*/ 3648 w 3648"/>
                <a:gd name="T5" fmla="*/ 0 h 192"/>
                <a:gd name="T6" fmla="*/ 3648 w 3648"/>
                <a:gd name="T7" fmla="*/ 192 h 192"/>
                <a:gd name="T8" fmla="*/ 0 60000 65536"/>
                <a:gd name="T9" fmla="*/ 0 60000 65536"/>
                <a:gd name="T10" fmla="*/ 0 60000 65536"/>
                <a:gd name="T11" fmla="*/ 0 60000 65536"/>
                <a:gd name="T12" fmla="*/ 0 w 3648"/>
                <a:gd name="T13" fmla="*/ 0 h 192"/>
                <a:gd name="T14" fmla="*/ 3648 w 3648"/>
                <a:gd name="T15" fmla="*/ 192 h 192"/>
              </a:gdLst>
              <a:ahLst/>
              <a:cxnLst>
                <a:cxn ang="T8">
                  <a:pos x="T0" y="T1"/>
                </a:cxn>
                <a:cxn ang="T9">
                  <a:pos x="T2" y="T3"/>
                </a:cxn>
                <a:cxn ang="T10">
                  <a:pos x="T4" y="T5"/>
                </a:cxn>
                <a:cxn ang="T11">
                  <a:pos x="T6" y="T7"/>
                </a:cxn>
              </a:cxnLst>
              <a:rect l="T12" t="T13" r="T14" b="T15"/>
              <a:pathLst>
                <a:path w="3648" h="192">
                  <a:moveTo>
                    <a:pt x="0" y="192"/>
                  </a:moveTo>
                  <a:lnTo>
                    <a:pt x="0" y="0"/>
                  </a:lnTo>
                  <a:lnTo>
                    <a:pt x="3648" y="0"/>
                  </a:lnTo>
                  <a:lnTo>
                    <a:pt x="3648" y="192"/>
                  </a:lnTo>
                </a:path>
              </a:pathLst>
            </a:custGeom>
            <a:noFill/>
            <a:ln w="12700" cap="sq">
              <a:solidFill>
                <a:schemeClr val="tx1"/>
              </a:solidFill>
              <a:round/>
              <a:headEnd type="none" w="sm" len="sm"/>
              <a:tailEnd type="none" w="sm" len="sm"/>
            </a:ln>
          </p:spPr>
          <p:txBody>
            <a:bodyPr wrap="none"/>
            <a:lstStyle/>
            <a:p>
              <a:endParaRPr lang="en-US"/>
            </a:p>
          </p:txBody>
        </p:sp>
        <p:sp>
          <p:nvSpPr>
            <p:cNvPr id="62482" name="Line 24"/>
            <p:cNvSpPr>
              <a:spLocks noChangeShapeType="1"/>
            </p:cNvSpPr>
            <p:nvPr/>
          </p:nvSpPr>
          <p:spPr bwMode="auto">
            <a:xfrm>
              <a:off x="3264" y="816"/>
              <a:ext cx="0" cy="288"/>
            </a:xfrm>
            <a:prstGeom prst="line">
              <a:avLst/>
            </a:prstGeom>
            <a:noFill/>
            <a:ln w="12700" cap="sq">
              <a:solidFill>
                <a:schemeClr val="tx1"/>
              </a:solidFill>
              <a:round/>
              <a:headEnd type="none" w="sm" len="sm"/>
              <a:tailEnd type="none" w="sm" len="sm"/>
            </a:ln>
          </p:spPr>
          <p:txBody>
            <a:bodyPr wrap="none"/>
            <a:lstStyle/>
            <a:p>
              <a:endParaRPr lang="es-MX"/>
            </a:p>
          </p:txBody>
        </p:sp>
        <p:sp>
          <p:nvSpPr>
            <p:cNvPr id="62483" name="Line 25"/>
            <p:cNvSpPr>
              <a:spLocks noChangeShapeType="1"/>
            </p:cNvSpPr>
            <p:nvPr/>
          </p:nvSpPr>
          <p:spPr bwMode="auto">
            <a:xfrm>
              <a:off x="2256" y="912"/>
              <a:ext cx="0" cy="864"/>
            </a:xfrm>
            <a:prstGeom prst="line">
              <a:avLst/>
            </a:prstGeom>
            <a:noFill/>
            <a:ln w="12700" cap="sq">
              <a:solidFill>
                <a:schemeClr val="tx1"/>
              </a:solidFill>
              <a:round/>
              <a:headEnd type="none" w="sm" len="sm"/>
              <a:tailEnd type="none" w="sm" len="sm"/>
            </a:ln>
          </p:spPr>
          <p:txBody>
            <a:bodyPr wrap="none"/>
            <a:lstStyle/>
            <a:p>
              <a:endParaRPr lang="es-MX"/>
            </a:p>
          </p:txBody>
        </p:sp>
        <p:sp>
          <p:nvSpPr>
            <p:cNvPr id="62484" name="Freeform 26"/>
            <p:cNvSpPr>
              <a:spLocks/>
            </p:cNvSpPr>
            <p:nvPr/>
          </p:nvSpPr>
          <p:spPr bwMode="auto">
            <a:xfrm>
              <a:off x="3264" y="1632"/>
              <a:ext cx="1200" cy="144"/>
            </a:xfrm>
            <a:custGeom>
              <a:avLst/>
              <a:gdLst>
                <a:gd name="T0" fmla="*/ 0 w 1152"/>
                <a:gd name="T1" fmla="*/ 1 h 240"/>
                <a:gd name="T2" fmla="*/ 0 w 1152"/>
                <a:gd name="T3" fmla="*/ 0 h 240"/>
                <a:gd name="T4" fmla="*/ 2498 w 1152"/>
                <a:gd name="T5" fmla="*/ 0 h 240"/>
                <a:gd name="T6" fmla="*/ 2498 w 1152"/>
                <a:gd name="T7" fmla="*/ 1 h 240"/>
                <a:gd name="T8" fmla="*/ 0 60000 65536"/>
                <a:gd name="T9" fmla="*/ 0 60000 65536"/>
                <a:gd name="T10" fmla="*/ 0 60000 65536"/>
                <a:gd name="T11" fmla="*/ 0 60000 65536"/>
                <a:gd name="T12" fmla="*/ 0 w 1152"/>
                <a:gd name="T13" fmla="*/ 0 h 240"/>
                <a:gd name="T14" fmla="*/ 1152 w 1152"/>
                <a:gd name="T15" fmla="*/ 240 h 240"/>
              </a:gdLst>
              <a:ahLst/>
              <a:cxnLst>
                <a:cxn ang="T8">
                  <a:pos x="T0" y="T1"/>
                </a:cxn>
                <a:cxn ang="T9">
                  <a:pos x="T2" y="T3"/>
                </a:cxn>
                <a:cxn ang="T10">
                  <a:pos x="T4" y="T5"/>
                </a:cxn>
                <a:cxn ang="T11">
                  <a:pos x="T6" y="T7"/>
                </a:cxn>
              </a:cxnLst>
              <a:rect l="T12" t="T13" r="T14" b="T15"/>
              <a:pathLst>
                <a:path w="1152" h="240">
                  <a:moveTo>
                    <a:pt x="0" y="240"/>
                  </a:moveTo>
                  <a:lnTo>
                    <a:pt x="0" y="0"/>
                  </a:lnTo>
                  <a:lnTo>
                    <a:pt x="1152" y="0"/>
                  </a:lnTo>
                  <a:lnTo>
                    <a:pt x="1152" y="240"/>
                  </a:lnTo>
                </a:path>
              </a:pathLst>
            </a:custGeom>
            <a:noFill/>
            <a:ln w="12700" cap="sq">
              <a:solidFill>
                <a:schemeClr val="tx1"/>
              </a:solidFill>
              <a:round/>
              <a:headEnd type="none" w="sm" len="sm"/>
              <a:tailEnd type="none" w="sm" len="sm"/>
            </a:ln>
          </p:spPr>
          <p:txBody>
            <a:bodyPr wrap="none"/>
            <a:lstStyle/>
            <a:p>
              <a:endParaRPr lang="en-US"/>
            </a:p>
          </p:txBody>
        </p:sp>
        <p:sp>
          <p:nvSpPr>
            <p:cNvPr id="62485" name="Line 27"/>
            <p:cNvSpPr>
              <a:spLocks noChangeShapeType="1"/>
            </p:cNvSpPr>
            <p:nvPr/>
          </p:nvSpPr>
          <p:spPr bwMode="auto">
            <a:xfrm>
              <a:off x="3264" y="1344"/>
              <a:ext cx="0" cy="288"/>
            </a:xfrm>
            <a:prstGeom prst="line">
              <a:avLst/>
            </a:prstGeom>
            <a:noFill/>
            <a:ln w="12700" cap="sq">
              <a:solidFill>
                <a:schemeClr val="tx1"/>
              </a:solidFill>
              <a:round/>
              <a:headEnd type="none" w="sm" len="sm"/>
              <a:tailEnd type="none" w="sm" len="sm"/>
            </a:ln>
          </p:spPr>
          <p:txBody>
            <a:bodyPr wrap="none"/>
            <a:lstStyle/>
            <a:p>
              <a:endParaRPr lang="es-MX"/>
            </a:p>
          </p:txBody>
        </p:sp>
        <p:sp>
          <p:nvSpPr>
            <p:cNvPr id="62486" name="Line 28"/>
            <p:cNvSpPr>
              <a:spLocks noChangeShapeType="1"/>
            </p:cNvSpPr>
            <p:nvPr/>
          </p:nvSpPr>
          <p:spPr bwMode="auto">
            <a:xfrm>
              <a:off x="5136" y="1392"/>
              <a:ext cx="0" cy="1056"/>
            </a:xfrm>
            <a:prstGeom prst="line">
              <a:avLst/>
            </a:prstGeom>
            <a:noFill/>
            <a:ln w="12700" cap="sq">
              <a:solidFill>
                <a:schemeClr val="tx1"/>
              </a:solidFill>
              <a:round/>
              <a:headEnd type="none" w="sm" len="sm"/>
              <a:tailEnd type="none" w="sm" len="sm"/>
            </a:ln>
          </p:spPr>
          <p:txBody>
            <a:bodyPr wrap="none"/>
            <a:lstStyle/>
            <a:p>
              <a:endParaRPr lang="es-MX"/>
            </a:p>
          </p:txBody>
        </p:sp>
        <p:sp>
          <p:nvSpPr>
            <p:cNvPr id="62487" name="Freeform 29"/>
            <p:cNvSpPr>
              <a:spLocks/>
            </p:cNvSpPr>
            <p:nvPr/>
          </p:nvSpPr>
          <p:spPr bwMode="auto">
            <a:xfrm>
              <a:off x="3984" y="2064"/>
              <a:ext cx="480" cy="384"/>
            </a:xfrm>
            <a:custGeom>
              <a:avLst/>
              <a:gdLst>
                <a:gd name="T0" fmla="*/ 480 w 480"/>
                <a:gd name="T1" fmla="*/ 0 h 384"/>
                <a:gd name="T2" fmla="*/ 480 w 480"/>
                <a:gd name="T3" fmla="*/ 192 h 384"/>
                <a:gd name="T4" fmla="*/ 0 w 480"/>
                <a:gd name="T5" fmla="*/ 192 h 384"/>
                <a:gd name="T6" fmla="*/ 0 w 480"/>
                <a:gd name="T7" fmla="*/ 384 h 384"/>
                <a:gd name="T8" fmla="*/ 0 60000 65536"/>
                <a:gd name="T9" fmla="*/ 0 60000 65536"/>
                <a:gd name="T10" fmla="*/ 0 60000 65536"/>
                <a:gd name="T11" fmla="*/ 0 60000 65536"/>
                <a:gd name="T12" fmla="*/ 0 w 480"/>
                <a:gd name="T13" fmla="*/ 0 h 384"/>
                <a:gd name="T14" fmla="*/ 480 w 480"/>
                <a:gd name="T15" fmla="*/ 384 h 384"/>
              </a:gdLst>
              <a:ahLst/>
              <a:cxnLst>
                <a:cxn ang="T8">
                  <a:pos x="T0" y="T1"/>
                </a:cxn>
                <a:cxn ang="T9">
                  <a:pos x="T2" y="T3"/>
                </a:cxn>
                <a:cxn ang="T10">
                  <a:pos x="T4" y="T5"/>
                </a:cxn>
                <a:cxn ang="T11">
                  <a:pos x="T6" y="T7"/>
                </a:cxn>
              </a:cxnLst>
              <a:rect l="T12" t="T13" r="T14" b="T15"/>
              <a:pathLst>
                <a:path w="480" h="384">
                  <a:moveTo>
                    <a:pt x="480" y="0"/>
                  </a:moveTo>
                  <a:lnTo>
                    <a:pt x="480" y="192"/>
                  </a:lnTo>
                  <a:lnTo>
                    <a:pt x="0" y="192"/>
                  </a:lnTo>
                  <a:lnTo>
                    <a:pt x="0" y="384"/>
                  </a:lnTo>
                </a:path>
              </a:pathLst>
            </a:custGeom>
            <a:noFill/>
            <a:ln w="12700" cap="sq">
              <a:solidFill>
                <a:schemeClr val="tx1"/>
              </a:solidFill>
              <a:round/>
              <a:headEnd type="none" w="sm" len="sm"/>
              <a:tailEnd type="none" w="sm" len="sm"/>
            </a:ln>
          </p:spPr>
          <p:txBody>
            <a:bodyPr wrap="none"/>
            <a:lstStyle/>
            <a:p>
              <a:endParaRPr lang="en-US"/>
            </a:p>
          </p:txBody>
        </p:sp>
        <p:sp>
          <p:nvSpPr>
            <p:cNvPr id="62488" name="Line 30"/>
            <p:cNvSpPr>
              <a:spLocks noChangeShapeType="1"/>
            </p:cNvSpPr>
            <p:nvPr/>
          </p:nvSpPr>
          <p:spPr bwMode="auto">
            <a:xfrm>
              <a:off x="768" y="1536"/>
              <a:ext cx="4992" cy="0"/>
            </a:xfrm>
            <a:prstGeom prst="line">
              <a:avLst/>
            </a:prstGeom>
            <a:noFill/>
            <a:ln w="12700">
              <a:solidFill>
                <a:schemeClr val="tx1"/>
              </a:solidFill>
              <a:prstDash val="sysDot"/>
              <a:round/>
              <a:headEnd type="none" w="sm" len="sm"/>
              <a:tailEnd type="none" w="sm" len="sm"/>
            </a:ln>
          </p:spPr>
          <p:txBody>
            <a:bodyPr wrap="none"/>
            <a:lstStyle/>
            <a:p>
              <a:endParaRPr lang="es-MX"/>
            </a:p>
          </p:txBody>
        </p:sp>
        <p:sp>
          <p:nvSpPr>
            <p:cNvPr id="62489" name="Line 31"/>
            <p:cNvSpPr>
              <a:spLocks noChangeShapeType="1"/>
            </p:cNvSpPr>
            <p:nvPr/>
          </p:nvSpPr>
          <p:spPr bwMode="auto">
            <a:xfrm>
              <a:off x="768" y="2160"/>
              <a:ext cx="4992" cy="0"/>
            </a:xfrm>
            <a:prstGeom prst="line">
              <a:avLst/>
            </a:prstGeom>
            <a:noFill/>
            <a:ln w="12700">
              <a:solidFill>
                <a:schemeClr val="tx1"/>
              </a:solidFill>
              <a:prstDash val="sysDot"/>
              <a:round/>
              <a:headEnd type="none" w="sm" len="sm"/>
              <a:tailEnd type="none" w="sm" len="sm"/>
            </a:ln>
          </p:spPr>
          <p:txBody>
            <a:bodyPr wrap="none"/>
            <a:lstStyle/>
            <a:p>
              <a:endParaRPr lang="es-MX"/>
            </a:p>
          </p:txBody>
        </p:sp>
        <p:sp>
          <p:nvSpPr>
            <p:cNvPr id="62490" name="Text Box 32"/>
            <p:cNvSpPr txBox="1">
              <a:spLocks noChangeArrowheads="1"/>
            </p:cNvSpPr>
            <p:nvPr/>
          </p:nvSpPr>
          <p:spPr bwMode="auto">
            <a:xfrm>
              <a:off x="3877" y="480"/>
              <a:ext cx="108" cy="266"/>
            </a:xfrm>
            <a:prstGeom prst="rect">
              <a:avLst/>
            </a:prstGeom>
            <a:noFill/>
            <a:ln w="12700" cap="sq">
              <a:noFill/>
              <a:miter lim="800000"/>
              <a:headEnd type="none" w="sm" len="sm"/>
              <a:tailEnd type="none" w="sm" len="sm"/>
            </a:ln>
          </p:spPr>
          <p:txBody>
            <a:bodyPr wrap="none">
              <a:spAutoFit/>
            </a:bodyPr>
            <a:lstStyle/>
            <a:p>
              <a:endParaRPr lang="es-MX" sz="1600" b="1"/>
            </a:p>
          </p:txBody>
        </p:sp>
        <p:grpSp>
          <p:nvGrpSpPr>
            <p:cNvPr id="5" name="Group 33"/>
            <p:cNvGrpSpPr>
              <a:grpSpLocks/>
            </p:cNvGrpSpPr>
            <p:nvPr/>
          </p:nvGrpSpPr>
          <p:grpSpPr bwMode="auto">
            <a:xfrm>
              <a:off x="1680" y="2784"/>
              <a:ext cx="192" cy="672"/>
              <a:chOff x="1680" y="2784"/>
              <a:chExt cx="192" cy="672"/>
            </a:xfrm>
          </p:grpSpPr>
          <p:sp>
            <p:nvSpPr>
              <p:cNvPr id="62499" name="Freeform 34"/>
              <p:cNvSpPr>
                <a:spLocks/>
              </p:cNvSpPr>
              <p:nvPr/>
            </p:nvSpPr>
            <p:spPr bwMode="auto">
              <a:xfrm>
                <a:off x="1680" y="2784"/>
                <a:ext cx="192" cy="672"/>
              </a:xfrm>
              <a:custGeom>
                <a:avLst/>
                <a:gdLst>
                  <a:gd name="T0" fmla="*/ 0 w 192"/>
                  <a:gd name="T1" fmla="*/ 348 h 672"/>
                  <a:gd name="T2" fmla="*/ 0 w 192"/>
                  <a:gd name="T3" fmla="*/ 0 h 672"/>
                  <a:gd name="T4" fmla="*/ 192 w 192"/>
                  <a:gd name="T5" fmla="*/ 428 h 672"/>
                  <a:gd name="T6" fmla="*/ 192 w 192"/>
                  <a:gd name="T7" fmla="*/ 672 h 672"/>
                  <a:gd name="T8" fmla="*/ 0 60000 65536"/>
                  <a:gd name="T9" fmla="*/ 0 60000 65536"/>
                  <a:gd name="T10" fmla="*/ 0 60000 65536"/>
                  <a:gd name="T11" fmla="*/ 0 60000 65536"/>
                  <a:gd name="T12" fmla="*/ 0 w 192"/>
                  <a:gd name="T13" fmla="*/ 0 h 672"/>
                  <a:gd name="T14" fmla="*/ 192 w 192"/>
                  <a:gd name="T15" fmla="*/ 672 h 672"/>
                </a:gdLst>
                <a:ahLst/>
                <a:cxnLst>
                  <a:cxn ang="T8">
                    <a:pos x="T0" y="T1"/>
                  </a:cxn>
                  <a:cxn ang="T9">
                    <a:pos x="T2" y="T3"/>
                  </a:cxn>
                  <a:cxn ang="T10">
                    <a:pos x="T4" y="T5"/>
                  </a:cxn>
                  <a:cxn ang="T11">
                    <a:pos x="T6" y="T7"/>
                  </a:cxn>
                </a:cxnLst>
                <a:rect l="T12" t="T13" r="T14" b="T15"/>
                <a:pathLst>
                  <a:path w="192" h="672">
                    <a:moveTo>
                      <a:pt x="0" y="348"/>
                    </a:moveTo>
                    <a:lnTo>
                      <a:pt x="0" y="0"/>
                    </a:lnTo>
                    <a:lnTo>
                      <a:pt x="192" y="428"/>
                    </a:lnTo>
                    <a:lnTo>
                      <a:pt x="192" y="672"/>
                    </a:lnTo>
                  </a:path>
                </a:pathLst>
              </a:custGeom>
              <a:noFill/>
              <a:ln w="12700" cap="sq">
                <a:solidFill>
                  <a:schemeClr val="tx1"/>
                </a:solidFill>
                <a:round/>
                <a:headEnd type="none" w="sm" len="sm"/>
                <a:tailEnd type="none" w="sm" len="sm"/>
              </a:ln>
            </p:spPr>
            <p:txBody>
              <a:bodyPr wrap="none"/>
              <a:lstStyle/>
              <a:p>
                <a:endParaRPr lang="en-US"/>
              </a:p>
            </p:txBody>
          </p:sp>
          <p:sp>
            <p:nvSpPr>
              <p:cNvPr id="62500" name="Freeform 35"/>
              <p:cNvSpPr>
                <a:spLocks/>
              </p:cNvSpPr>
              <p:nvPr/>
            </p:nvSpPr>
            <p:spPr bwMode="auto">
              <a:xfrm>
                <a:off x="1776" y="3024"/>
                <a:ext cx="1" cy="264"/>
              </a:xfrm>
              <a:custGeom>
                <a:avLst/>
                <a:gdLst>
                  <a:gd name="T0" fmla="*/ 0 w 1"/>
                  <a:gd name="T1" fmla="*/ 0 h 264"/>
                  <a:gd name="T2" fmla="*/ 0 w 1"/>
                  <a:gd name="T3" fmla="*/ 264 h 264"/>
                  <a:gd name="T4" fmla="*/ 0 60000 65536"/>
                  <a:gd name="T5" fmla="*/ 0 60000 65536"/>
                  <a:gd name="T6" fmla="*/ 0 w 1"/>
                  <a:gd name="T7" fmla="*/ 0 h 264"/>
                  <a:gd name="T8" fmla="*/ 1 w 1"/>
                  <a:gd name="T9" fmla="*/ 264 h 264"/>
                </a:gdLst>
                <a:ahLst/>
                <a:cxnLst>
                  <a:cxn ang="T4">
                    <a:pos x="T0" y="T1"/>
                  </a:cxn>
                  <a:cxn ang="T5">
                    <a:pos x="T2" y="T3"/>
                  </a:cxn>
                </a:cxnLst>
                <a:rect l="T6" t="T7" r="T8" b="T9"/>
                <a:pathLst>
                  <a:path w="1" h="264">
                    <a:moveTo>
                      <a:pt x="0" y="0"/>
                    </a:moveTo>
                    <a:lnTo>
                      <a:pt x="0" y="264"/>
                    </a:lnTo>
                  </a:path>
                </a:pathLst>
              </a:custGeom>
              <a:noFill/>
              <a:ln w="12700" cap="sq">
                <a:solidFill>
                  <a:schemeClr val="tx1"/>
                </a:solidFill>
                <a:round/>
                <a:headEnd type="none" w="sm" len="sm"/>
                <a:tailEnd type="none" w="sm" len="sm"/>
              </a:ln>
            </p:spPr>
            <p:txBody>
              <a:bodyPr wrap="none"/>
              <a:lstStyle/>
              <a:p>
                <a:endParaRPr lang="en-US"/>
              </a:p>
            </p:txBody>
          </p:sp>
        </p:grpSp>
        <p:grpSp>
          <p:nvGrpSpPr>
            <p:cNvPr id="6" name="Group 36"/>
            <p:cNvGrpSpPr>
              <a:grpSpLocks/>
            </p:cNvGrpSpPr>
            <p:nvPr/>
          </p:nvGrpSpPr>
          <p:grpSpPr bwMode="auto">
            <a:xfrm>
              <a:off x="3984" y="2784"/>
              <a:ext cx="192" cy="672"/>
              <a:chOff x="1680" y="2784"/>
              <a:chExt cx="192" cy="672"/>
            </a:xfrm>
          </p:grpSpPr>
          <p:sp>
            <p:nvSpPr>
              <p:cNvPr id="62497" name="Freeform 37"/>
              <p:cNvSpPr>
                <a:spLocks/>
              </p:cNvSpPr>
              <p:nvPr/>
            </p:nvSpPr>
            <p:spPr bwMode="auto">
              <a:xfrm>
                <a:off x="1680" y="2784"/>
                <a:ext cx="192" cy="672"/>
              </a:xfrm>
              <a:custGeom>
                <a:avLst/>
                <a:gdLst>
                  <a:gd name="T0" fmla="*/ 0 w 192"/>
                  <a:gd name="T1" fmla="*/ 348 h 672"/>
                  <a:gd name="T2" fmla="*/ 0 w 192"/>
                  <a:gd name="T3" fmla="*/ 0 h 672"/>
                  <a:gd name="T4" fmla="*/ 192 w 192"/>
                  <a:gd name="T5" fmla="*/ 428 h 672"/>
                  <a:gd name="T6" fmla="*/ 192 w 192"/>
                  <a:gd name="T7" fmla="*/ 672 h 672"/>
                  <a:gd name="T8" fmla="*/ 0 60000 65536"/>
                  <a:gd name="T9" fmla="*/ 0 60000 65536"/>
                  <a:gd name="T10" fmla="*/ 0 60000 65536"/>
                  <a:gd name="T11" fmla="*/ 0 60000 65536"/>
                  <a:gd name="T12" fmla="*/ 0 w 192"/>
                  <a:gd name="T13" fmla="*/ 0 h 672"/>
                  <a:gd name="T14" fmla="*/ 192 w 192"/>
                  <a:gd name="T15" fmla="*/ 672 h 672"/>
                </a:gdLst>
                <a:ahLst/>
                <a:cxnLst>
                  <a:cxn ang="T8">
                    <a:pos x="T0" y="T1"/>
                  </a:cxn>
                  <a:cxn ang="T9">
                    <a:pos x="T2" y="T3"/>
                  </a:cxn>
                  <a:cxn ang="T10">
                    <a:pos x="T4" y="T5"/>
                  </a:cxn>
                  <a:cxn ang="T11">
                    <a:pos x="T6" y="T7"/>
                  </a:cxn>
                </a:cxnLst>
                <a:rect l="T12" t="T13" r="T14" b="T15"/>
                <a:pathLst>
                  <a:path w="192" h="672">
                    <a:moveTo>
                      <a:pt x="0" y="348"/>
                    </a:moveTo>
                    <a:lnTo>
                      <a:pt x="0" y="0"/>
                    </a:lnTo>
                    <a:lnTo>
                      <a:pt x="192" y="428"/>
                    </a:lnTo>
                    <a:lnTo>
                      <a:pt x="192" y="672"/>
                    </a:lnTo>
                  </a:path>
                </a:pathLst>
              </a:custGeom>
              <a:noFill/>
              <a:ln w="12700" cap="sq">
                <a:solidFill>
                  <a:schemeClr val="tx1"/>
                </a:solidFill>
                <a:round/>
                <a:headEnd type="none" w="sm" len="sm"/>
                <a:tailEnd type="none" w="sm" len="sm"/>
              </a:ln>
            </p:spPr>
            <p:txBody>
              <a:bodyPr wrap="none"/>
              <a:lstStyle/>
              <a:p>
                <a:endParaRPr lang="en-US"/>
              </a:p>
            </p:txBody>
          </p:sp>
          <p:sp>
            <p:nvSpPr>
              <p:cNvPr id="62498" name="Freeform 38"/>
              <p:cNvSpPr>
                <a:spLocks/>
              </p:cNvSpPr>
              <p:nvPr/>
            </p:nvSpPr>
            <p:spPr bwMode="auto">
              <a:xfrm>
                <a:off x="1776" y="3024"/>
                <a:ext cx="1" cy="264"/>
              </a:xfrm>
              <a:custGeom>
                <a:avLst/>
                <a:gdLst>
                  <a:gd name="T0" fmla="*/ 0 w 1"/>
                  <a:gd name="T1" fmla="*/ 0 h 264"/>
                  <a:gd name="T2" fmla="*/ 0 w 1"/>
                  <a:gd name="T3" fmla="*/ 264 h 264"/>
                  <a:gd name="T4" fmla="*/ 0 60000 65536"/>
                  <a:gd name="T5" fmla="*/ 0 60000 65536"/>
                  <a:gd name="T6" fmla="*/ 0 w 1"/>
                  <a:gd name="T7" fmla="*/ 0 h 264"/>
                  <a:gd name="T8" fmla="*/ 1 w 1"/>
                  <a:gd name="T9" fmla="*/ 264 h 264"/>
                </a:gdLst>
                <a:ahLst/>
                <a:cxnLst>
                  <a:cxn ang="T4">
                    <a:pos x="T0" y="T1"/>
                  </a:cxn>
                  <a:cxn ang="T5">
                    <a:pos x="T2" y="T3"/>
                  </a:cxn>
                </a:cxnLst>
                <a:rect l="T6" t="T7" r="T8" b="T9"/>
                <a:pathLst>
                  <a:path w="1" h="264">
                    <a:moveTo>
                      <a:pt x="0" y="0"/>
                    </a:moveTo>
                    <a:lnTo>
                      <a:pt x="0" y="264"/>
                    </a:lnTo>
                  </a:path>
                </a:pathLst>
              </a:custGeom>
              <a:noFill/>
              <a:ln w="12700" cap="sq">
                <a:solidFill>
                  <a:schemeClr val="tx1"/>
                </a:solidFill>
                <a:round/>
                <a:headEnd type="none" w="sm" len="sm"/>
                <a:tailEnd type="none" w="sm" len="sm"/>
              </a:ln>
            </p:spPr>
            <p:txBody>
              <a:bodyPr wrap="none"/>
              <a:lstStyle/>
              <a:p>
                <a:endParaRPr lang="en-US"/>
              </a:p>
            </p:txBody>
          </p:sp>
        </p:grpSp>
        <p:sp>
          <p:nvSpPr>
            <p:cNvPr id="62493" name="Line 39"/>
            <p:cNvSpPr>
              <a:spLocks noChangeShapeType="1"/>
            </p:cNvSpPr>
            <p:nvPr/>
          </p:nvSpPr>
          <p:spPr bwMode="auto">
            <a:xfrm flipV="1">
              <a:off x="1680" y="2688"/>
              <a:ext cx="0" cy="96"/>
            </a:xfrm>
            <a:prstGeom prst="line">
              <a:avLst/>
            </a:prstGeom>
            <a:noFill/>
            <a:ln w="12700" cap="sq">
              <a:solidFill>
                <a:schemeClr val="tx1"/>
              </a:solidFill>
              <a:round/>
              <a:headEnd type="none" w="sm" len="sm"/>
              <a:tailEnd type="none" w="sm" len="sm"/>
            </a:ln>
          </p:spPr>
          <p:txBody>
            <a:bodyPr wrap="none"/>
            <a:lstStyle/>
            <a:p>
              <a:endParaRPr lang="es-MX"/>
            </a:p>
          </p:txBody>
        </p:sp>
        <p:sp>
          <p:nvSpPr>
            <p:cNvPr id="62494" name="Freeform 40"/>
            <p:cNvSpPr>
              <a:spLocks/>
            </p:cNvSpPr>
            <p:nvPr/>
          </p:nvSpPr>
          <p:spPr bwMode="auto">
            <a:xfrm>
              <a:off x="3984" y="2718"/>
              <a:ext cx="1" cy="66"/>
            </a:xfrm>
            <a:custGeom>
              <a:avLst/>
              <a:gdLst>
                <a:gd name="T0" fmla="*/ 0 w 1"/>
                <a:gd name="T1" fmla="*/ 66 h 66"/>
                <a:gd name="T2" fmla="*/ 0 w 1"/>
                <a:gd name="T3" fmla="*/ 0 h 66"/>
                <a:gd name="T4" fmla="*/ 0 60000 65536"/>
                <a:gd name="T5" fmla="*/ 0 60000 65536"/>
                <a:gd name="T6" fmla="*/ 0 w 1"/>
                <a:gd name="T7" fmla="*/ 0 h 66"/>
                <a:gd name="T8" fmla="*/ 1 w 1"/>
                <a:gd name="T9" fmla="*/ 66 h 66"/>
              </a:gdLst>
              <a:ahLst/>
              <a:cxnLst>
                <a:cxn ang="T4">
                  <a:pos x="T0" y="T1"/>
                </a:cxn>
                <a:cxn ang="T5">
                  <a:pos x="T2" y="T3"/>
                </a:cxn>
              </a:cxnLst>
              <a:rect l="T6" t="T7" r="T8" b="T9"/>
              <a:pathLst>
                <a:path w="1" h="66">
                  <a:moveTo>
                    <a:pt x="0" y="66"/>
                  </a:moveTo>
                  <a:lnTo>
                    <a:pt x="0" y="0"/>
                  </a:lnTo>
                </a:path>
              </a:pathLst>
            </a:custGeom>
            <a:noFill/>
            <a:ln w="12700" cap="sq">
              <a:solidFill>
                <a:schemeClr val="tx1"/>
              </a:solidFill>
              <a:round/>
              <a:headEnd type="none" w="sm" len="sm"/>
              <a:tailEnd type="none" w="sm" len="sm"/>
            </a:ln>
          </p:spPr>
          <p:txBody>
            <a:bodyPr wrap="none"/>
            <a:lstStyle/>
            <a:p>
              <a:endParaRPr lang="en-US"/>
            </a:p>
          </p:txBody>
        </p:sp>
        <p:sp>
          <p:nvSpPr>
            <p:cNvPr id="62495" name="Freeform 41"/>
            <p:cNvSpPr>
              <a:spLocks/>
            </p:cNvSpPr>
            <p:nvPr/>
          </p:nvSpPr>
          <p:spPr bwMode="auto">
            <a:xfrm>
              <a:off x="2256" y="2016"/>
              <a:ext cx="624" cy="432"/>
            </a:xfrm>
            <a:custGeom>
              <a:avLst/>
              <a:gdLst>
                <a:gd name="T0" fmla="*/ 0 w 624"/>
                <a:gd name="T1" fmla="*/ 0 h 432"/>
                <a:gd name="T2" fmla="*/ 0 w 624"/>
                <a:gd name="T3" fmla="*/ 240 h 432"/>
                <a:gd name="T4" fmla="*/ 624 w 624"/>
                <a:gd name="T5" fmla="*/ 240 h 432"/>
                <a:gd name="T6" fmla="*/ 624 w 624"/>
                <a:gd name="T7" fmla="*/ 432 h 432"/>
                <a:gd name="T8" fmla="*/ 0 60000 65536"/>
                <a:gd name="T9" fmla="*/ 0 60000 65536"/>
                <a:gd name="T10" fmla="*/ 0 60000 65536"/>
                <a:gd name="T11" fmla="*/ 0 60000 65536"/>
                <a:gd name="T12" fmla="*/ 0 w 624"/>
                <a:gd name="T13" fmla="*/ 0 h 432"/>
                <a:gd name="T14" fmla="*/ 624 w 624"/>
                <a:gd name="T15" fmla="*/ 432 h 432"/>
              </a:gdLst>
              <a:ahLst/>
              <a:cxnLst>
                <a:cxn ang="T8">
                  <a:pos x="T0" y="T1"/>
                </a:cxn>
                <a:cxn ang="T9">
                  <a:pos x="T2" y="T3"/>
                </a:cxn>
                <a:cxn ang="T10">
                  <a:pos x="T4" y="T5"/>
                </a:cxn>
                <a:cxn ang="T11">
                  <a:pos x="T6" y="T7"/>
                </a:cxn>
              </a:cxnLst>
              <a:rect l="T12" t="T13" r="T14" b="T15"/>
              <a:pathLst>
                <a:path w="624" h="432">
                  <a:moveTo>
                    <a:pt x="0" y="0"/>
                  </a:moveTo>
                  <a:lnTo>
                    <a:pt x="0" y="240"/>
                  </a:lnTo>
                  <a:lnTo>
                    <a:pt x="624" y="240"/>
                  </a:lnTo>
                  <a:lnTo>
                    <a:pt x="624" y="432"/>
                  </a:lnTo>
                </a:path>
              </a:pathLst>
            </a:custGeom>
            <a:noFill/>
            <a:ln w="12700" cap="sq">
              <a:solidFill>
                <a:schemeClr val="tx1"/>
              </a:solidFill>
              <a:round/>
              <a:headEnd type="none" w="sm" len="sm"/>
              <a:tailEnd type="none" w="sm" len="sm"/>
            </a:ln>
          </p:spPr>
          <p:txBody>
            <a:bodyPr wrap="none"/>
            <a:lstStyle/>
            <a:p>
              <a:endParaRPr lang="en-US"/>
            </a:p>
          </p:txBody>
        </p:sp>
        <p:sp>
          <p:nvSpPr>
            <p:cNvPr id="62496" name="Freeform 42"/>
            <p:cNvSpPr>
              <a:spLocks/>
            </p:cNvSpPr>
            <p:nvPr/>
          </p:nvSpPr>
          <p:spPr bwMode="auto">
            <a:xfrm>
              <a:off x="1056" y="1344"/>
              <a:ext cx="432" cy="1248"/>
            </a:xfrm>
            <a:custGeom>
              <a:avLst/>
              <a:gdLst>
                <a:gd name="T0" fmla="*/ 192 w 432"/>
                <a:gd name="T1" fmla="*/ 1248 h 1248"/>
                <a:gd name="T2" fmla="*/ 0 w 432"/>
                <a:gd name="T3" fmla="*/ 1248 h 1248"/>
                <a:gd name="T4" fmla="*/ 0 w 432"/>
                <a:gd name="T5" fmla="*/ 336 h 1248"/>
                <a:gd name="T6" fmla="*/ 432 w 432"/>
                <a:gd name="T7" fmla="*/ 336 h 1248"/>
                <a:gd name="T8" fmla="*/ 432 w 432"/>
                <a:gd name="T9" fmla="*/ 0 h 1248"/>
                <a:gd name="T10" fmla="*/ 0 60000 65536"/>
                <a:gd name="T11" fmla="*/ 0 60000 65536"/>
                <a:gd name="T12" fmla="*/ 0 60000 65536"/>
                <a:gd name="T13" fmla="*/ 0 60000 65536"/>
                <a:gd name="T14" fmla="*/ 0 60000 65536"/>
                <a:gd name="T15" fmla="*/ 0 w 432"/>
                <a:gd name="T16" fmla="*/ 0 h 1248"/>
                <a:gd name="T17" fmla="*/ 432 w 432"/>
                <a:gd name="T18" fmla="*/ 1248 h 1248"/>
              </a:gdLst>
              <a:ahLst/>
              <a:cxnLst>
                <a:cxn ang="T10">
                  <a:pos x="T0" y="T1"/>
                </a:cxn>
                <a:cxn ang="T11">
                  <a:pos x="T2" y="T3"/>
                </a:cxn>
                <a:cxn ang="T12">
                  <a:pos x="T4" y="T5"/>
                </a:cxn>
                <a:cxn ang="T13">
                  <a:pos x="T6" y="T7"/>
                </a:cxn>
                <a:cxn ang="T14">
                  <a:pos x="T8" y="T9"/>
                </a:cxn>
              </a:cxnLst>
              <a:rect l="T15" t="T16" r="T17" b="T18"/>
              <a:pathLst>
                <a:path w="432" h="1248">
                  <a:moveTo>
                    <a:pt x="192" y="1248"/>
                  </a:moveTo>
                  <a:lnTo>
                    <a:pt x="0" y="1248"/>
                  </a:lnTo>
                  <a:lnTo>
                    <a:pt x="0" y="336"/>
                  </a:lnTo>
                  <a:lnTo>
                    <a:pt x="432" y="336"/>
                  </a:lnTo>
                  <a:lnTo>
                    <a:pt x="432" y="0"/>
                  </a:lnTo>
                </a:path>
              </a:pathLst>
            </a:custGeom>
            <a:noFill/>
            <a:ln w="12700" cap="sq">
              <a:solidFill>
                <a:schemeClr val="tx1"/>
              </a:solidFill>
              <a:round/>
              <a:headEnd type="none" w="sm" len="sm"/>
              <a:tailEnd type="none" w="sm" len="sm"/>
            </a:ln>
          </p:spPr>
          <p:txBody>
            <a:bodyPr wrap="none"/>
            <a:lstStyle/>
            <a:p>
              <a:endParaRPr lang="en-US"/>
            </a:p>
          </p:txBody>
        </p:sp>
      </p:grpSp>
    </p:spTree>
    <p:extLst>
      <p:ext uri="{BB962C8B-B14F-4D97-AF65-F5344CB8AC3E}">
        <p14:creationId xmlns:p14="http://schemas.microsoft.com/office/powerpoint/2010/main" val="309147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noAutofit/>
          </a:bodyPr>
          <a:lstStyle/>
          <a:p>
            <a:r>
              <a:rPr lang="es-ES" altLang="es-MX" sz="4000" b="1" dirty="0"/>
              <a:t>¿Que es un fondo?</a:t>
            </a:r>
          </a:p>
        </p:txBody>
      </p:sp>
      <p:sp>
        <p:nvSpPr>
          <p:cNvPr id="462851" name="Rectangle 3"/>
          <p:cNvSpPr>
            <a:spLocks noGrp="1" noChangeArrowheads="1"/>
          </p:cNvSpPr>
          <p:nvPr>
            <p:ph idx="1"/>
          </p:nvPr>
        </p:nvSpPr>
        <p:spPr>
          <a:xfrm>
            <a:off x="899592" y="1772816"/>
            <a:ext cx="7384073" cy="3777622"/>
          </a:xfrm>
        </p:spPr>
        <p:txBody>
          <a:bodyPr>
            <a:noAutofit/>
          </a:bodyPr>
          <a:lstStyle/>
          <a:p>
            <a:pPr algn="just"/>
            <a:r>
              <a:rPr lang="es-ES" altLang="es-MX" sz="2800" dirty="0"/>
              <a:t>Conjunto de documentos de cualquier </a:t>
            </a:r>
            <a:r>
              <a:rPr lang="es-ES" altLang="es-MX" sz="3600" dirty="0"/>
              <a:t>fecha</a:t>
            </a:r>
            <a:r>
              <a:rPr lang="es-ES" altLang="es-MX" sz="2800" dirty="0"/>
              <a:t> y soporte material producidos o recibidos por una persona física o jurídica y por todo organismo público o privado en el ejercicio de sus funciones, los cuales son conservados por las necesidades propias de la institución.</a:t>
            </a:r>
          </a:p>
        </p:txBody>
      </p:sp>
      <p:sp>
        <p:nvSpPr>
          <p:cNvPr id="4" name="Marcador de número de diapositiva 5"/>
          <p:cNvSpPr>
            <a:spLocks noGrp="1"/>
          </p:cNvSpPr>
          <p:nvPr>
            <p:ph type="sldNum" sz="quarter" idx="12"/>
          </p:nvPr>
        </p:nvSpPr>
        <p:spPr/>
        <p:txBody>
          <a:bodyPr/>
          <a:lstStyle/>
          <a:p>
            <a:fld id="{7721B332-3DFE-4462-A617-F7B39FADEBEE}" type="slidenum">
              <a:rPr lang="es-ES" altLang="en-US"/>
              <a:pPr/>
              <a:t>28</a:t>
            </a:fld>
            <a:endParaRPr lang="es-ES" altLang="en-US"/>
          </a:p>
        </p:txBody>
      </p:sp>
    </p:spTree>
    <p:extLst>
      <p:ext uri="{BB962C8B-B14F-4D97-AF65-F5344CB8AC3E}">
        <p14:creationId xmlns:p14="http://schemas.microsoft.com/office/powerpoint/2010/main" val="159136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noAutofit/>
          </a:bodyPr>
          <a:lstStyle/>
          <a:p>
            <a:r>
              <a:rPr lang="es-ES" altLang="es-MX" sz="4000" b="1" dirty="0"/>
              <a:t>¿Qué es una sección?</a:t>
            </a:r>
          </a:p>
        </p:txBody>
      </p:sp>
      <p:sp>
        <p:nvSpPr>
          <p:cNvPr id="463875" name="Rectangle 3"/>
          <p:cNvSpPr>
            <a:spLocks noGrp="1" noChangeArrowheads="1"/>
          </p:cNvSpPr>
          <p:nvPr>
            <p:ph idx="1"/>
          </p:nvPr>
        </p:nvSpPr>
        <p:spPr>
          <a:xfrm>
            <a:off x="1096206" y="1556791"/>
            <a:ext cx="6999722" cy="4513425"/>
          </a:xfrm>
        </p:spPr>
        <p:txBody>
          <a:bodyPr>
            <a:normAutofit/>
          </a:bodyPr>
          <a:lstStyle/>
          <a:p>
            <a:pPr>
              <a:buFontTx/>
              <a:buNone/>
            </a:pPr>
            <a:endParaRPr lang="es-ES" altLang="es-MX" sz="2000" dirty="0"/>
          </a:p>
          <a:p>
            <a:pPr algn="just">
              <a:buFontTx/>
              <a:buNone/>
            </a:pPr>
            <a:r>
              <a:rPr lang="es-ES" altLang="es-MX" sz="3600" dirty="0"/>
              <a:t>   División primera del fondo establecida en virtud de las líneas de acción de la entidad, es decir de acuerdo a la estructura orgánica de la institución.</a:t>
            </a:r>
          </a:p>
        </p:txBody>
      </p:sp>
      <p:sp>
        <p:nvSpPr>
          <p:cNvPr id="4" name="Marcador de número de diapositiva 5"/>
          <p:cNvSpPr>
            <a:spLocks noGrp="1"/>
          </p:cNvSpPr>
          <p:nvPr>
            <p:ph type="sldNum" sz="quarter" idx="12"/>
          </p:nvPr>
        </p:nvSpPr>
        <p:spPr/>
        <p:txBody>
          <a:bodyPr/>
          <a:lstStyle/>
          <a:p>
            <a:fld id="{201B3751-60C4-4806-93C6-2C04BC08F789}" type="slidenum">
              <a:rPr lang="es-ES" altLang="en-US"/>
              <a:pPr/>
              <a:t>29</a:t>
            </a:fld>
            <a:endParaRPr lang="es-ES" altLang="en-US"/>
          </a:p>
        </p:txBody>
      </p:sp>
    </p:spTree>
    <p:extLst>
      <p:ext uri="{BB962C8B-B14F-4D97-AF65-F5344CB8AC3E}">
        <p14:creationId xmlns:p14="http://schemas.microsoft.com/office/powerpoint/2010/main" val="70750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827584" y="116632"/>
            <a:ext cx="6000750" cy="1143000"/>
          </a:xfrm>
        </p:spPr>
        <p:txBody>
          <a:bodyPr>
            <a:normAutofit fontScale="90000"/>
          </a:bodyPr>
          <a:lstStyle/>
          <a:p>
            <a:br>
              <a:rPr lang="es-ES" altLang="es-MX" sz="4000" b="1" dirty="0"/>
            </a:br>
            <a:r>
              <a:rPr lang="es-ES" altLang="es-MX" sz="4000" b="1" dirty="0"/>
              <a:t>      Programa: </a:t>
            </a:r>
            <a:br>
              <a:rPr lang="es-ES" altLang="es-MX" sz="4000" dirty="0"/>
            </a:br>
            <a:endParaRPr lang="es-ES" altLang="es-MX" sz="4000" dirty="0"/>
          </a:p>
        </p:txBody>
      </p:sp>
      <p:sp>
        <p:nvSpPr>
          <p:cNvPr id="43011" name="Rectangle 3"/>
          <p:cNvSpPr>
            <a:spLocks noGrp="1" noChangeArrowheads="1"/>
          </p:cNvSpPr>
          <p:nvPr>
            <p:ph idx="1"/>
          </p:nvPr>
        </p:nvSpPr>
        <p:spPr>
          <a:xfrm>
            <a:off x="611560" y="1259632"/>
            <a:ext cx="8031807" cy="5029200"/>
          </a:xfrm>
        </p:spPr>
        <p:txBody>
          <a:bodyPr>
            <a:normAutofit/>
          </a:bodyPr>
          <a:lstStyle/>
          <a:p>
            <a:pPr>
              <a:buFont typeface="Wingdings 2" panose="05020102010507070707" pitchFamily="18" charset="2"/>
              <a:buNone/>
            </a:pPr>
            <a:r>
              <a:rPr lang="es-ES" altLang="es-MX" sz="2000" dirty="0"/>
              <a:t> </a:t>
            </a:r>
          </a:p>
          <a:p>
            <a:r>
              <a:rPr lang="es-MX" altLang="es-MX" sz="3200" dirty="0"/>
              <a:t>Introducción</a:t>
            </a:r>
            <a:endParaRPr lang="es-ES" altLang="es-MX" sz="3200" dirty="0"/>
          </a:p>
          <a:p>
            <a:r>
              <a:rPr lang="es-MX" altLang="es-MX" sz="3200" dirty="0"/>
              <a:t>Principales conceptos archivísticos</a:t>
            </a:r>
            <a:endParaRPr lang="es-ES" altLang="es-MX" sz="3200" dirty="0"/>
          </a:p>
          <a:p>
            <a:r>
              <a:rPr lang="es-MX" altLang="es-MX" sz="3200" dirty="0"/>
              <a:t>Introducción al Sistema Institucional de Archivo</a:t>
            </a:r>
            <a:endParaRPr lang="es-ES" altLang="es-MX" sz="3200" dirty="0"/>
          </a:p>
          <a:p>
            <a:r>
              <a:rPr lang="es-ES" altLang="es-MX" sz="3200" dirty="0"/>
              <a:t>Cómo elaborar el Cuadro General de Clasificación Archivística</a:t>
            </a:r>
          </a:p>
          <a:p>
            <a:pPr marL="0" indent="0">
              <a:buNone/>
            </a:pPr>
            <a:endParaRPr lang="es-ES" altLang="es-MX" sz="3200" dirty="0"/>
          </a:p>
          <a:p>
            <a:pPr eaLnBrk="1" hangingPunct="1">
              <a:lnSpc>
                <a:spcPct val="80000"/>
              </a:lnSpc>
              <a:buFont typeface="Wingdings" panose="05000000000000000000" pitchFamily="2" charset="2"/>
              <a:buNone/>
            </a:pPr>
            <a:endParaRPr lang="es-MX" altLang="es-MX" sz="2000" dirty="0"/>
          </a:p>
          <a:p>
            <a:pPr eaLnBrk="1" hangingPunct="1">
              <a:lnSpc>
                <a:spcPct val="80000"/>
              </a:lnSpc>
            </a:pPr>
            <a:endParaRPr lang="es-ES" altLang="es-MX" sz="2800" dirty="0"/>
          </a:p>
        </p:txBody>
      </p:sp>
    </p:spTree>
    <p:extLst>
      <p:ext uri="{BB962C8B-B14F-4D97-AF65-F5344CB8AC3E}">
        <p14:creationId xmlns:p14="http://schemas.microsoft.com/office/powerpoint/2010/main" val="386686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altLang="es-MX" sz="4000" b="1" dirty="0">
                <a:solidFill>
                  <a:schemeClr val="tx2"/>
                </a:solidFill>
              </a:rPr>
              <a:t>¿Qué es una serie?</a:t>
            </a:r>
            <a:endParaRPr lang="es-MX" sz="4000" dirty="0"/>
          </a:p>
        </p:txBody>
      </p:sp>
      <p:sp>
        <p:nvSpPr>
          <p:cNvPr id="3" name="Marcador de contenido 2"/>
          <p:cNvSpPr>
            <a:spLocks noGrp="1"/>
          </p:cNvSpPr>
          <p:nvPr>
            <p:ph idx="1"/>
          </p:nvPr>
        </p:nvSpPr>
        <p:spPr>
          <a:xfrm>
            <a:off x="826818" y="1540189"/>
            <a:ext cx="7024033" cy="3777622"/>
          </a:xfrm>
        </p:spPr>
        <p:txBody>
          <a:bodyPr>
            <a:normAutofit/>
          </a:bodyPr>
          <a:lstStyle/>
          <a:p>
            <a:pPr algn="just"/>
            <a:r>
              <a:rPr lang="es-MX" altLang="es-MX" sz="2800" dirty="0">
                <a:solidFill>
                  <a:schemeClr val="tx2"/>
                </a:solidFill>
              </a:rPr>
              <a:t>Conjunto de expedientes, que forman una unidad como resultado de un mismo proceso administrativo, o de la misma actividad, que tienen relación derivada de su producción, recepción o utilización. La serie se denomina también serie documental.</a:t>
            </a:r>
          </a:p>
          <a:p>
            <a:pPr algn="just"/>
            <a:endParaRPr lang="es-MX" sz="2000" dirty="0"/>
          </a:p>
        </p:txBody>
      </p:sp>
      <p:sp>
        <p:nvSpPr>
          <p:cNvPr id="5" name="Marcador de número de diapositiva 4"/>
          <p:cNvSpPr>
            <a:spLocks noGrp="1"/>
          </p:cNvSpPr>
          <p:nvPr>
            <p:ph type="sldNum" sz="quarter" idx="12"/>
          </p:nvPr>
        </p:nvSpPr>
        <p:spPr/>
        <p:txBody>
          <a:bodyPr/>
          <a:lstStyle/>
          <a:p>
            <a:fld id="{28AED759-97AE-4C9C-97FC-1FFF8BD382C6}" type="slidenum">
              <a:rPr lang="es-ES" altLang="en-US"/>
              <a:pPr/>
              <a:t>30</a:t>
            </a:fld>
            <a:endParaRPr lang="es-ES" altLang="en-US"/>
          </a:p>
        </p:txBody>
      </p:sp>
      <p:pic>
        <p:nvPicPr>
          <p:cNvPr id="455684" name="Picture 4" descr="Foto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923476"/>
            <a:ext cx="2838450"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9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455684"/>
                                        </p:tgtEl>
                                        <p:attrNameLst>
                                          <p:attrName>style.visibility</p:attrName>
                                        </p:attrNameLst>
                                      </p:cBhvr>
                                      <p:to>
                                        <p:strVal val="visible"/>
                                      </p:to>
                                    </p:set>
                                    <p:anim calcmode="lin" valueType="num">
                                      <p:cBhvr additive="base">
                                        <p:cTn id="7" dur="500" fill="hold"/>
                                        <p:tgtEl>
                                          <p:spTgt spid="455684"/>
                                        </p:tgtEl>
                                        <p:attrNameLst>
                                          <p:attrName>ppt_x</p:attrName>
                                        </p:attrNameLst>
                                      </p:cBhvr>
                                      <p:tavLst>
                                        <p:tav tm="0">
                                          <p:val>
                                            <p:strVal val="#ppt_x"/>
                                          </p:val>
                                        </p:tav>
                                        <p:tav tm="100000">
                                          <p:val>
                                            <p:strVal val="#ppt_x"/>
                                          </p:val>
                                        </p:tav>
                                      </p:tavLst>
                                    </p:anim>
                                    <p:anim calcmode="lin" valueType="num">
                                      <p:cBhvr additive="base">
                                        <p:cTn id="8" dur="500" fill="hold"/>
                                        <p:tgtEl>
                                          <p:spTgt spid="455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18 Grupo"/>
          <p:cNvGrpSpPr>
            <a:grpSpLocks/>
          </p:cNvGrpSpPr>
          <p:nvPr/>
        </p:nvGrpSpPr>
        <p:grpSpPr bwMode="auto">
          <a:xfrm>
            <a:off x="539750" y="1412875"/>
            <a:ext cx="1500188" cy="1416050"/>
            <a:chOff x="1643042" y="1357298"/>
            <a:chExt cx="1500198" cy="1416016"/>
          </a:xfrm>
        </p:grpSpPr>
        <p:pic>
          <p:nvPicPr>
            <p:cNvPr id="88079" name="Picture 50" descr="BD06140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85435" y="1357298"/>
              <a:ext cx="1114930" cy="857256"/>
            </a:xfrm>
            <a:prstGeom prst="rect">
              <a:avLst/>
            </a:prstGeom>
            <a:solidFill>
              <a:srgbClr val="F6DAA8"/>
            </a:solidFill>
            <a:ln w="9525">
              <a:solidFill>
                <a:srgbClr val="F6DAA8"/>
              </a:solidFill>
              <a:miter lim="800000"/>
              <a:headEnd/>
              <a:tailEnd/>
            </a:ln>
          </p:spPr>
        </p:pic>
        <p:sp>
          <p:nvSpPr>
            <p:cNvPr id="88080" name="Text Box 57"/>
            <p:cNvSpPr txBox="1">
              <a:spLocks noChangeArrowheads="1"/>
            </p:cNvSpPr>
            <p:nvPr/>
          </p:nvSpPr>
          <p:spPr bwMode="auto">
            <a:xfrm>
              <a:off x="1643042" y="2214528"/>
              <a:ext cx="1500198" cy="558786"/>
            </a:xfrm>
            <a:prstGeom prst="rect">
              <a:avLst/>
            </a:prstGeom>
            <a:solidFill>
              <a:srgbClr val="F6DAA8"/>
            </a:solidFill>
            <a:ln w="9525" algn="ctr">
              <a:solidFill>
                <a:srgbClr val="F6DAA8"/>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MX" sz="1600" dirty="0">
                  <a:latin typeface="Times New Roman" panose="02020603050405020304" pitchFamily="18" charset="0"/>
                </a:rPr>
                <a:t>1</a:t>
              </a:r>
              <a:r>
                <a:rPr lang="es-MX" altLang="es-MX" sz="1400" dirty="0">
                  <a:latin typeface="Times New Roman" panose="02020603050405020304" pitchFamily="18" charset="0"/>
                </a:rPr>
                <a:t>.-Agrupación de Documentación</a:t>
              </a:r>
            </a:p>
          </p:txBody>
        </p:sp>
      </p:grpSp>
      <p:grpSp>
        <p:nvGrpSpPr>
          <p:cNvPr id="88067" name="10 Grupo"/>
          <p:cNvGrpSpPr>
            <a:grpSpLocks/>
          </p:cNvGrpSpPr>
          <p:nvPr/>
        </p:nvGrpSpPr>
        <p:grpSpPr bwMode="auto">
          <a:xfrm>
            <a:off x="2987675" y="2420938"/>
            <a:ext cx="1176338" cy="1455737"/>
            <a:chOff x="3681174" y="1571612"/>
            <a:chExt cx="1176578" cy="1457141"/>
          </a:xfrm>
        </p:grpSpPr>
        <p:pic>
          <p:nvPicPr>
            <p:cNvPr id="88077" name="Picture 52" descr="BD06141_"/>
            <p:cNvPicPr preferRelativeResize="0">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1174" y="1571612"/>
              <a:ext cx="1176578" cy="1146426"/>
            </a:xfrm>
            <a:prstGeom prst="rect">
              <a:avLst/>
            </a:prstGeom>
            <a:solidFill>
              <a:srgbClr val="FFFF99"/>
            </a:solidFill>
            <a:ln w="9525">
              <a:solidFill>
                <a:srgbClr val="FFFF99"/>
              </a:solidFill>
              <a:miter lim="800000"/>
              <a:headEnd/>
              <a:tailEnd/>
            </a:ln>
          </p:spPr>
        </p:pic>
        <p:sp>
          <p:nvSpPr>
            <p:cNvPr id="88078" name="Text Box 59"/>
            <p:cNvSpPr txBox="1">
              <a:spLocks noChangeArrowheads="1"/>
            </p:cNvSpPr>
            <p:nvPr/>
          </p:nvSpPr>
          <p:spPr bwMode="auto">
            <a:xfrm>
              <a:off x="3785970" y="2714125"/>
              <a:ext cx="1071782" cy="314628"/>
            </a:xfrm>
            <a:prstGeom prst="rect">
              <a:avLst/>
            </a:prstGeom>
            <a:solidFill>
              <a:srgbClr val="FFFF99"/>
            </a:solidFill>
            <a:ln w="9525" algn="ctr">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MX" sz="1400">
                  <a:latin typeface="Times New Roman" panose="02020603050405020304" pitchFamily="18" charset="0"/>
                </a:rPr>
                <a:t>2.- Análisis</a:t>
              </a:r>
            </a:p>
          </p:txBody>
        </p:sp>
      </p:grpSp>
      <p:grpSp>
        <p:nvGrpSpPr>
          <p:cNvPr id="88068" name="Group 78"/>
          <p:cNvGrpSpPr>
            <a:grpSpLocks/>
          </p:cNvGrpSpPr>
          <p:nvPr/>
        </p:nvGrpSpPr>
        <p:grpSpPr bwMode="auto">
          <a:xfrm>
            <a:off x="5003800" y="3357563"/>
            <a:ext cx="1643063" cy="1741487"/>
            <a:chOff x="2909" y="2024"/>
            <a:chExt cx="923" cy="1097"/>
          </a:xfrm>
        </p:grpSpPr>
        <p:pic>
          <p:nvPicPr>
            <p:cNvPr id="88075" name="Picture 54" descr="j007873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70" y="2024"/>
              <a:ext cx="580" cy="772"/>
            </a:xfrm>
            <a:prstGeom prst="rect">
              <a:avLst/>
            </a:prstGeom>
            <a:solidFill>
              <a:srgbClr val="CCFFFF"/>
            </a:solidFill>
            <a:ln w="9525">
              <a:solidFill>
                <a:srgbClr val="CCFFFF"/>
              </a:solidFill>
              <a:miter lim="800000"/>
              <a:headEnd/>
              <a:tailEnd/>
            </a:ln>
          </p:spPr>
        </p:pic>
        <p:sp>
          <p:nvSpPr>
            <p:cNvPr id="88076" name="Text Box 63"/>
            <p:cNvSpPr txBox="1">
              <a:spLocks noChangeArrowheads="1"/>
            </p:cNvSpPr>
            <p:nvPr/>
          </p:nvSpPr>
          <p:spPr bwMode="auto">
            <a:xfrm>
              <a:off x="2909" y="2789"/>
              <a:ext cx="923" cy="332"/>
            </a:xfrm>
            <a:prstGeom prst="rect">
              <a:avLst/>
            </a:prstGeom>
            <a:solidFill>
              <a:srgbClr val="CCFFFF"/>
            </a:solidFill>
            <a:ln w="9525" algn="ctr">
              <a:solidFill>
                <a:srgbClr val="CCFF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MX" sz="1400">
                  <a:latin typeface="Times New Roman" panose="02020603050405020304" pitchFamily="18" charset="0"/>
                </a:rPr>
                <a:t>3.- Agrupación por asuntos</a:t>
              </a:r>
            </a:p>
          </p:txBody>
        </p:sp>
      </p:grpSp>
      <p:sp>
        <p:nvSpPr>
          <p:cNvPr id="88069" name="Text Box 62"/>
          <p:cNvSpPr txBox="1">
            <a:spLocks noChangeArrowheads="1"/>
          </p:cNvSpPr>
          <p:nvPr/>
        </p:nvSpPr>
        <p:spPr bwMode="auto">
          <a:xfrm>
            <a:off x="7389813" y="5349875"/>
            <a:ext cx="1285875" cy="527050"/>
          </a:xfrm>
          <a:prstGeom prst="rect">
            <a:avLst/>
          </a:prstGeom>
          <a:solidFill>
            <a:srgbClr val="CCFFCC"/>
          </a:solidFill>
          <a:ln w="9525" algn="ctr">
            <a:solidFill>
              <a:srgbClr val="CCFF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MX" sz="1400">
                <a:latin typeface="Times New Roman" panose="02020603050405020304" pitchFamily="18" charset="0"/>
              </a:rPr>
              <a:t>4.-Integración de expedientes</a:t>
            </a:r>
          </a:p>
        </p:txBody>
      </p:sp>
      <p:pic>
        <p:nvPicPr>
          <p:cNvPr id="88070" name="Picture 88" descr="PE03500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3175" y="4271963"/>
            <a:ext cx="896938" cy="10715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19 Flecha derecha"/>
          <p:cNvSpPr/>
          <p:nvPr/>
        </p:nvSpPr>
        <p:spPr bwMode="auto">
          <a:xfrm rot="1954120">
            <a:off x="2124075" y="2205038"/>
            <a:ext cx="646113" cy="360362"/>
          </a:xfrm>
          <a:prstGeom prst="rightArrow">
            <a:avLst/>
          </a:prstGeom>
          <a:gradFill rotWithShape="1">
            <a:gsLst>
              <a:gs pos="0">
                <a:schemeClr val="bg1"/>
              </a:gs>
              <a:gs pos="5000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wrap="none" anchor="ctr"/>
          <a:lstStyle/>
          <a:p>
            <a:pPr eaLnBrk="0" hangingPunct="0">
              <a:defRPr/>
            </a:pPr>
            <a:endParaRPr lang="es-MX" sz="2400" dirty="0"/>
          </a:p>
        </p:txBody>
      </p:sp>
      <p:sp>
        <p:nvSpPr>
          <p:cNvPr id="24" name="13 CuadroTexto"/>
          <p:cNvSpPr txBox="1">
            <a:spLocks noChangeArrowheads="1"/>
          </p:cNvSpPr>
          <p:nvPr/>
        </p:nvSpPr>
        <p:spPr bwMode="auto">
          <a:xfrm>
            <a:off x="1178718" y="310408"/>
            <a:ext cx="7000875" cy="954107"/>
          </a:xfrm>
          <a:prstGeom prst="rect">
            <a:avLst/>
          </a:prstGeom>
          <a:gradFill>
            <a:gsLst>
              <a:gs pos="0">
                <a:srgbClr val="D6B19C"/>
              </a:gs>
              <a:gs pos="30000">
                <a:srgbClr val="D49E6C"/>
              </a:gs>
              <a:gs pos="70000">
                <a:srgbClr val="A65528"/>
              </a:gs>
              <a:gs pos="100000">
                <a:srgbClr val="663012"/>
              </a:gs>
            </a:gsLst>
            <a:lin ang="5400000" scaled="0"/>
          </a:gradFill>
          <a:ln w="9525">
            <a:noFill/>
            <a:miter lim="800000"/>
            <a:headEnd/>
            <a:tailEnd/>
          </a:ln>
        </p:spPr>
        <p:txBody>
          <a:bodyPr>
            <a:spAutoFit/>
          </a:bodyPr>
          <a:lstStyle/>
          <a:p>
            <a:pPr algn="ctr" eaLnBrk="0" hangingPunct="0">
              <a:defRPr/>
            </a:pPr>
            <a:r>
              <a:rPr lang="es-MX" sz="2800" dirty="0">
                <a:solidFill>
                  <a:srgbClr val="FFFF00"/>
                </a:solidFill>
                <a:latin typeface="+mj-lt"/>
              </a:rPr>
              <a:t>El conocimiento de nuestras funciones permite clasificar la información:</a:t>
            </a:r>
          </a:p>
        </p:txBody>
      </p:sp>
      <p:sp>
        <p:nvSpPr>
          <p:cNvPr id="2" name="19 Flecha derecha"/>
          <p:cNvSpPr/>
          <p:nvPr/>
        </p:nvSpPr>
        <p:spPr bwMode="auto">
          <a:xfrm rot="1954120">
            <a:off x="4356100" y="3500438"/>
            <a:ext cx="646113" cy="360362"/>
          </a:xfrm>
          <a:prstGeom prst="rightArrow">
            <a:avLst/>
          </a:prstGeom>
          <a:gradFill rotWithShape="1">
            <a:gsLst>
              <a:gs pos="0">
                <a:schemeClr val="bg1"/>
              </a:gs>
              <a:gs pos="5000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wrap="none" anchor="ctr"/>
          <a:lstStyle/>
          <a:p>
            <a:pPr eaLnBrk="0" hangingPunct="0">
              <a:defRPr/>
            </a:pPr>
            <a:endParaRPr lang="es-MX" sz="2400" dirty="0"/>
          </a:p>
        </p:txBody>
      </p:sp>
      <p:sp>
        <p:nvSpPr>
          <p:cNvPr id="3" name="19 Flecha derecha"/>
          <p:cNvSpPr/>
          <p:nvPr/>
        </p:nvSpPr>
        <p:spPr bwMode="auto">
          <a:xfrm rot="1954120">
            <a:off x="6659563" y="4652963"/>
            <a:ext cx="646112" cy="360362"/>
          </a:xfrm>
          <a:prstGeom prst="rightArrow">
            <a:avLst/>
          </a:prstGeom>
          <a:gradFill rotWithShape="1">
            <a:gsLst>
              <a:gs pos="0">
                <a:schemeClr val="bg1"/>
              </a:gs>
              <a:gs pos="5000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wrap="none" anchor="ctr"/>
          <a:lstStyle/>
          <a:p>
            <a:pPr eaLnBrk="0" hangingPunct="0">
              <a:defRPr/>
            </a:pPr>
            <a:endParaRPr lang="es-MX" sz="2400" dirty="0"/>
          </a:p>
        </p:txBody>
      </p:sp>
    </p:spTree>
    <p:extLst>
      <p:ext uri="{BB962C8B-B14F-4D97-AF65-F5344CB8AC3E}">
        <p14:creationId xmlns:p14="http://schemas.microsoft.com/office/powerpoint/2010/main" val="331015925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3 Marcador de contenido" descr="124135764.jp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395288" y="260350"/>
            <a:ext cx="5375275" cy="4032250"/>
          </a:xfrm>
        </p:spPr>
      </p:pic>
      <p:sp>
        <p:nvSpPr>
          <p:cNvPr id="79875" name="6 CuadroTexto"/>
          <p:cNvSpPr txBox="1">
            <a:spLocks noChangeArrowheads="1"/>
          </p:cNvSpPr>
          <p:nvPr/>
        </p:nvSpPr>
        <p:spPr bwMode="auto">
          <a:xfrm>
            <a:off x="395288" y="4868863"/>
            <a:ext cx="3671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Corbel" panose="020B05030202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Corbel" panose="020B05030202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Corbel" panose="020B05030202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Corbel" panose="020B05030202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s-ES" altLang="es-ES" sz="4000">
                <a:latin typeface="Arial" panose="020B0604020202020204" pitchFamily="34" charset="0"/>
              </a:rPr>
              <a:t>Expedientes</a:t>
            </a:r>
            <a:endParaRPr lang="es-MX" altLang="es-ES" sz="4000">
              <a:latin typeface="Arial" panose="020B0604020202020204" pitchFamily="34" charset="0"/>
            </a:endParaRPr>
          </a:p>
        </p:txBody>
      </p:sp>
      <p:pic>
        <p:nvPicPr>
          <p:cNvPr id="79876" name="7 Imagen" descr="10145982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9288" y="3644900"/>
            <a:ext cx="468471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64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4000" b="1" dirty="0"/>
              <a:t>¿Qué es un expediente?</a:t>
            </a:r>
          </a:p>
        </p:txBody>
      </p:sp>
      <p:sp>
        <p:nvSpPr>
          <p:cNvPr id="5" name="Marcador de número de diapositiva 4"/>
          <p:cNvSpPr>
            <a:spLocks noGrp="1"/>
          </p:cNvSpPr>
          <p:nvPr>
            <p:ph type="sldNum" sz="quarter" idx="12"/>
          </p:nvPr>
        </p:nvSpPr>
        <p:spPr/>
        <p:txBody>
          <a:bodyPr/>
          <a:lstStyle/>
          <a:p>
            <a:fld id="{B315772F-A801-41E1-A2A8-4F065C0D3398}" type="slidenum">
              <a:rPr lang="es-ES" altLang="en-US"/>
              <a:pPr/>
              <a:t>33</a:t>
            </a:fld>
            <a:endParaRPr lang="es-ES" altLang="en-US"/>
          </a:p>
        </p:txBody>
      </p:sp>
      <p:sp>
        <p:nvSpPr>
          <p:cNvPr id="454659" name="Rectangle 3"/>
          <p:cNvSpPr>
            <a:spLocks noChangeArrowheads="1"/>
          </p:cNvSpPr>
          <p:nvPr/>
        </p:nvSpPr>
        <p:spPr bwMode="auto">
          <a:xfrm>
            <a:off x="719572" y="1592224"/>
            <a:ext cx="770485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0"/>
              </a:spcBef>
              <a:buFontTx/>
              <a:buNone/>
            </a:pPr>
            <a:r>
              <a:rPr kumimoji="0" lang="es-MX" altLang="es-MX" sz="3200" b="1" dirty="0">
                <a:solidFill>
                  <a:schemeClr val="tx2"/>
                </a:solidFill>
              </a:rPr>
              <a:t>Es un conjunto ordenado de documentos y actuaciones que sirven de antecedente y fundamento a una resolución, así como las diligencias encaminadas a ejecutarla.</a:t>
            </a:r>
          </a:p>
        </p:txBody>
      </p:sp>
      <p:pic>
        <p:nvPicPr>
          <p:cNvPr id="6" name="Marcador de contenido 3">
            <a:extLst>
              <a:ext uri="{FF2B5EF4-FFF2-40B4-BE49-F238E27FC236}">
                <a16:creationId xmlns:a16="http://schemas.microsoft.com/office/drawing/2014/main" id="{DE0CE71E-FAC0-4F8E-AF98-0CCE62158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247288"/>
            <a:ext cx="3538736" cy="2642257"/>
          </a:xfrm>
          <a:prstGeom prst="rect">
            <a:avLst/>
          </a:prstGeom>
        </p:spPr>
      </p:pic>
    </p:spTree>
    <p:extLst>
      <p:ext uri="{BB962C8B-B14F-4D97-AF65-F5344CB8AC3E}">
        <p14:creationId xmlns:p14="http://schemas.microsoft.com/office/powerpoint/2010/main" val="1794899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54659"/>
                                        </p:tgtEl>
                                        <p:attrNameLst>
                                          <p:attrName>style.visibility</p:attrName>
                                        </p:attrNameLst>
                                      </p:cBhvr>
                                      <p:to>
                                        <p:strVal val="visible"/>
                                      </p:to>
                                    </p:set>
                                    <p:animEffect transition="in" filter="blinds(horizontal)">
                                      <p:cBhvr>
                                        <p:cTn id="7" dur="1000"/>
                                        <p:tgtEl>
                                          <p:spTgt spid="45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8F295-FA41-4F05-BFF0-07B38C8C1CAC}"/>
              </a:ext>
            </a:extLst>
          </p:cNvPr>
          <p:cNvSpPr>
            <a:spLocks noGrp="1"/>
          </p:cNvSpPr>
          <p:nvPr>
            <p:ph type="title"/>
          </p:nvPr>
        </p:nvSpPr>
        <p:spPr>
          <a:xfrm>
            <a:off x="1547665" y="260648"/>
            <a:ext cx="6861448" cy="1280890"/>
          </a:xfrm>
        </p:spPr>
        <p:txBody>
          <a:bodyPr>
            <a:normAutofit/>
          </a:bodyPr>
          <a:lstStyle/>
          <a:p>
            <a:r>
              <a:rPr lang="es-MX" b="1" dirty="0"/>
              <a:t>Cuadro General de Clasificación Archivística</a:t>
            </a:r>
            <a:endParaRPr lang="es-MX" dirty="0"/>
          </a:p>
        </p:txBody>
      </p:sp>
      <p:sp>
        <p:nvSpPr>
          <p:cNvPr id="3" name="Marcador de contenido 2">
            <a:extLst>
              <a:ext uri="{FF2B5EF4-FFF2-40B4-BE49-F238E27FC236}">
                <a16:creationId xmlns:a16="http://schemas.microsoft.com/office/drawing/2014/main" id="{567D5826-2092-4406-9BC9-12A41CED62C6}"/>
              </a:ext>
            </a:extLst>
          </p:cNvPr>
          <p:cNvSpPr>
            <a:spLocks noGrp="1"/>
          </p:cNvSpPr>
          <p:nvPr>
            <p:ph idx="1"/>
          </p:nvPr>
        </p:nvSpPr>
        <p:spPr>
          <a:xfrm>
            <a:off x="457200" y="1916832"/>
            <a:ext cx="8229600" cy="4525963"/>
          </a:xfrm>
        </p:spPr>
        <p:txBody>
          <a:bodyPr/>
          <a:lstStyle/>
          <a:p>
            <a:pPr algn="just" fontAlgn="base"/>
            <a:r>
              <a:rPr lang="es-ES" sz="2800" dirty="0"/>
              <a:t>Instrumento técnico que refleja la estructura de un archivo en base a las atribuciones y funciones de los sujetos obligados.</a:t>
            </a:r>
            <a:endParaRPr lang="es-MX" sz="2800" dirty="0"/>
          </a:p>
          <a:p>
            <a:pPr algn="just" fontAlgn="base"/>
            <a:r>
              <a:rPr lang="es-ES" sz="2800" dirty="0"/>
              <a:t>Estructura jerárquica y lógica que refleja las funciones y las actividades de una organización, funciones que generan la creación o recepción de documentos. </a:t>
            </a:r>
            <a:endParaRPr lang="es-MX" sz="2800" dirty="0"/>
          </a:p>
          <a:p>
            <a:pPr algn="just"/>
            <a:endParaRPr lang="es-MX" dirty="0"/>
          </a:p>
        </p:txBody>
      </p:sp>
      <p:pic>
        <p:nvPicPr>
          <p:cNvPr id="4" name="Picture 2" descr="K:\Escaneo\escanear0007.jpg">
            <a:extLst>
              <a:ext uri="{FF2B5EF4-FFF2-40B4-BE49-F238E27FC236}">
                <a16:creationId xmlns:a16="http://schemas.microsoft.com/office/drawing/2014/main" id="{215873CA-7AA4-4291-B5F4-9630D4FF2C2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1866" y="4725144"/>
            <a:ext cx="1691351" cy="2330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006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7F0FB3F0-2B87-444B-B8F1-23C5EFBC17E7}"/>
              </a:ext>
            </a:extLst>
          </p:cNvPr>
          <p:cNvSpPr/>
          <p:nvPr/>
        </p:nvSpPr>
        <p:spPr>
          <a:xfrm>
            <a:off x="682626" y="3060700"/>
            <a:ext cx="2225675" cy="118108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anchor="ctr"/>
          <a:lstStyle/>
          <a:p>
            <a:pPr algn="ctr">
              <a:defRPr/>
            </a:pPr>
            <a:r>
              <a:rPr lang="es-MX" sz="2000" b="1" dirty="0">
                <a:latin typeface="Century Gothic" panose="020B0502020202020204" pitchFamily="34" charset="0"/>
              </a:rPr>
              <a:t>Cuadro General de Clasificación Archivística</a:t>
            </a:r>
          </a:p>
        </p:txBody>
      </p:sp>
      <p:sp>
        <p:nvSpPr>
          <p:cNvPr id="6" name="Rectángulo 5">
            <a:extLst>
              <a:ext uri="{FF2B5EF4-FFF2-40B4-BE49-F238E27FC236}">
                <a16:creationId xmlns:a16="http://schemas.microsoft.com/office/drawing/2014/main" id="{D99ED1E9-ABD4-483D-B8C5-E10B45FA2B0E}"/>
              </a:ext>
            </a:extLst>
          </p:cNvPr>
          <p:cNvSpPr/>
          <p:nvPr/>
        </p:nvSpPr>
        <p:spPr>
          <a:xfrm>
            <a:off x="4440238" y="1357311"/>
            <a:ext cx="4075112" cy="8604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anchor="ctr"/>
          <a:lstStyle/>
          <a:p>
            <a:pPr algn="ctr">
              <a:defRPr/>
            </a:pPr>
            <a:r>
              <a:rPr lang="es-MX" b="1" dirty="0">
                <a:latin typeface="Century Gothic" panose="020B0502020202020204" pitchFamily="34" charset="0"/>
              </a:rPr>
              <a:t>Instrumento técnico que refleja la estructura de un archivo</a:t>
            </a:r>
          </a:p>
        </p:txBody>
      </p:sp>
      <p:sp>
        <p:nvSpPr>
          <p:cNvPr id="7" name="Rectángulo 6">
            <a:extLst>
              <a:ext uri="{FF2B5EF4-FFF2-40B4-BE49-F238E27FC236}">
                <a16:creationId xmlns:a16="http://schemas.microsoft.com/office/drawing/2014/main" id="{02903CC6-5976-4984-94E9-2BCB838C5BCE}"/>
              </a:ext>
            </a:extLst>
          </p:cNvPr>
          <p:cNvSpPr/>
          <p:nvPr/>
        </p:nvSpPr>
        <p:spPr>
          <a:xfrm>
            <a:off x="4440239" y="2420888"/>
            <a:ext cx="4086225" cy="684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anchor="ctr"/>
          <a:lstStyle/>
          <a:p>
            <a:pPr algn="ctr">
              <a:defRPr/>
            </a:pPr>
            <a:r>
              <a:rPr lang="es-MX" b="1" dirty="0">
                <a:latin typeface="Century Gothic" panose="020B0502020202020204" pitchFamily="34" charset="0"/>
              </a:rPr>
              <a:t>Está basado en atribuciones y funciones</a:t>
            </a:r>
          </a:p>
        </p:txBody>
      </p:sp>
      <p:sp>
        <p:nvSpPr>
          <p:cNvPr id="8" name="Rectángulo 7">
            <a:extLst>
              <a:ext uri="{FF2B5EF4-FFF2-40B4-BE49-F238E27FC236}">
                <a16:creationId xmlns:a16="http://schemas.microsoft.com/office/drawing/2014/main" id="{22747F2F-B9F6-40DD-B5B5-51BC350AC38D}"/>
              </a:ext>
            </a:extLst>
          </p:cNvPr>
          <p:cNvSpPr/>
          <p:nvPr/>
        </p:nvSpPr>
        <p:spPr>
          <a:xfrm>
            <a:off x="4440239" y="3308302"/>
            <a:ext cx="4086225" cy="870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anchor="ctr"/>
          <a:lstStyle/>
          <a:p>
            <a:pPr algn="ctr">
              <a:defRPr/>
            </a:pPr>
            <a:r>
              <a:rPr lang="es-MX" b="1" dirty="0">
                <a:latin typeface="Century Gothic" panose="020B0502020202020204" pitchFamily="34" charset="0"/>
              </a:rPr>
              <a:t>Utiliza un esquema de ordenamiento homogéneo</a:t>
            </a:r>
          </a:p>
        </p:txBody>
      </p:sp>
      <p:sp>
        <p:nvSpPr>
          <p:cNvPr id="9" name="Rectángulo 8">
            <a:extLst>
              <a:ext uri="{FF2B5EF4-FFF2-40B4-BE49-F238E27FC236}">
                <a16:creationId xmlns:a16="http://schemas.microsoft.com/office/drawing/2014/main" id="{69849EFF-175E-4324-894D-F873AE15327D}"/>
              </a:ext>
            </a:extLst>
          </p:cNvPr>
          <p:cNvSpPr/>
          <p:nvPr/>
        </p:nvSpPr>
        <p:spPr>
          <a:xfrm>
            <a:off x="4440238" y="4509120"/>
            <a:ext cx="4075112" cy="9915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anchor="ctr"/>
          <a:lstStyle/>
          <a:p>
            <a:pPr algn="ctr">
              <a:defRPr/>
            </a:pPr>
            <a:r>
              <a:rPr lang="es-MX" b="1" dirty="0">
                <a:latin typeface="Century Gothic" panose="020B0502020202020204" pitchFamily="34" charset="0"/>
              </a:rPr>
              <a:t>Su estructura es jerárquica, basado en niveles de fondo, sección, serie</a:t>
            </a:r>
          </a:p>
        </p:txBody>
      </p:sp>
      <p:cxnSp>
        <p:nvCxnSpPr>
          <p:cNvPr id="11" name="Conector recto de flecha 10">
            <a:extLst>
              <a:ext uri="{FF2B5EF4-FFF2-40B4-BE49-F238E27FC236}">
                <a16:creationId xmlns:a16="http://schemas.microsoft.com/office/drawing/2014/main" id="{5FFE022D-EB42-46D3-9F11-D4E7EEA5D1D6}"/>
              </a:ext>
            </a:extLst>
          </p:cNvPr>
          <p:cNvCxnSpPr/>
          <p:nvPr/>
        </p:nvCxnSpPr>
        <p:spPr>
          <a:xfrm flipV="1">
            <a:off x="2886075" y="1665288"/>
            <a:ext cx="1531938" cy="2112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CC94957-5CEC-416C-877F-8C487C9FEB06}"/>
              </a:ext>
            </a:extLst>
          </p:cNvPr>
          <p:cNvCxnSpPr/>
          <p:nvPr/>
        </p:nvCxnSpPr>
        <p:spPr>
          <a:xfrm flipV="1">
            <a:off x="2908301" y="2744788"/>
            <a:ext cx="1509713" cy="1033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A39F694-991C-4A8D-A974-75220499162C}"/>
              </a:ext>
            </a:extLst>
          </p:cNvPr>
          <p:cNvCxnSpPr/>
          <p:nvPr/>
        </p:nvCxnSpPr>
        <p:spPr>
          <a:xfrm>
            <a:off x="2952751" y="3778250"/>
            <a:ext cx="1465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6766124A-9CD7-47EF-ADF8-6B7E6CA3DFDE}"/>
              </a:ext>
            </a:extLst>
          </p:cNvPr>
          <p:cNvCxnSpPr/>
          <p:nvPr/>
        </p:nvCxnSpPr>
        <p:spPr>
          <a:xfrm>
            <a:off x="2908301" y="3786189"/>
            <a:ext cx="1465263" cy="1114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9512" y="0"/>
            <a:ext cx="8641655" cy="935038"/>
          </a:xfrm>
        </p:spPr>
        <p:txBody>
          <a:bodyPr>
            <a:normAutofit fontScale="90000"/>
          </a:bodyPr>
          <a:lstStyle/>
          <a:p>
            <a:pPr>
              <a:defRPr/>
            </a:pPr>
            <a:r>
              <a:rPr lang="es-MX" sz="3200" dirty="0">
                <a:ea typeface="Arial Unicode MS" pitchFamily="34" charset="-128"/>
                <a:cs typeface="Arial Unicode MS" pitchFamily="34" charset="-128"/>
              </a:rPr>
              <a:t>Cuadro General de Clasificación Archivística</a:t>
            </a:r>
          </a:p>
        </p:txBody>
      </p:sp>
      <p:pic>
        <p:nvPicPr>
          <p:cNvPr id="16388" name="Picture 2" descr="K:\Escaneo\escanear000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692696"/>
            <a:ext cx="6552728" cy="6449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453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403020" cy="685800"/>
          </a:xfrm>
        </p:spPr>
        <p:txBody>
          <a:bodyPr>
            <a:normAutofit fontScale="90000"/>
          </a:bodyPr>
          <a:lstStyle/>
          <a:p>
            <a:r>
              <a:rPr lang="es-MX" sz="2700" b="1" dirty="0"/>
              <a:t>METODOLOGIA PARA ELABORAR EL CUADRO GENERAL DE CLASIFICACIÓN ARCHIVÍSTICA, AGN</a:t>
            </a:r>
            <a:br>
              <a:rPr lang="es-MX" sz="3200" b="1" dirty="0"/>
            </a:br>
            <a:endParaRPr lang="es-MX" dirty="0"/>
          </a:p>
        </p:txBody>
      </p:sp>
      <p:graphicFrame>
        <p:nvGraphicFramePr>
          <p:cNvPr id="4" name="Marcador de contenido 3"/>
          <p:cNvGraphicFramePr>
            <a:graphicFrameLocks noGrp="1"/>
          </p:cNvGraphicFramePr>
          <p:nvPr>
            <p:ph idx="1"/>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153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robinsongarcia.files.wordpress.com/2013/12/elaboracioncuadro.jpg?w=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371881"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48591" y="179348"/>
            <a:ext cx="7920880" cy="738664"/>
          </a:xfrm>
          <a:prstGeom prst="rect">
            <a:avLst/>
          </a:prstGeom>
          <a:solidFill>
            <a:srgbClr val="92D050"/>
          </a:solidFill>
        </p:spPr>
        <p:txBody>
          <a:bodyPr wrap="square" rtlCol="0">
            <a:spAutoFit/>
          </a:bodyPr>
          <a:lstStyle/>
          <a:p>
            <a:pPr algn="ctr"/>
            <a:r>
              <a:rPr lang="es-MX" sz="2100" b="1" dirty="0"/>
              <a:t>METODOLOGIA PARA ELABORAR EL CUADRO GENERAL DE CLASIFICACIÓN ARCHIVÍSTICA, AGN</a:t>
            </a:r>
          </a:p>
        </p:txBody>
      </p:sp>
    </p:spTree>
    <p:extLst>
      <p:ext uri="{BB962C8B-B14F-4D97-AF65-F5344CB8AC3E}">
        <p14:creationId xmlns:p14="http://schemas.microsoft.com/office/powerpoint/2010/main" val="8869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Autofit/>
          </a:bodyPr>
          <a:lstStyle/>
          <a:p>
            <a:pPr eaLnBrk="1" hangingPunct="1"/>
            <a:r>
              <a:rPr lang="es-MX" altLang="es-MX" sz="3600" b="1" dirty="0"/>
              <a:t>Identificación  y valoración</a:t>
            </a:r>
            <a:endParaRPr lang="es-ES" altLang="es-MX" sz="3600" b="1" dirty="0"/>
          </a:p>
        </p:txBody>
      </p:sp>
      <p:sp>
        <p:nvSpPr>
          <p:cNvPr id="138244" name="Rectangle 4"/>
          <p:cNvSpPr>
            <a:spLocks noGrp="1" noChangeArrowheads="1"/>
          </p:cNvSpPr>
          <p:nvPr>
            <p:ph idx="1"/>
          </p:nvPr>
        </p:nvSpPr>
        <p:spPr>
          <a:xfrm>
            <a:off x="898612" y="1556792"/>
            <a:ext cx="7417804" cy="4677098"/>
          </a:xfrm>
        </p:spPr>
        <p:txBody>
          <a:bodyPr>
            <a:normAutofit fontScale="92500" lnSpcReduction="10000"/>
          </a:bodyPr>
          <a:lstStyle/>
          <a:p>
            <a:pPr algn="just"/>
            <a:r>
              <a:rPr lang="es-MX" altLang="es-MX" sz="2800" b="1" dirty="0"/>
              <a:t>Identificar las competencias, funciones y actividades de cada unidad administrativa y cada oficina, ésta es la base de los procesos de clasificación de la documentación</a:t>
            </a:r>
            <a:endParaRPr lang="es-ES" altLang="es-MX" sz="2800" b="1" dirty="0"/>
          </a:p>
          <a:p>
            <a:pPr algn="just" eaLnBrk="1" hangingPunct="1"/>
            <a:r>
              <a:rPr lang="es-MX" altLang="es-MX" sz="2800" b="1" dirty="0"/>
              <a:t>Analizar la relación existente entre las funciones y actividades de una oficina (unidad administrativa). </a:t>
            </a:r>
          </a:p>
          <a:p>
            <a:pPr algn="just" eaLnBrk="1" hangingPunct="1"/>
            <a:r>
              <a:rPr lang="es-MX" altLang="es-MX" sz="2800" b="1" dirty="0"/>
              <a:t>Identificar las tipologías y series documentales que produce la oficina y no el análisis o valoración de documentos individuales. </a:t>
            </a:r>
            <a:endParaRPr lang="es-ES" altLang="es-MX" sz="2800" b="1" dirty="0"/>
          </a:p>
          <a:p>
            <a:pPr algn="just" eaLnBrk="1" hangingPunct="1"/>
            <a:endParaRPr lang="es-ES" altLang="es-MX" sz="2800" b="1" dirty="0"/>
          </a:p>
        </p:txBody>
      </p:sp>
    </p:spTree>
    <p:extLst>
      <p:ext uri="{BB962C8B-B14F-4D97-AF65-F5344CB8AC3E}">
        <p14:creationId xmlns:p14="http://schemas.microsoft.com/office/powerpoint/2010/main" val="20370956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Presentación de participantes</a:t>
            </a:r>
          </a:p>
        </p:txBody>
      </p:sp>
      <p:sp>
        <p:nvSpPr>
          <p:cNvPr id="4" name="Marcador de contenido 3"/>
          <p:cNvSpPr>
            <a:spLocks noGrp="1"/>
          </p:cNvSpPr>
          <p:nvPr>
            <p:ph idx="1"/>
          </p:nvPr>
        </p:nvSpPr>
        <p:spPr>
          <a:xfrm>
            <a:off x="971601" y="2133600"/>
            <a:ext cx="7562800" cy="3777622"/>
          </a:xfrm>
        </p:spPr>
        <p:txBody>
          <a:bodyPr>
            <a:normAutofit fontScale="92500" lnSpcReduction="10000"/>
          </a:bodyPr>
          <a:lstStyle/>
          <a:p>
            <a:pPr marL="0" indent="0">
              <a:buNone/>
            </a:pPr>
            <a:r>
              <a:rPr lang="es-MX" sz="2800" dirty="0"/>
              <a:t>Nombre </a:t>
            </a:r>
          </a:p>
          <a:p>
            <a:pPr marL="0" indent="0">
              <a:buNone/>
            </a:pPr>
            <a:r>
              <a:rPr lang="es-MX" sz="2800" dirty="0"/>
              <a:t>Institución </a:t>
            </a:r>
          </a:p>
          <a:p>
            <a:pPr marL="0" indent="0">
              <a:buNone/>
            </a:pPr>
            <a:r>
              <a:rPr lang="es-MX" sz="2800" dirty="0"/>
              <a:t>Puesto </a:t>
            </a:r>
          </a:p>
          <a:p>
            <a:pPr marL="0" indent="0">
              <a:buNone/>
            </a:pPr>
            <a:r>
              <a:rPr lang="es-MX" sz="2800" dirty="0"/>
              <a:t>Relación de su trabajo con archivos.</a:t>
            </a:r>
          </a:p>
          <a:p>
            <a:pPr marL="0" indent="0">
              <a:buNone/>
            </a:pPr>
            <a:r>
              <a:rPr lang="es-MX" sz="2800" dirty="0"/>
              <a:t>¿Ha llevado cursos sobre Archivos?</a:t>
            </a:r>
          </a:p>
          <a:p>
            <a:pPr marL="0" indent="0">
              <a:buNone/>
            </a:pPr>
            <a:r>
              <a:rPr lang="es-MX" sz="2800" dirty="0"/>
              <a:t>¿Cuáles son sus expectativas del curso?</a:t>
            </a:r>
          </a:p>
          <a:p>
            <a:pPr marL="0" indent="0">
              <a:buNone/>
            </a:pPr>
            <a:r>
              <a:rPr lang="es-MX" sz="2800" dirty="0"/>
              <a:t>¿Tiene su institución Cuadro General de Clasificación Archivística?</a:t>
            </a:r>
          </a:p>
          <a:p>
            <a:pPr marL="0" indent="0">
              <a:buNone/>
            </a:pPr>
            <a:endParaRPr lang="es-MX" sz="2000" dirty="0"/>
          </a:p>
        </p:txBody>
      </p:sp>
    </p:spTree>
    <p:extLst>
      <p:ext uri="{BB962C8B-B14F-4D97-AF65-F5344CB8AC3E}">
        <p14:creationId xmlns:p14="http://schemas.microsoft.com/office/powerpoint/2010/main" val="114785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000" dirty="0"/>
              <a:t>Conceptos</a:t>
            </a:r>
          </a:p>
        </p:txBody>
      </p:sp>
      <p:sp>
        <p:nvSpPr>
          <p:cNvPr id="3" name="Marcador de contenido 2"/>
          <p:cNvSpPr>
            <a:spLocks noGrp="1"/>
          </p:cNvSpPr>
          <p:nvPr>
            <p:ph sz="half" idx="1"/>
          </p:nvPr>
        </p:nvSpPr>
        <p:spPr>
          <a:xfrm>
            <a:off x="537314" y="1460424"/>
            <a:ext cx="3884240" cy="4537989"/>
          </a:xfrm>
        </p:spPr>
        <p:txBody>
          <a:bodyPr>
            <a:noAutofit/>
          </a:bodyPr>
          <a:lstStyle/>
          <a:p>
            <a:pPr marL="0" indent="0" algn="just">
              <a:buNone/>
            </a:pPr>
            <a:r>
              <a:rPr lang="es-MX" sz="2400" dirty="0"/>
              <a:t>COMPETENCIA</a:t>
            </a:r>
          </a:p>
          <a:p>
            <a:pPr algn="just"/>
            <a:r>
              <a:rPr lang="es-MX" sz="2400" dirty="0"/>
              <a:t>Conjunto de atribuciones, poderes o facultades que le corresponden a un órgano en relación a los demás y que le permite actuar de acuerdo a derecho. </a:t>
            </a:r>
          </a:p>
        </p:txBody>
      </p:sp>
      <p:sp>
        <p:nvSpPr>
          <p:cNvPr id="4" name="Marcador de contenido 3"/>
          <p:cNvSpPr>
            <a:spLocks noGrp="1"/>
          </p:cNvSpPr>
          <p:nvPr>
            <p:ph sz="half" idx="2"/>
          </p:nvPr>
        </p:nvSpPr>
        <p:spPr>
          <a:xfrm>
            <a:off x="4690818" y="1443273"/>
            <a:ext cx="4468688" cy="3971454"/>
          </a:xfrm>
        </p:spPr>
        <p:txBody>
          <a:bodyPr>
            <a:noAutofit/>
          </a:bodyPr>
          <a:lstStyle/>
          <a:p>
            <a:pPr marL="0" indent="0" algn="just">
              <a:buNone/>
            </a:pPr>
            <a:r>
              <a:rPr lang="es-MX" sz="2800" dirty="0"/>
              <a:t>FUNCION</a:t>
            </a:r>
          </a:p>
          <a:p>
            <a:pPr algn="just"/>
            <a:r>
              <a:rPr lang="es-MX" sz="2800" dirty="0"/>
              <a:t>Es el conjunto de actividades o deberes que están alineados con la misión y objetivos institucionales</a:t>
            </a:r>
          </a:p>
        </p:txBody>
      </p:sp>
    </p:spTree>
    <p:extLst>
      <p:ext uri="{BB962C8B-B14F-4D97-AF65-F5344CB8AC3E}">
        <p14:creationId xmlns:p14="http://schemas.microsoft.com/office/powerpoint/2010/main" val="2310360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r>
              <a:rPr lang="es-MX" sz="4000" dirty="0"/>
              <a:t>Atribución</a:t>
            </a:r>
          </a:p>
        </p:txBody>
      </p:sp>
      <p:sp>
        <p:nvSpPr>
          <p:cNvPr id="6" name="Marcador de contenido 5"/>
          <p:cNvSpPr>
            <a:spLocks noGrp="1"/>
          </p:cNvSpPr>
          <p:nvPr>
            <p:ph idx="1"/>
          </p:nvPr>
        </p:nvSpPr>
        <p:spPr>
          <a:xfrm>
            <a:off x="971601" y="2133600"/>
            <a:ext cx="7562800" cy="3777622"/>
          </a:xfrm>
        </p:spPr>
        <p:txBody>
          <a:bodyPr>
            <a:normAutofit/>
          </a:bodyPr>
          <a:lstStyle/>
          <a:p>
            <a:pPr algn="just"/>
            <a:r>
              <a:rPr lang="es-MX" sz="3200" dirty="0"/>
              <a:t>Posibilidad que faculta a una autoridad para realizar una función establecida en la Ley y mediante la cual otorga derechos y obligaciones a la autoridad administrativa, a fin de realice los fines para los cuales fue creada.</a:t>
            </a:r>
          </a:p>
        </p:txBody>
      </p:sp>
    </p:spTree>
    <p:extLst>
      <p:ext uri="{BB962C8B-B14F-4D97-AF65-F5344CB8AC3E}">
        <p14:creationId xmlns:p14="http://schemas.microsoft.com/office/powerpoint/2010/main" val="3648536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51520" y="332656"/>
            <a:ext cx="8671101" cy="5814523"/>
          </a:xfrm>
          <a:prstGeom prst="rect">
            <a:avLst/>
          </a:prstGeom>
        </p:spPr>
      </p:pic>
    </p:spTree>
    <p:extLst>
      <p:ext uri="{BB962C8B-B14F-4D97-AF65-F5344CB8AC3E}">
        <p14:creationId xmlns:p14="http://schemas.microsoft.com/office/powerpoint/2010/main" val="1232019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39552" y="2350689"/>
            <a:ext cx="2744360" cy="2156621"/>
          </a:xfrm>
          <a:solidFill>
            <a:srgbClr val="FFFF00"/>
          </a:solidFill>
        </p:spPr>
        <p:txBody>
          <a:bodyPr anchor="t">
            <a:noAutofit/>
          </a:bodyPr>
          <a:lstStyle/>
          <a:p>
            <a:pPr algn="ctr">
              <a:defRPr/>
            </a:pPr>
            <a:r>
              <a:rPr lang="es-MX" altLang="es-ES" sz="4000" dirty="0">
                <a:solidFill>
                  <a:schemeClr val="tx1"/>
                </a:solidFill>
                <a:highlight>
                  <a:srgbClr val="FFFF00"/>
                </a:highlight>
              </a:rPr>
              <a:t>Gestión de la Docencia</a:t>
            </a:r>
            <a:br>
              <a:rPr lang="es-MX" altLang="es-ES" sz="4000" b="1" dirty="0">
                <a:solidFill>
                  <a:schemeClr val="tx1"/>
                </a:solidFill>
              </a:rPr>
            </a:br>
            <a:endParaRPr lang="es-ES" sz="4000" b="1" dirty="0">
              <a:solidFill>
                <a:schemeClr val="tx1"/>
              </a:solidFill>
            </a:endParaRPr>
          </a:p>
        </p:txBody>
      </p:sp>
      <p:sp>
        <p:nvSpPr>
          <p:cNvPr id="36866" name="1 Marcador de contenido"/>
          <p:cNvSpPr>
            <a:spLocks noGrp="1"/>
          </p:cNvSpPr>
          <p:nvPr>
            <p:ph sz="half" idx="1"/>
          </p:nvPr>
        </p:nvSpPr>
        <p:spPr>
          <a:xfrm>
            <a:off x="3721404" y="548680"/>
            <a:ext cx="4641252" cy="5040560"/>
          </a:xfrm>
        </p:spPr>
        <p:txBody>
          <a:bodyPr>
            <a:noAutofit/>
          </a:bodyPr>
          <a:lstStyle/>
          <a:p>
            <a:pPr marL="80963" indent="0" algn="just">
              <a:buNone/>
            </a:pPr>
            <a:endParaRPr lang="es-MX" sz="2000" dirty="0"/>
          </a:p>
          <a:p>
            <a:pPr marL="80963" indent="0" algn="just">
              <a:buNone/>
            </a:pPr>
            <a:r>
              <a:rPr lang="es-MX" sz="2000" dirty="0"/>
              <a:t>Función sustantiva que comprende las actividades asociadas con los programas y actividades de instrucción y trasmisión del conocimiento, que se ofrece como cursos y tutorías académicas, independientemente de que por ellos se otorgue o no un grado académico y de la modalidad en que se impartan, ya sea escolar (educación formal) o extraescolar (abierta o a distancia).</a:t>
            </a:r>
            <a:endParaRPr lang="es-ES" sz="2000" dirty="0"/>
          </a:p>
          <a:p>
            <a:pPr marL="466725" indent="-385763" algn="just">
              <a:buFont typeface="Lucida Sans Unicode" panose="020B0602030504020204" pitchFamily="34" charset="0"/>
              <a:buAutoNum type="arabicPeriod"/>
            </a:pPr>
            <a:endParaRPr lang="es-MX" altLang="es-ES" sz="2400" dirty="0"/>
          </a:p>
        </p:txBody>
      </p:sp>
    </p:spTree>
    <p:extLst>
      <p:ext uri="{BB962C8B-B14F-4D97-AF65-F5344CB8AC3E}">
        <p14:creationId xmlns:p14="http://schemas.microsoft.com/office/powerpoint/2010/main" val="539039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178858" y="260648"/>
            <a:ext cx="6841938" cy="1325563"/>
          </a:xfrm>
          <a:solidFill>
            <a:srgbClr val="92D050"/>
          </a:solidFill>
        </p:spPr>
        <p:txBody>
          <a:bodyPr vert="horz" lIns="91440" tIns="45720" rIns="91440" bIns="45720" rtlCol="0" anchor="ctr">
            <a:normAutofit fontScale="90000"/>
          </a:bodyPr>
          <a:lstStyle/>
          <a:p>
            <a:pPr marL="80963" defTabSz="914400"/>
            <a:r>
              <a:rPr lang="en-US" altLang="es-ES" sz="4400" kern="1200" dirty="0" err="1">
                <a:solidFill>
                  <a:schemeClr val="tx1"/>
                </a:solidFill>
                <a:latin typeface="+mj-lt"/>
                <a:ea typeface="+mj-ea"/>
                <a:cs typeface="+mj-cs"/>
              </a:rPr>
              <a:t>Gestión</a:t>
            </a:r>
            <a:r>
              <a:rPr lang="en-US" altLang="es-ES" sz="4400" kern="1200" dirty="0">
                <a:solidFill>
                  <a:schemeClr val="tx1"/>
                </a:solidFill>
                <a:latin typeface="+mj-lt"/>
                <a:ea typeface="+mj-ea"/>
                <a:cs typeface="+mj-cs"/>
              </a:rPr>
              <a:t> de la </a:t>
            </a:r>
            <a:r>
              <a:rPr lang="en-US" altLang="es-ES" sz="4400" kern="1200" dirty="0" err="1">
                <a:solidFill>
                  <a:schemeClr val="tx1"/>
                </a:solidFill>
                <a:latin typeface="+mj-lt"/>
                <a:ea typeface="+mj-ea"/>
                <a:cs typeface="+mj-cs"/>
              </a:rPr>
              <a:t>Investigación</a:t>
            </a:r>
            <a:endParaRPr lang="en-US" altLang="es-ES" sz="4400" kern="1200" dirty="0">
              <a:solidFill>
                <a:schemeClr val="tx1"/>
              </a:solidFill>
              <a:latin typeface="+mj-lt"/>
              <a:ea typeface="+mj-ea"/>
              <a:cs typeface="+mj-cs"/>
            </a:endParaRPr>
          </a:p>
        </p:txBody>
      </p:sp>
      <p:sp>
        <p:nvSpPr>
          <p:cNvPr id="36866" name="1 Marcador de contenido"/>
          <p:cNvSpPr>
            <a:spLocks noGrp="1"/>
          </p:cNvSpPr>
          <p:nvPr>
            <p:ph sz="half" idx="1"/>
          </p:nvPr>
        </p:nvSpPr>
        <p:spPr>
          <a:xfrm>
            <a:off x="1178858" y="2060848"/>
            <a:ext cx="7641614" cy="3960440"/>
          </a:xfrm>
          <a:solidFill>
            <a:schemeClr val="bg1"/>
          </a:solidFill>
        </p:spPr>
        <p:txBody>
          <a:bodyPr vert="horz" lIns="91440" tIns="45720" rIns="91440" bIns="45720" rtlCol="0">
            <a:normAutofit fontScale="92500" lnSpcReduction="20000"/>
          </a:bodyPr>
          <a:lstStyle/>
          <a:p>
            <a:pPr indent="-228600" algn="just" defTabSz="914400"/>
            <a:r>
              <a:rPr lang="en-US" sz="2800" dirty="0" err="1"/>
              <a:t>Función</a:t>
            </a:r>
            <a:r>
              <a:rPr lang="en-US" sz="2800" dirty="0"/>
              <a:t> </a:t>
            </a:r>
            <a:r>
              <a:rPr lang="en-US" sz="2800" dirty="0" err="1"/>
              <a:t>sustantiva</a:t>
            </a:r>
            <a:r>
              <a:rPr lang="en-US" sz="2800" dirty="0"/>
              <a:t> que integra las </a:t>
            </a:r>
            <a:r>
              <a:rPr lang="en-US" sz="2800" dirty="0" err="1"/>
              <a:t>acciones</a:t>
            </a:r>
            <a:r>
              <a:rPr lang="en-US" sz="2800" dirty="0"/>
              <a:t>, </a:t>
            </a:r>
            <a:r>
              <a:rPr lang="en-US" sz="2800" dirty="0" err="1"/>
              <a:t>proyectos</a:t>
            </a:r>
            <a:r>
              <a:rPr lang="en-US" sz="2800" dirty="0"/>
              <a:t> y </a:t>
            </a:r>
            <a:r>
              <a:rPr lang="en-US" sz="2800" dirty="0" err="1"/>
              <a:t>programas</a:t>
            </a:r>
            <a:r>
              <a:rPr lang="en-US" sz="2800" dirty="0"/>
              <a:t> de la </a:t>
            </a:r>
            <a:r>
              <a:rPr lang="en-US" sz="2800" dirty="0" err="1"/>
              <a:t>Institución</a:t>
            </a:r>
            <a:r>
              <a:rPr lang="en-US" sz="2800" dirty="0"/>
              <a:t>, </a:t>
            </a:r>
            <a:r>
              <a:rPr lang="en-US" sz="2800" dirty="0" err="1"/>
              <a:t>orientado</a:t>
            </a:r>
            <a:r>
              <a:rPr lang="en-US" sz="2800" dirty="0"/>
              <a:t> de </a:t>
            </a:r>
            <a:r>
              <a:rPr lang="en-US" sz="2800" dirty="0" err="1"/>
              <a:t>manera</a:t>
            </a:r>
            <a:r>
              <a:rPr lang="en-US" sz="2800" dirty="0"/>
              <a:t> </a:t>
            </a:r>
            <a:r>
              <a:rPr lang="en-US" sz="2800" dirty="0" err="1"/>
              <a:t>específica</a:t>
            </a:r>
            <a:r>
              <a:rPr lang="en-US" sz="2800" dirty="0"/>
              <a:t> a la </a:t>
            </a:r>
            <a:r>
              <a:rPr lang="en-US" sz="2800" dirty="0" err="1"/>
              <a:t>generación</a:t>
            </a:r>
            <a:r>
              <a:rPr lang="en-US" sz="2800" dirty="0"/>
              <a:t> de </a:t>
            </a:r>
            <a:r>
              <a:rPr lang="en-US" sz="2800" dirty="0" err="1"/>
              <a:t>conocimiento</a:t>
            </a:r>
            <a:r>
              <a:rPr lang="en-US" sz="2800" dirty="0"/>
              <a:t>, la </a:t>
            </a:r>
            <a:r>
              <a:rPr lang="en-US" sz="2800" dirty="0" err="1"/>
              <a:t>asimilación</a:t>
            </a:r>
            <a:r>
              <a:rPr lang="en-US" sz="2800" dirty="0"/>
              <a:t> de </a:t>
            </a:r>
            <a:r>
              <a:rPr lang="en-US" sz="2800" dirty="0" err="1"/>
              <a:t>nuevas</a:t>
            </a:r>
            <a:r>
              <a:rPr lang="en-US" sz="2800" dirty="0"/>
              <a:t> </a:t>
            </a:r>
            <a:r>
              <a:rPr lang="en-US" sz="2800" dirty="0" err="1"/>
              <a:t>tecnologías</a:t>
            </a:r>
            <a:r>
              <a:rPr lang="en-US" sz="2800" dirty="0"/>
              <a:t> y la </a:t>
            </a:r>
            <a:r>
              <a:rPr lang="en-US" sz="2800" dirty="0" err="1"/>
              <a:t>aplicación</a:t>
            </a:r>
            <a:r>
              <a:rPr lang="en-US" sz="2800" dirty="0"/>
              <a:t> </a:t>
            </a:r>
            <a:r>
              <a:rPr lang="en-US" sz="2800" dirty="0" err="1"/>
              <a:t>innovadora</a:t>
            </a:r>
            <a:r>
              <a:rPr lang="en-US" sz="2800" dirty="0"/>
              <a:t> del </a:t>
            </a:r>
            <a:r>
              <a:rPr lang="en-US" sz="2800" dirty="0" err="1"/>
              <a:t>conocimiento</a:t>
            </a:r>
            <a:r>
              <a:rPr lang="en-US" sz="2800" dirty="0"/>
              <a:t>.</a:t>
            </a:r>
          </a:p>
          <a:p>
            <a:pPr indent="-228600" algn="just" defTabSz="914400"/>
            <a:r>
              <a:rPr lang="en-US" sz="2800" dirty="0"/>
              <a:t>Las </a:t>
            </a:r>
            <a:r>
              <a:rPr lang="en-US" sz="2800" dirty="0" err="1"/>
              <a:t>actividades</a:t>
            </a:r>
            <a:r>
              <a:rPr lang="en-US" sz="2800" dirty="0"/>
              <a:t> que se </a:t>
            </a:r>
            <a:r>
              <a:rPr lang="en-US" sz="2800" dirty="0" err="1"/>
              <a:t>incluyen</a:t>
            </a:r>
            <a:r>
              <a:rPr lang="en-US" sz="2800" dirty="0"/>
              <a:t> </a:t>
            </a:r>
            <a:r>
              <a:rPr lang="en-US" sz="2800" dirty="0" err="1"/>
              <a:t>en</a:t>
            </a:r>
            <a:r>
              <a:rPr lang="en-US" sz="2800" dirty="0"/>
              <a:t> </a:t>
            </a:r>
            <a:r>
              <a:rPr lang="en-US" sz="2800" dirty="0" err="1"/>
              <a:t>esta</a:t>
            </a:r>
            <a:r>
              <a:rPr lang="en-US" sz="2800" dirty="0"/>
              <a:t> </a:t>
            </a:r>
            <a:r>
              <a:rPr lang="en-US" sz="2800" dirty="0" err="1"/>
              <a:t>función</a:t>
            </a:r>
            <a:r>
              <a:rPr lang="en-US" sz="2800" dirty="0"/>
              <a:t> son </a:t>
            </a:r>
            <a:r>
              <a:rPr lang="en-US" sz="2800" dirty="0" err="1"/>
              <a:t>aquéllas</a:t>
            </a:r>
            <a:r>
              <a:rPr lang="en-US" sz="2800" dirty="0"/>
              <a:t> que </a:t>
            </a:r>
            <a:r>
              <a:rPr lang="en-US" sz="2800" dirty="0" err="1"/>
              <a:t>están</a:t>
            </a:r>
            <a:r>
              <a:rPr lang="en-US" sz="2800" dirty="0"/>
              <a:t> </a:t>
            </a:r>
            <a:r>
              <a:rPr lang="en-US" sz="2800" dirty="0" err="1"/>
              <a:t>directamente</a:t>
            </a:r>
            <a:r>
              <a:rPr lang="en-US" sz="2800" dirty="0"/>
              <a:t> </a:t>
            </a:r>
            <a:r>
              <a:rPr lang="en-US" sz="2800" dirty="0" err="1"/>
              <a:t>relacionados</a:t>
            </a:r>
            <a:r>
              <a:rPr lang="en-US" sz="2800" dirty="0"/>
              <a:t> con los </a:t>
            </a:r>
            <a:r>
              <a:rPr lang="en-US" sz="2800" dirty="0" err="1"/>
              <a:t>proyectos</a:t>
            </a:r>
            <a:r>
              <a:rPr lang="en-US" sz="2800" dirty="0"/>
              <a:t> de </a:t>
            </a:r>
            <a:r>
              <a:rPr lang="en-US" sz="2800" dirty="0" err="1"/>
              <a:t>investigación</a:t>
            </a:r>
            <a:r>
              <a:rPr lang="en-US" sz="2800" dirty="0"/>
              <a:t> y que se </a:t>
            </a:r>
            <a:r>
              <a:rPr lang="en-US" sz="2800" dirty="0" err="1"/>
              <a:t>identifican</a:t>
            </a:r>
            <a:r>
              <a:rPr lang="en-US" sz="2800" dirty="0"/>
              <a:t> </a:t>
            </a:r>
            <a:r>
              <a:rPr lang="en-US" sz="2800" dirty="0" err="1"/>
              <a:t>plenamente</a:t>
            </a:r>
            <a:r>
              <a:rPr lang="en-US" sz="2800" dirty="0"/>
              <a:t> con </a:t>
            </a:r>
            <a:r>
              <a:rPr lang="en-US" sz="2800" dirty="0" err="1"/>
              <a:t>ellos</a:t>
            </a:r>
            <a:r>
              <a:rPr lang="en-US" sz="2800" dirty="0"/>
              <a:t>.</a:t>
            </a:r>
          </a:p>
          <a:p>
            <a:pPr marL="466725" indent="-228600" algn="just" defTabSz="914400"/>
            <a:endParaRPr lang="en-US" altLang="es-ES" sz="1400" dirty="0"/>
          </a:p>
        </p:txBody>
      </p:sp>
    </p:spTree>
    <p:extLst>
      <p:ext uri="{BB962C8B-B14F-4D97-AF65-F5344CB8AC3E}">
        <p14:creationId xmlns:p14="http://schemas.microsoft.com/office/powerpoint/2010/main" val="2874393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051720" y="548680"/>
            <a:ext cx="5978784" cy="994172"/>
          </a:xfrm>
          <a:solidFill>
            <a:srgbClr val="FF0000"/>
          </a:solidFill>
        </p:spPr>
        <p:txBody>
          <a:bodyPr vert="horz" lIns="91440" tIns="45720" rIns="91440" bIns="45720" rtlCol="0" anchor="ctr">
            <a:noAutofit/>
          </a:bodyPr>
          <a:lstStyle/>
          <a:p>
            <a:pPr marL="466725" indent="-385763" defTabSz="914400"/>
            <a:br>
              <a:rPr lang="en-US" altLang="es-ES" sz="3600" kern="1200" dirty="0">
                <a:solidFill>
                  <a:schemeClr val="tx1"/>
                </a:solidFill>
                <a:latin typeface="+mj-lt"/>
                <a:ea typeface="+mj-ea"/>
                <a:cs typeface="+mj-cs"/>
              </a:rPr>
            </a:br>
            <a:r>
              <a:rPr lang="en-US" altLang="es-ES" sz="3600" kern="1200" dirty="0" err="1">
                <a:solidFill>
                  <a:schemeClr val="tx1"/>
                </a:solidFill>
                <a:latin typeface="+mj-lt"/>
                <a:ea typeface="+mj-ea"/>
                <a:cs typeface="+mj-cs"/>
              </a:rPr>
              <a:t>Gestión</a:t>
            </a:r>
            <a:r>
              <a:rPr lang="en-US" altLang="es-ES" sz="3600" kern="1200" dirty="0">
                <a:solidFill>
                  <a:schemeClr val="tx1"/>
                </a:solidFill>
                <a:latin typeface="+mj-lt"/>
                <a:ea typeface="+mj-ea"/>
                <a:cs typeface="+mj-cs"/>
              </a:rPr>
              <a:t> de la </a:t>
            </a:r>
            <a:r>
              <a:rPr lang="en-US" altLang="es-ES" sz="3600" kern="1200" dirty="0" err="1">
                <a:solidFill>
                  <a:schemeClr val="tx1"/>
                </a:solidFill>
                <a:latin typeface="+mj-lt"/>
                <a:ea typeface="+mj-ea"/>
                <a:cs typeface="+mj-cs"/>
              </a:rPr>
              <a:t>Extensión</a:t>
            </a:r>
            <a:r>
              <a:rPr lang="en-US" altLang="es-ES" sz="3600" kern="1200" dirty="0">
                <a:solidFill>
                  <a:schemeClr val="tx1"/>
                </a:solidFill>
                <a:latin typeface="+mj-lt"/>
                <a:ea typeface="+mj-ea"/>
                <a:cs typeface="+mj-cs"/>
              </a:rPr>
              <a:t>, </a:t>
            </a:r>
            <a:r>
              <a:rPr lang="en-US" altLang="es-ES" sz="3600" kern="1200" dirty="0" err="1">
                <a:solidFill>
                  <a:schemeClr val="tx1"/>
                </a:solidFill>
                <a:latin typeface="+mj-lt"/>
                <a:ea typeface="+mj-ea"/>
                <a:cs typeface="+mj-cs"/>
              </a:rPr>
              <a:t>Vinculación</a:t>
            </a:r>
            <a:r>
              <a:rPr lang="en-US" altLang="es-ES" sz="3600" kern="1200" dirty="0">
                <a:solidFill>
                  <a:schemeClr val="tx1"/>
                </a:solidFill>
                <a:latin typeface="+mj-lt"/>
                <a:ea typeface="+mj-ea"/>
                <a:cs typeface="+mj-cs"/>
              </a:rPr>
              <a:t> y </a:t>
            </a:r>
            <a:r>
              <a:rPr lang="en-US" altLang="es-ES" sz="3600" kern="1200" dirty="0" err="1">
                <a:solidFill>
                  <a:schemeClr val="tx1"/>
                </a:solidFill>
                <a:latin typeface="+mj-lt"/>
                <a:ea typeface="+mj-ea"/>
                <a:cs typeface="+mj-cs"/>
              </a:rPr>
              <a:t>Difusión</a:t>
            </a:r>
            <a:r>
              <a:rPr lang="en-US" altLang="es-ES" sz="3600" kern="1200" dirty="0">
                <a:solidFill>
                  <a:schemeClr val="tx1"/>
                </a:solidFill>
                <a:latin typeface="+mj-lt"/>
                <a:ea typeface="+mj-ea"/>
                <a:cs typeface="+mj-cs"/>
              </a:rPr>
              <a:t>.</a:t>
            </a:r>
            <a:br>
              <a:rPr lang="en-US" altLang="es-ES" sz="3600" kern="1200" dirty="0">
                <a:solidFill>
                  <a:schemeClr val="tx1"/>
                </a:solidFill>
                <a:latin typeface="+mj-lt"/>
                <a:ea typeface="+mj-ea"/>
                <a:cs typeface="+mj-cs"/>
              </a:rPr>
            </a:br>
            <a:endParaRPr lang="en-US" altLang="es-ES" sz="3600" kern="1200" dirty="0">
              <a:solidFill>
                <a:schemeClr val="tx1"/>
              </a:solidFill>
              <a:latin typeface="+mj-lt"/>
              <a:ea typeface="+mj-ea"/>
              <a:cs typeface="+mj-cs"/>
            </a:endParaRPr>
          </a:p>
        </p:txBody>
      </p:sp>
      <p:sp>
        <p:nvSpPr>
          <p:cNvPr id="36866" name="1 Marcador de contenido"/>
          <p:cNvSpPr>
            <a:spLocks noGrp="1"/>
          </p:cNvSpPr>
          <p:nvPr>
            <p:ph sz="half" idx="1"/>
          </p:nvPr>
        </p:nvSpPr>
        <p:spPr>
          <a:xfrm>
            <a:off x="683568" y="1916832"/>
            <a:ext cx="8123789" cy="4555845"/>
          </a:xfrm>
        </p:spPr>
        <p:txBody>
          <a:bodyPr vert="horz" lIns="91440" tIns="45720" rIns="91440" bIns="45720" rtlCol="0" anchor="ctr">
            <a:normAutofit fontScale="92500" lnSpcReduction="20000"/>
          </a:bodyPr>
          <a:lstStyle/>
          <a:p>
            <a:pPr marL="0" indent="-228600" algn="just" defTabSz="914400">
              <a:spcBef>
                <a:spcPts val="0"/>
              </a:spcBef>
              <a:spcAft>
                <a:spcPts val="600"/>
              </a:spcAft>
            </a:pPr>
            <a:r>
              <a:rPr lang="en-US" sz="2800" b="1" dirty="0" err="1"/>
              <a:t>Función</a:t>
            </a:r>
            <a:r>
              <a:rPr lang="en-US" sz="2800" b="1" dirty="0"/>
              <a:t> </a:t>
            </a:r>
            <a:r>
              <a:rPr lang="en-US" sz="2800" b="1" dirty="0" err="1"/>
              <a:t>sustantiva</a:t>
            </a:r>
            <a:r>
              <a:rPr lang="en-US" sz="2800" b="1" dirty="0"/>
              <a:t> </a:t>
            </a:r>
            <a:r>
              <a:rPr lang="en-US" sz="2800" b="1" dirty="0" err="1"/>
              <a:t>conformada</a:t>
            </a:r>
            <a:r>
              <a:rPr lang="en-US" sz="2800" b="1" dirty="0"/>
              <a:t> por las </a:t>
            </a:r>
            <a:r>
              <a:rPr lang="en-US" sz="2800" b="1" dirty="0" err="1"/>
              <a:t>actividades</a:t>
            </a:r>
            <a:r>
              <a:rPr lang="en-US" sz="2800" b="1" dirty="0"/>
              <a:t> y </a:t>
            </a:r>
            <a:r>
              <a:rPr lang="en-US" sz="2800" b="1" dirty="0" err="1"/>
              <a:t>programas</a:t>
            </a:r>
            <a:r>
              <a:rPr lang="en-US" sz="2800" b="1" dirty="0"/>
              <a:t> que </a:t>
            </a:r>
            <a:r>
              <a:rPr lang="en-US" sz="2800" b="1" dirty="0" err="1"/>
              <a:t>tienen</a:t>
            </a:r>
            <a:r>
              <a:rPr lang="en-US" sz="2800" b="1" dirty="0"/>
              <a:t> </a:t>
            </a:r>
            <a:r>
              <a:rPr lang="en-US" sz="2800" b="1" dirty="0" err="1"/>
              <a:t>como</a:t>
            </a:r>
            <a:r>
              <a:rPr lang="en-US" sz="2800" b="1" dirty="0"/>
              <a:t> </a:t>
            </a:r>
            <a:r>
              <a:rPr lang="en-US" sz="2800" b="1" dirty="0" err="1"/>
              <a:t>objetivo</a:t>
            </a:r>
            <a:r>
              <a:rPr lang="en-US" sz="2800" b="1" dirty="0"/>
              <a:t> </a:t>
            </a:r>
            <a:r>
              <a:rPr lang="en-US" sz="2800" b="1" dirty="0" err="1"/>
              <a:t>vincular</a:t>
            </a:r>
            <a:r>
              <a:rPr lang="en-US" sz="2800" b="1" dirty="0"/>
              <a:t> a la </a:t>
            </a:r>
            <a:r>
              <a:rPr lang="en-US" sz="2800" b="1" dirty="0" err="1"/>
              <a:t>Institución</a:t>
            </a:r>
            <a:r>
              <a:rPr lang="en-US" sz="2800" b="1" dirty="0"/>
              <a:t> con </a:t>
            </a:r>
            <a:r>
              <a:rPr lang="en-US" sz="2800" b="1" dirty="0" err="1"/>
              <a:t>su</a:t>
            </a:r>
            <a:r>
              <a:rPr lang="en-US" sz="2800" b="1" dirty="0"/>
              <a:t> </a:t>
            </a:r>
            <a:r>
              <a:rPr lang="en-US" sz="2800" b="1" dirty="0" err="1"/>
              <a:t>entorno</a:t>
            </a:r>
            <a:r>
              <a:rPr lang="en-US" sz="2800" b="1" dirty="0"/>
              <a:t>, y extender a la </a:t>
            </a:r>
            <a:r>
              <a:rPr lang="en-US" sz="2800" b="1" dirty="0" err="1"/>
              <a:t>comunidad</a:t>
            </a:r>
            <a:r>
              <a:rPr lang="en-US" sz="2800" b="1" dirty="0"/>
              <a:t> los </a:t>
            </a:r>
            <a:r>
              <a:rPr lang="en-US" sz="2800" b="1" dirty="0" err="1"/>
              <a:t>beneficios</a:t>
            </a:r>
            <a:r>
              <a:rPr lang="en-US" sz="2800" b="1" dirty="0"/>
              <a:t> de la </a:t>
            </a:r>
            <a:r>
              <a:rPr lang="en-US" sz="2800" b="1" dirty="0" err="1"/>
              <a:t>cultura</a:t>
            </a:r>
            <a:r>
              <a:rPr lang="en-US" sz="2800" b="1" dirty="0"/>
              <a:t>, </a:t>
            </a:r>
            <a:r>
              <a:rPr lang="en-US" sz="2800" b="1" dirty="0" err="1"/>
              <a:t>mediante</a:t>
            </a:r>
            <a:r>
              <a:rPr lang="en-US" sz="2800" b="1" dirty="0"/>
              <a:t> la </a:t>
            </a:r>
            <a:r>
              <a:rPr lang="en-US" sz="2800" b="1" dirty="0" err="1"/>
              <a:t>difusión</a:t>
            </a:r>
            <a:r>
              <a:rPr lang="en-US" sz="2800" b="1" dirty="0"/>
              <a:t>, </a:t>
            </a:r>
            <a:r>
              <a:rPr lang="en-US" sz="2800" b="1" dirty="0" err="1"/>
              <a:t>divulgación</a:t>
            </a:r>
            <a:r>
              <a:rPr lang="en-US" sz="2800" b="1" dirty="0"/>
              <a:t>, </a:t>
            </a:r>
            <a:r>
              <a:rPr lang="en-US" sz="2800" b="1" dirty="0" err="1"/>
              <a:t>producción</a:t>
            </a:r>
            <a:r>
              <a:rPr lang="en-US" sz="2800" b="1" dirty="0"/>
              <a:t> y </a:t>
            </a:r>
            <a:r>
              <a:rPr lang="en-US" sz="2800" b="1" dirty="0" err="1"/>
              <a:t>promoción</a:t>
            </a:r>
            <a:r>
              <a:rPr lang="en-US" sz="2800" b="1" dirty="0"/>
              <a:t> del </a:t>
            </a:r>
            <a:r>
              <a:rPr lang="en-US" sz="2800" b="1" dirty="0" err="1"/>
              <a:t>conocimiento</a:t>
            </a:r>
            <a:r>
              <a:rPr lang="en-US" sz="2800" b="1" dirty="0"/>
              <a:t> </a:t>
            </a:r>
            <a:r>
              <a:rPr lang="en-US" sz="2800" b="1" dirty="0" err="1"/>
              <a:t>científico</a:t>
            </a:r>
            <a:r>
              <a:rPr lang="en-US" sz="2800" b="1" dirty="0"/>
              <a:t>, </a:t>
            </a:r>
            <a:r>
              <a:rPr lang="en-US" sz="2800" b="1" dirty="0" err="1"/>
              <a:t>tecnológico</a:t>
            </a:r>
            <a:r>
              <a:rPr lang="en-US" sz="2800" b="1" dirty="0"/>
              <a:t>, </a:t>
            </a:r>
            <a:r>
              <a:rPr lang="en-US" sz="2800" b="1" dirty="0" err="1"/>
              <a:t>artístico</a:t>
            </a:r>
            <a:r>
              <a:rPr lang="en-US" sz="2800" b="1" dirty="0"/>
              <a:t>, </a:t>
            </a:r>
            <a:r>
              <a:rPr lang="en-US" sz="2800" b="1" dirty="0" err="1"/>
              <a:t>humanístico</a:t>
            </a:r>
            <a:r>
              <a:rPr lang="en-US" sz="2800" b="1" dirty="0"/>
              <a:t> y </a:t>
            </a:r>
            <a:r>
              <a:rPr lang="en-US" sz="2800" b="1" dirty="0" err="1"/>
              <a:t>deportivo</a:t>
            </a:r>
            <a:r>
              <a:rPr lang="en-US" sz="2800" b="1" dirty="0"/>
              <a:t>; </a:t>
            </a:r>
            <a:r>
              <a:rPr lang="en-US" sz="2800" b="1" dirty="0" err="1"/>
              <a:t>así</a:t>
            </a:r>
            <a:r>
              <a:rPr lang="en-US" sz="2800" b="1" dirty="0"/>
              <a:t> </a:t>
            </a:r>
            <a:r>
              <a:rPr lang="en-US" sz="2800" b="1" dirty="0" err="1"/>
              <a:t>como</a:t>
            </a:r>
            <a:r>
              <a:rPr lang="en-US" sz="2800" b="1" dirty="0"/>
              <a:t> </a:t>
            </a:r>
            <a:r>
              <a:rPr lang="en-US" sz="2800" b="1" dirty="0" err="1"/>
              <a:t>mediante</a:t>
            </a:r>
            <a:r>
              <a:rPr lang="en-US" sz="2800" b="1" dirty="0"/>
              <a:t> la </a:t>
            </a:r>
            <a:r>
              <a:rPr lang="en-US" sz="2800" b="1" dirty="0" err="1"/>
              <a:t>prestación</a:t>
            </a:r>
            <a:r>
              <a:rPr lang="en-US" sz="2800" b="1" dirty="0"/>
              <a:t> de </a:t>
            </a:r>
            <a:r>
              <a:rPr lang="en-US" sz="2800" b="1" dirty="0" err="1"/>
              <a:t>servicios</a:t>
            </a:r>
            <a:r>
              <a:rPr lang="en-US" sz="2800" b="1" dirty="0"/>
              <a:t> no </a:t>
            </a:r>
            <a:r>
              <a:rPr lang="en-US" sz="2800" b="1" dirty="0" err="1"/>
              <a:t>educativos</a:t>
            </a:r>
            <a:r>
              <a:rPr lang="en-US" sz="2800" b="1" dirty="0"/>
              <a:t>. Tiene </a:t>
            </a:r>
            <a:r>
              <a:rPr lang="en-US" sz="2800" b="1" dirty="0" err="1"/>
              <a:t>como</a:t>
            </a:r>
            <a:r>
              <a:rPr lang="en-US" sz="2800" b="1" dirty="0"/>
              <a:t> </a:t>
            </a:r>
            <a:r>
              <a:rPr lang="en-US" sz="2800" b="1" dirty="0" err="1"/>
              <a:t>finalidad</a:t>
            </a:r>
            <a:r>
              <a:rPr lang="en-US" sz="2800" b="1" dirty="0"/>
              <a:t> la </a:t>
            </a:r>
            <a:r>
              <a:rPr lang="en-US" sz="2800" b="1" dirty="0" err="1"/>
              <a:t>formación</a:t>
            </a:r>
            <a:r>
              <a:rPr lang="en-US" sz="2800" b="1" dirty="0"/>
              <a:t> integral del </a:t>
            </a:r>
            <a:r>
              <a:rPr lang="en-US" sz="2800" b="1" dirty="0" err="1"/>
              <a:t>alumno</a:t>
            </a:r>
            <a:r>
              <a:rPr lang="en-US" sz="2800" b="1" dirty="0"/>
              <a:t>, la </a:t>
            </a:r>
            <a:r>
              <a:rPr lang="en-US" sz="2800" b="1" dirty="0" err="1"/>
              <a:t>proyección</a:t>
            </a:r>
            <a:r>
              <a:rPr lang="en-US" sz="2800" b="1" dirty="0"/>
              <a:t> de la Universidad </a:t>
            </a:r>
            <a:r>
              <a:rPr lang="en-US" sz="2800" b="1" dirty="0" err="1"/>
              <a:t>hacia</a:t>
            </a:r>
            <a:r>
              <a:rPr lang="en-US" sz="2800" b="1" dirty="0"/>
              <a:t> la </a:t>
            </a:r>
            <a:r>
              <a:rPr lang="en-US" sz="2800" b="1" dirty="0" err="1"/>
              <a:t>sociedad</a:t>
            </a:r>
            <a:r>
              <a:rPr lang="en-US" sz="2800" b="1" dirty="0"/>
              <a:t> y la </a:t>
            </a:r>
            <a:r>
              <a:rPr lang="en-US" sz="2800" b="1" dirty="0" err="1"/>
              <a:t>multiplicación</a:t>
            </a:r>
            <a:r>
              <a:rPr lang="en-US" sz="2800" b="1" dirty="0"/>
              <a:t> y </a:t>
            </a:r>
            <a:r>
              <a:rPr lang="en-US" sz="2800" b="1" dirty="0" err="1"/>
              <a:t>difusión</a:t>
            </a:r>
            <a:r>
              <a:rPr lang="en-US" sz="2800" b="1" dirty="0"/>
              <a:t> de los </a:t>
            </a:r>
            <a:r>
              <a:rPr lang="en-US" sz="2800" b="1" dirty="0" err="1"/>
              <a:t>productos</a:t>
            </a:r>
            <a:r>
              <a:rPr lang="en-US" sz="2800" b="1" dirty="0"/>
              <a:t> </a:t>
            </a:r>
            <a:r>
              <a:rPr lang="en-US" sz="2800" b="1" dirty="0" err="1"/>
              <a:t>académicos</a:t>
            </a:r>
            <a:r>
              <a:rPr lang="en-US" sz="2800" b="1" dirty="0"/>
              <a:t>.</a:t>
            </a:r>
          </a:p>
          <a:p>
            <a:pPr marL="0" indent="-228600" defTabSz="914400">
              <a:spcBef>
                <a:spcPts val="0"/>
              </a:spcBef>
              <a:spcAft>
                <a:spcPts val="600"/>
              </a:spcAft>
            </a:pPr>
            <a:endParaRPr lang="en-US" sz="2000" b="1" dirty="0"/>
          </a:p>
        </p:txBody>
      </p:sp>
    </p:spTree>
    <p:extLst>
      <p:ext uri="{BB962C8B-B14F-4D97-AF65-F5344CB8AC3E}">
        <p14:creationId xmlns:p14="http://schemas.microsoft.com/office/powerpoint/2010/main" val="3396083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22208" y="620688"/>
            <a:ext cx="6683765" cy="960668"/>
          </a:xfrm>
          <a:solidFill>
            <a:srgbClr val="00B0F0"/>
          </a:solidFill>
        </p:spPr>
        <p:txBody>
          <a:bodyPr/>
          <a:lstStyle/>
          <a:p>
            <a:pPr marL="466725" indent="-385763"/>
            <a:r>
              <a:rPr lang="es-MX" altLang="es-ES" dirty="0"/>
              <a:t>Gestión Académica</a:t>
            </a:r>
          </a:p>
        </p:txBody>
      </p:sp>
      <p:sp>
        <p:nvSpPr>
          <p:cNvPr id="36866" name="1 Marcador de contenido"/>
          <p:cNvSpPr>
            <a:spLocks noGrp="1"/>
          </p:cNvSpPr>
          <p:nvPr>
            <p:ph sz="half" idx="1"/>
          </p:nvPr>
        </p:nvSpPr>
        <p:spPr>
          <a:xfrm>
            <a:off x="971600" y="1844824"/>
            <a:ext cx="7358428" cy="4608512"/>
          </a:xfrm>
        </p:spPr>
        <p:txBody>
          <a:bodyPr>
            <a:normAutofit fontScale="92500" lnSpcReduction="10000"/>
          </a:bodyPr>
          <a:lstStyle/>
          <a:p>
            <a:pPr marL="0" algn="just">
              <a:spcBef>
                <a:spcPts val="0"/>
              </a:spcBef>
              <a:buNone/>
            </a:pPr>
            <a:r>
              <a:rPr lang="es-MX" sz="2800" b="1" dirty="0">
                <a:solidFill>
                  <a:srgbClr val="FF0000"/>
                </a:solidFill>
              </a:rPr>
              <a:t>Función adjetiva </a:t>
            </a:r>
            <a:r>
              <a:rPr lang="es-MX" sz="2800" b="1" dirty="0"/>
              <a:t>que comprende las acciones y programas orientados a </a:t>
            </a:r>
            <a:r>
              <a:rPr lang="es-MX" sz="2800" b="1" dirty="0">
                <a:solidFill>
                  <a:srgbClr val="FF0000"/>
                </a:solidFill>
              </a:rPr>
              <a:t>mejorar la calidad y eficiencia de las funciones sustantivas de la Institución </a:t>
            </a:r>
            <a:r>
              <a:rPr lang="es-MX" sz="2800" b="1" dirty="0">
                <a:solidFill>
                  <a:schemeClr val="tx1"/>
                </a:solidFill>
              </a:rPr>
              <a:t>(docencia, investigación y extensión), </a:t>
            </a:r>
            <a:r>
              <a:rPr lang="es-MX" sz="2800" b="1" dirty="0"/>
              <a:t>que </a:t>
            </a:r>
            <a:r>
              <a:rPr lang="es-MX" sz="2800" b="1" dirty="0">
                <a:solidFill>
                  <a:srgbClr val="FF0000"/>
                </a:solidFill>
              </a:rPr>
              <a:t>benefician directamente a estudiantes y académicos</a:t>
            </a:r>
            <a:r>
              <a:rPr lang="es-MX" sz="2800" b="1" dirty="0"/>
              <a:t>. Las actividades consideradas en esta función son aquellas que están directamente relacionadas e identificadas plenamente con los programas de </a:t>
            </a:r>
            <a:r>
              <a:rPr lang="es-MX" sz="2800" b="1" dirty="0">
                <a:solidFill>
                  <a:srgbClr val="FF0000"/>
                </a:solidFill>
              </a:rPr>
              <a:t>soporte académico</a:t>
            </a:r>
            <a:r>
              <a:rPr lang="es-MX" sz="2800" b="1" dirty="0"/>
              <a:t>, tanto para los profesores como para los estudiantes.</a:t>
            </a:r>
          </a:p>
          <a:p>
            <a:pPr marL="0" indent="-385763" algn="just">
              <a:spcBef>
                <a:spcPts val="0"/>
              </a:spcBef>
              <a:buFont typeface="Lucida Sans Unicode" panose="020B0602030504020204" pitchFamily="34" charset="0"/>
              <a:buAutoNum type="arabicPeriod"/>
            </a:pPr>
            <a:endParaRPr lang="es-ES" altLang="es-ES" sz="2000" b="1" dirty="0"/>
          </a:p>
        </p:txBody>
      </p:sp>
    </p:spTree>
    <p:extLst>
      <p:ext uri="{BB962C8B-B14F-4D97-AF65-F5344CB8AC3E}">
        <p14:creationId xmlns:p14="http://schemas.microsoft.com/office/powerpoint/2010/main" val="4060041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bg1">
              <a:lumMod val="75000"/>
            </a:schemeClr>
          </a:solidFill>
        </p:spPr>
        <p:txBody>
          <a:bodyPr/>
          <a:lstStyle/>
          <a:p>
            <a:pPr marL="466725" indent="-385763"/>
            <a:r>
              <a:rPr lang="es-MX" altLang="es-ES" dirty="0"/>
              <a:t>Gestión Administrativa</a:t>
            </a:r>
          </a:p>
        </p:txBody>
      </p:sp>
      <p:sp>
        <p:nvSpPr>
          <p:cNvPr id="36866" name="1 Marcador de contenido"/>
          <p:cNvSpPr>
            <a:spLocks noGrp="1"/>
          </p:cNvSpPr>
          <p:nvPr>
            <p:ph sz="half" idx="1"/>
          </p:nvPr>
        </p:nvSpPr>
        <p:spPr>
          <a:xfrm>
            <a:off x="827584" y="2171111"/>
            <a:ext cx="8136904" cy="4059015"/>
          </a:xfrm>
        </p:spPr>
        <p:txBody>
          <a:bodyPr>
            <a:noAutofit/>
          </a:bodyPr>
          <a:lstStyle/>
          <a:p>
            <a:pPr marL="0" indent="-270000" algn="just">
              <a:lnSpc>
                <a:spcPct val="150000"/>
              </a:lnSpc>
              <a:spcBef>
                <a:spcPts val="0"/>
              </a:spcBef>
              <a:buNone/>
            </a:pPr>
            <a:r>
              <a:rPr lang="es-MX" sz="2400" b="1" dirty="0">
                <a:solidFill>
                  <a:srgbClr val="FF0000"/>
                </a:solidFill>
              </a:rPr>
              <a:t>Función adjetiva </a:t>
            </a:r>
            <a:r>
              <a:rPr lang="es-MX" sz="2400" b="1" dirty="0"/>
              <a:t>cuyas actividades están destinadas a </a:t>
            </a:r>
            <a:r>
              <a:rPr lang="es-MX" sz="2400" b="1" dirty="0">
                <a:solidFill>
                  <a:srgbClr val="FF0000"/>
                </a:solidFill>
              </a:rPr>
              <a:t>asegurar la disposición permanente y oportuna de los recursos humanos, materiales y financieros necesarios para la operación del sistema.</a:t>
            </a:r>
            <a:r>
              <a:rPr lang="es-MX" sz="2400" b="1" dirty="0"/>
              <a:t> Esta categoría incluye las actividades de la administración central y unidades de apoyo administrativo de la Institución, tendientes a la </a:t>
            </a:r>
            <a:r>
              <a:rPr lang="es-MX" sz="2400" b="1" dirty="0">
                <a:solidFill>
                  <a:srgbClr val="FF0000"/>
                </a:solidFill>
              </a:rPr>
              <a:t>planeación, organización, dirección y control.</a:t>
            </a:r>
          </a:p>
          <a:p>
            <a:pPr marL="0" indent="-270000" algn="just">
              <a:lnSpc>
                <a:spcPct val="150000"/>
              </a:lnSpc>
              <a:spcBef>
                <a:spcPts val="0"/>
              </a:spcBef>
              <a:buFont typeface="Lucida Sans Unicode" panose="020B0602030504020204" pitchFamily="34" charset="0"/>
              <a:buAutoNum type="arabicPeriod"/>
            </a:pPr>
            <a:endParaRPr lang="es-ES" altLang="es-ES" sz="2400" b="1" dirty="0"/>
          </a:p>
        </p:txBody>
      </p:sp>
    </p:spTree>
    <p:extLst>
      <p:ext uri="{BB962C8B-B14F-4D97-AF65-F5344CB8AC3E}">
        <p14:creationId xmlns:p14="http://schemas.microsoft.com/office/powerpoint/2010/main" val="3952119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2"/>
          <a:srcRect/>
          <a:stretch>
            <a:fillRect/>
          </a:stretch>
        </p:blipFill>
        <p:spPr bwMode="auto">
          <a:xfrm rot="16200000">
            <a:off x="1583668" y="-999492"/>
            <a:ext cx="6048672" cy="8568952"/>
          </a:xfrm>
          <a:prstGeom prst="rect">
            <a:avLst/>
          </a:prstGeom>
          <a:noFill/>
          <a:ln w="9525">
            <a:noFill/>
            <a:miter lim="800000"/>
            <a:headEnd/>
            <a:tailEnd/>
          </a:ln>
        </p:spPr>
      </p:pic>
    </p:spTree>
    <p:extLst>
      <p:ext uri="{BB962C8B-B14F-4D97-AF65-F5344CB8AC3E}">
        <p14:creationId xmlns:p14="http://schemas.microsoft.com/office/powerpoint/2010/main" val="46836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69900" y="428625"/>
            <a:ext cx="8674100" cy="728663"/>
          </a:xfrm>
        </p:spPr>
        <p:txBody>
          <a:bodyPr>
            <a:normAutofit fontScale="90000"/>
          </a:bodyPr>
          <a:lstStyle/>
          <a:p>
            <a:pPr algn="ctr" eaLnBrk="1" hangingPunct="1"/>
            <a:r>
              <a:rPr lang="en-US" altLang="es-MX" sz="2400"/>
              <a:t>EJEMPLO CUADRO GENERAL DE CLASIFICACION  ARCHIVISTICA (AGN)</a:t>
            </a:r>
          </a:p>
        </p:txBody>
      </p:sp>
      <p:graphicFrame>
        <p:nvGraphicFramePr>
          <p:cNvPr id="314446" name="Group 78"/>
          <p:cNvGraphicFramePr>
            <a:graphicFrameLocks noGrp="1"/>
          </p:cNvGraphicFramePr>
          <p:nvPr>
            <p:ph type="tbl" idx="1"/>
            <p:extLst/>
          </p:nvPr>
        </p:nvGraphicFramePr>
        <p:xfrm>
          <a:off x="684213" y="1268413"/>
          <a:ext cx="8002587" cy="4821684"/>
        </p:xfrm>
        <a:graphic>
          <a:graphicData uri="http://schemas.openxmlformats.org/drawingml/2006/table">
            <a:tbl>
              <a:tblPr/>
              <a:tblGrid>
                <a:gridCol w="1151483">
                  <a:extLst>
                    <a:ext uri="{9D8B030D-6E8A-4147-A177-3AD203B41FA5}">
                      <a16:colId xmlns:a16="http://schemas.microsoft.com/office/drawing/2014/main" val="20000"/>
                    </a:ext>
                  </a:extLst>
                </a:gridCol>
                <a:gridCol w="6851104">
                  <a:extLst>
                    <a:ext uri="{9D8B030D-6E8A-4147-A177-3AD203B41FA5}">
                      <a16:colId xmlns:a16="http://schemas.microsoft.com/office/drawing/2014/main" val="20001"/>
                    </a:ext>
                  </a:extLst>
                </a:gridCol>
              </a:tblGrid>
              <a:tr h="365786">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CODIGO</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a:ln>
                            <a:noFill/>
                          </a:ln>
                          <a:solidFill>
                            <a:schemeClr val="tx1"/>
                          </a:solidFill>
                          <a:effectLst/>
                          <a:latin typeface="Arial" charset="0"/>
                        </a:rPr>
                        <a:t>SECCIONES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1C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LEGISLACIÓN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2C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a:ln>
                            <a:noFill/>
                          </a:ln>
                          <a:solidFill>
                            <a:schemeClr val="tx1"/>
                          </a:solidFill>
                          <a:effectLst/>
                          <a:latin typeface="Arial" charset="0"/>
                        </a:rPr>
                        <a:t>ASUNTOS JURÍDICOS</a:t>
                      </a:r>
                      <a:endParaRPr kumimoji="1" lang="en-US" sz="18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157">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3C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PROGRAMACIÓN, ORGANIZACIÓN Y PRESUPUESTACIÓN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4C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a:ln>
                            <a:noFill/>
                          </a:ln>
                          <a:solidFill>
                            <a:schemeClr val="tx1"/>
                          </a:solidFill>
                          <a:effectLst/>
                          <a:latin typeface="Arial" charset="0"/>
                        </a:rPr>
                        <a:t>RECURSOS HUMANOS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5C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a:ln>
                            <a:noFill/>
                          </a:ln>
                          <a:solidFill>
                            <a:schemeClr val="tx1"/>
                          </a:solidFill>
                          <a:effectLst/>
                          <a:latin typeface="Arial" charset="0"/>
                        </a:rPr>
                        <a:t>RECURSOS FINANCIEROS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6C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RECURSOS MATERIALES Y OBRA PÚBLICA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7C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a:ln>
                            <a:noFill/>
                          </a:ln>
                          <a:solidFill>
                            <a:schemeClr val="tx1"/>
                          </a:solidFill>
                          <a:effectLst/>
                          <a:latin typeface="Arial" charset="0"/>
                        </a:rPr>
                        <a:t>SERVICIOS GENERALES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8C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TECNOLOGÍAS Y SERVICIOS DE LA INFORMACIÓN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9C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COMUNICACIÓN INSTITUCIONAL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10C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CONTROL DE AUDITORÍAS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2881">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11C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PLANEACIÓN, INFORMACION, EVALUACION Y POLÍTICAS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86">
                <a:tc>
                  <a:txBody>
                    <a:bodyPr/>
                    <a:lstStyle/>
                    <a:p>
                      <a:pPr marL="0" marR="0" lvl="0" indent="0" algn="ctr"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12C</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A5047"/>
                        </a:buClr>
                        <a:buSzPct val="75000"/>
                        <a:buFont typeface="Wingdings" pitchFamily="2" charset="2"/>
                        <a:buNone/>
                        <a:tabLst/>
                      </a:pPr>
                      <a:r>
                        <a:rPr kumimoji="1" lang="en-US" sz="1800" b="0" i="0" u="none" strike="noStrike" cap="none" normalizeH="0" baseline="0" dirty="0">
                          <a:ln>
                            <a:noFill/>
                          </a:ln>
                          <a:solidFill>
                            <a:schemeClr val="tx1"/>
                          </a:solidFill>
                          <a:effectLst/>
                          <a:latin typeface="Arial" charset="0"/>
                        </a:rPr>
                        <a:t>TRANSPARENCIA Y ACCESO A LA INFORMACION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875214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345760" y="234376"/>
            <a:ext cx="4256294" cy="584775"/>
          </a:xfrm>
          <a:prstGeom prst="rect">
            <a:avLst/>
          </a:prstGeom>
          <a:noFill/>
          <a:ln w="12700" cap="sq">
            <a:noFill/>
            <a:miter lim="800000"/>
            <a:headEnd type="none" w="sm" len="sm"/>
            <a:tailEnd type="none" w="sm" len="sm"/>
          </a:ln>
        </p:spPr>
        <p:txBody>
          <a:bodyPr wrap="none">
            <a:spAutoFit/>
          </a:bodyPr>
          <a:lstStyle/>
          <a:p>
            <a:pPr algn="ctr" eaLnBrk="0" hangingPunct="0"/>
            <a:r>
              <a:rPr kumimoji="1" lang="es-ES_tradnl" sz="3200" b="1" dirty="0">
                <a:solidFill>
                  <a:srgbClr val="003366"/>
                </a:solidFill>
              </a:rPr>
              <a:t>REFLEXIONES PREVIAS </a:t>
            </a:r>
            <a:endParaRPr kumimoji="1" lang="es-ES_tradnl" sz="3200" dirty="0">
              <a:solidFill>
                <a:srgbClr val="003366"/>
              </a:solidFill>
            </a:endParaRPr>
          </a:p>
        </p:txBody>
      </p:sp>
      <p:sp>
        <p:nvSpPr>
          <p:cNvPr id="158723" name="Cloud"/>
          <p:cNvSpPr>
            <a:spLocks noChangeAspect="1" noEditPoints="1" noChangeArrowheads="1"/>
          </p:cNvSpPr>
          <p:nvPr/>
        </p:nvSpPr>
        <p:spPr bwMode="auto">
          <a:xfrm>
            <a:off x="1116013" y="1700213"/>
            <a:ext cx="2232025" cy="14954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a:p>
        </p:txBody>
      </p:sp>
      <p:sp>
        <p:nvSpPr>
          <p:cNvPr id="158724" name="plant"/>
          <p:cNvSpPr>
            <a:spLocks noEditPoints="1" noChangeArrowheads="1"/>
          </p:cNvSpPr>
          <p:nvPr/>
        </p:nvSpPr>
        <p:spPr bwMode="auto">
          <a:xfrm>
            <a:off x="6659563" y="1700213"/>
            <a:ext cx="1439862" cy="143986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a:p>
        </p:txBody>
      </p:sp>
      <p:grpSp>
        <p:nvGrpSpPr>
          <p:cNvPr id="2" name="Group 5"/>
          <p:cNvGrpSpPr>
            <a:grpSpLocks/>
          </p:cNvGrpSpPr>
          <p:nvPr/>
        </p:nvGrpSpPr>
        <p:grpSpPr bwMode="auto">
          <a:xfrm>
            <a:off x="1258888" y="4076700"/>
            <a:ext cx="2232025" cy="2141538"/>
            <a:chOff x="1824" y="633"/>
            <a:chExt cx="2834" cy="2849"/>
          </a:xfrm>
        </p:grpSpPr>
        <p:sp>
          <p:nvSpPr>
            <p:cNvPr id="14344"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s-MX"/>
            </a:p>
          </p:txBody>
        </p:sp>
        <p:sp>
          <p:nvSpPr>
            <p:cNvPr id="14345"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s-MX"/>
            </a:p>
          </p:txBody>
        </p:sp>
        <p:sp>
          <p:nvSpPr>
            <p:cNvPr id="14346"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s-MX"/>
            </a:p>
          </p:txBody>
        </p:sp>
        <p:sp>
          <p:nvSpPr>
            <p:cNvPr id="14347"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s-MX"/>
            </a:p>
          </p:txBody>
        </p:sp>
      </p:grpSp>
      <p:sp>
        <p:nvSpPr>
          <p:cNvPr id="158730" name="toilet"/>
          <p:cNvSpPr>
            <a:spLocks noEditPoints="1" noChangeArrowheads="1"/>
          </p:cNvSpPr>
          <p:nvPr/>
        </p:nvSpPr>
        <p:spPr bwMode="auto">
          <a:xfrm>
            <a:off x="6588125" y="4076700"/>
            <a:ext cx="1439863" cy="1728788"/>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a:p>
        </p:txBody>
      </p:sp>
      <p:sp>
        <p:nvSpPr>
          <p:cNvPr id="14343" name="Litebulb"/>
          <p:cNvSpPr>
            <a:spLocks noEditPoints="1" noChangeArrowheads="1"/>
          </p:cNvSpPr>
          <p:nvPr/>
        </p:nvSpPr>
        <p:spPr bwMode="auto">
          <a:xfrm>
            <a:off x="4284663" y="2636838"/>
            <a:ext cx="1296987" cy="20161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MX"/>
          </a:p>
        </p:txBody>
      </p:sp>
    </p:spTree>
    <p:extLst>
      <p:ext uri="{BB962C8B-B14F-4D97-AF65-F5344CB8AC3E}">
        <p14:creationId xmlns:p14="http://schemas.microsoft.com/office/powerpoint/2010/main" val="3694588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1619672" y="548680"/>
            <a:ext cx="6336704" cy="735360"/>
          </a:xfrm>
          <a:prstGeom prst="rect">
            <a:avLst/>
          </a:prstGeom>
        </p:spPr>
        <p:txBody>
          <a:bodyPr vert="horz" lIns="91440" tIns="45720" rIns="91440" bIns="45720" rtlCol="0"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b="1" cap="all" dirty="0">
                <a:ln w="0"/>
                <a:solidFill>
                  <a:schemeClr val="bg1">
                    <a:lumMod val="50000"/>
                  </a:schemeClr>
                </a:solidFill>
                <a:effectLst>
                  <a:reflection blurRad="12700" stA="50000" endPos="50000" dist="5000" dir="5400000" sy="-100000" rotWithShape="0"/>
                </a:effectLst>
                <a:latin typeface="Book Antiqua" pitchFamily="18" charset="0"/>
              </a:rPr>
              <a:t>Gestión Administrativa</a:t>
            </a:r>
          </a:p>
          <a:p>
            <a:r>
              <a:rPr lang="es-MX" sz="2800" b="1" cap="all" dirty="0">
                <a:ln w="0"/>
                <a:solidFill>
                  <a:schemeClr val="bg1">
                    <a:lumMod val="50000"/>
                  </a:schemeClr>
                </a:solidFill>
                <a:effectLst>
                  <a:reflection blurRad="12700" stA="50000" endPos="50000" dist="5000" dir="5400000" sy="-100000" rotWithShape="0"/>
                </a:effectLst>
                <a:latin typeface="Book Antiqua" pitchFamily="18" charset="0"/>
              </a:rPr>
              <a:t>(AGN)</a:t>
            </a:r>
          </a:p>
        </p:txBody>
      </p:sp>
      <p:sp>
        <p:nvSpPr>
          <p:cNvPr id="5" name="7 Marcador de contenido"/>
          <p:cNvSpPr txBox="1">
            <a:spLocks/>
          </p:cNvSpPr>
          <p:nvPr/>
        </p:nvSpPr>
        <p:spPr>
          <a:xfrm>
            <a:off x="971600" y="1500174"/>
            <a:ext cx="7992888" cy="4953162"/>
          </a:xfrm>
          <a:prstGeom prst="rect">
            <a:avLst/>
          </a:prstGeom>
        </p:spPr>
        <p:txBody>
          <a:bodyPr vert="horz" lIns="91440" tIns="45720" rIns="91440" bIns="45720" numCol="2" spcCol="360000" rtlCol="0" anchor="ct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buClr>
                <a:srgbClr val="424456"/>
              </a:buClr>
              <a:buNone/>
            </a:pPr>
            <a:r>
              <a:rPr lang="es-MX" sz="2400" b="1" dirty="0">
                <a:solidFill>
                  <a:prstClr val="black"/>
                </a:solidFill>
                <a:latin typeface="+mj-lt"/>
              </a:rPr>
              <a:t>1C. Legislación.</a:t>
            </a:r>
          </a:p>
          <a:p>
            <a:pPr marL="0" indent="0">
              <a:buClr>
                <a:srgbClr val="424456"/>
              </a:buClr>
              <a:buNone/>
            </a:pPr>
            <a:r>
              <a:rPr lang="es-MX" sz="2400" b="1" dirty="0">
                <a:solidFill>
                  <a:prstClr val="black"/>
                </a:solidFill>
                <a:latin typeface="+mj-lt"/>
              </a:rPr>
              <a:t>2C. Asuntos Jurídicos.</a:t>
            </a:r>
          </a:p>
          <a:p>
            <a:pPr marL="0" indent="0">
              <a:buClr>
                <a:srgbClr val="424456"/>
              </a:buClr>
              <a:buNone/>
            </a:pPr>
            <a:r>
              <a:rPr lang="es-MX" sz="2400" b="1" dirty="0">
                <a:solidFill>
                  <a:prstClr val="black"/>
                </a:solidFill>
                <a:latin typeface="+mj-lt"/>
              </a:rPr>
              <a:t>3C. Programación, Organización y    </a:t>
            </a:r>
            <a:r>
              <a:rPr lang="es-MX" sz="2400" b="1" dirty="0" err="1">
                <a:solidFill>
                  <a:prstClr val="black"/>
                </a:solidFill>
                <a:latin typeface="+mj-lt"/>
              </a:rPr>
              <a:t>Presupuestación</a:t>
            </a:r>
            <a:r>
              <a:rPr lang="es-MX" sz="2400" b="1" dirty="0">
                <a:solidFill>
                  <a:prstClr val="black"/>
                </a:solidFill>
                <a:latin typeface="+mj-lt"/>
              </a:rPr>
              <a:t>.</a:t>
            </a:r>
          </a:p>
          <a:p>
            <a:pPr marL="0" indent="0">
              <a:buClr>
                <a:srgbClr val="424456"/>
              </a:buClr>
              <a:buNone/>
            </a:pPr>
            <a:r>
              <a:rPr lang="es-MX" sz="2400" b="1" dirty="0">
                <a:solidFill>
                  <a:prstClr val="black"/>
                </a:solidFill>
                <a:latin typeface="+mj-lt"/>
              </a:rPr>
              <a:t>4C. Recursos Humanos.</a:t>
            </a:r>
          </a:p>
          <a:p>
            <a:pPr marL="0" indent="0">
              <a:buClr>
                <a:srgbClr val="424456"/>
              </a:buClr>
              <a:buNone/>
            </a:pPr>
            <a:r>
              <a:rPr lang="es-MX" sz="2400" b="1" dirty="0">
                <a:solidFill>
                  <a:prstClr val="black"/>
                </a:solidFill>
                <a:latin typeface="+mj-lt"/>
              </a:rPr>
              <a:t>5C. Recursos Financieros.</a:t>
            </a:r>
          </a:p>
          <a:p>
            <a:pPr marL="0" indent="0">
              <a:buClr>
                <a:srgbClr val="424456"/>
              </a:buClr>
              <a:buNone/>
            </a:pPr>
            <a:r>
              <a:rPr lang="es-MX" sz="2400" b="1" dirty="0">
                <a:solidFill>
                  <a:prstClr val="black"/>
                </a:solidFill>
                <a:latin typeface="+mj-lt"/>
              </a:rPr>
              <a:t>6C. Recursos Materiales y Obra Pública.</a:t>
            </a:r>
          </a:p>
          <a:p>
            <a:pPr marL="0" indent="0">
              <a:buClr>
                <a:srgbClr val="424456"/>
              </a:buClr>
              <a:buNone/>
            </a:pPr>
            <a:r>
              <a:rPr lang="es-MX" sz="2400" b="1" dirty="0">
                <a:solidFill>
                  <a:prstClr val="black"/>
                </a:solidFill>
                <a:latin typeface="+mj-lt"/>
              </a:rPr>
              <a:t>7C. Servicios Generales.</a:t>
            </a:r>
          </a:p>
          <a:p>
            <a:pPr marL="0" indent="0">
              <a:buClr>
                <a:srgbClr val="424456"/>
              </a:buClr>
              <a:buNone/>
            </a:pPr>
            <a:r>
              <a:rPr lang="es-MX" sz="2400" b="1" dirty="0">
                <a:solidFill>
                  <a:prstClr val="black"/>
                </a:solidFill>
                <a:latin typeface="+mj-lt"/>
              </a:rPr>
              <a:t>8C. Tecnologías y Servicios de la Información.</a:t>
            </a:r>
          </a:p>
          <a:p>
            <a:pPr marL="0" indent="0">
              <a:buClr>
                <a:srgbClr val="424456"/>
              </a:buClr>
              <a:buNone/>
            </a:pPr>
            <a:r>
              <a:rPr lang="es-MX" sz="2400" b="1" dirty="0">
                <a:solidFill>
                  <a:prstClr val="black"/>
                </a:solidFill>
                <a:latin typeface="+mj-lt"/>
              </a:rPr>
              <a:t>9C. Comunicación Institucional.</a:t>
            </a:r>
          </a:p>
          <a:p>
            <a:pPr marL="0" indent="0">
              <a:buClr>
                <a:srgbClr val="424456"/>
              </a:buClr>
              <a:buNone/>
            </a:pPr>
            <a:r>
              <a:rPr lang="es-MX" sz="2400" b="1" dirty="0">
                <a:solidFill>
                  <a:prstClr val="black"/>
                </a:solidFill>
                <a:latin typeface="+mj-lt"/>
              </a:rPr>
              <a:t>10C. Control de Auditorías.</a:t>
            </a:r>
          </a:p>
          <a:p>
            <a:pPr marL="0" indent="0">
              <a:buClr>
                <a:srgbClr val="424456"/>
              </a:buClr>
              <a:buNone/>
            </a:pPr>
            <a:r>
              <a:rPr lang="es-MX" sz="2400" b="1" dirty="0">
                <a:solidFill>
                  <a:prstClr val="black"/>
                </a:solidFill>
                <a:latin typeface="+mj-lt"/>
              </a:rPr>
              <a:t>11C. Planeación, Información, Evaluación y Políticas.</a:t>
            </a:r>
          </a:p>
          <a:p>
            <a:pPr marL="0" indent="0">
              <a:buClr>
                <a:srgbClr val="424456"/>
              </a:buClr>
              <a:buNone/>
            </a:pPr>
            <a:r>
              <a:rPr lang="es-MX" sz="2400" b="1" dirty="0">
                <a:solidFill>
                  <a:prstClr val="black"/>
                </a:solidFill>
                <a:latin typeface="+mj-lt"/>
              </a:rPr>
              <a:t>12C. Transparencia y Acceso a la Información.</a:t>
            </a:r>
          </a:p>
        </p:txBody>
      </p:sp>
    </p:spTree>
    <p:extLst>
      <p:ext uri="{BB962C8B-B14F-4D97-AF65-F5344CB8AC3E}">
        <p14:creationId xmlns:p14="http://schemas.microsoft.com/office/powerpoint/2010/main" val="1655282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2800" b="1" cap="all" dirty="0">
                <a:ln w="0"/>
                <a:solidFill>
                  <a:srgbClr val="0070C0"/>
                </a:solidFill>
                <a:effectLst>
                  <a:reflection blurRad="12700" stA="50000" endPos="50000" dist="5000" dir="5400000" sy="-100000" rotWithShape="0"/>
                </a:effectLst>
                <a:latin typeface="Book Antiqua" pitchFamily="18" charset="0"/>
              </a:rPr>
              <a:t>Gestión de apoyo Académica</a:t>
            </a:r>
          </a:p>
        </p:txBody>
      </p:sp>
      <p:sp>
        <p:nvSpPr>
          <p:cNvPr id="8" name="7 Marcador de contenido"/>
          <p:cNvSpPr>
            <a:spLocks noGrp="1"/>
          </p:cNvSpPr>
          <p:nvPr>
            <p:ph idx="1"/>
          </p:nvPr>
        </p:nvSpPr>
        <p:spPr>
          <a:xfrm>
            <a:off x="1475656" y="1682459"/>
            <a:ext cx="7334897" cy="4525963"/>
          </a:xfrm>
        </p:spPr>
        <p:txBody>
          <a:bodyPr anchor="ctr">
            <a:noAutofit/>
          </a:bodyPr>
          <a:lstStyle/>
          <a:p>
            <a:pPr marL="0" indent="0" algn="just">
              <a:lnSpc>
                <a:spcPct val="150000"/>
              </a:lnSpc>
              <a:buNone/>
            </a:pPr>
            <a:r>
              <a:rPr lang="es-MX" sz="2200" b="1" dirty="0">
                <a:latin typeface="+mj-lt"/>
              </a:rPr>
              <a:t>1 A.  Gobernabilidad y Administración Académica</a:t>
            </a:r>
          </a:p>
          <a:p>
            <a:pPr marL="0" indent="0" algn="just">
              <a:lnSpc>
                <a:spcPct val="150000"/>
              </a:lnSpc>
              <a:buNone/>
            </a:pPr>
            <a:r>
              <a:rPr lang="es-MX" sz="2200" b="1" dirty="0">
                <a:latin typeface="+mj-lt"/>
              </a:rPr>
              <a:t>2 A.  Administración Escolar</a:t>
            </a:r>
          </a:p>
          <a:p>
            <a:pPr marL="0" indent="0" algn="just">
              <a:lnSpc>
                <a:spcPct val="150000"/>
              </a:lnSpc>
              <a:buNone/>
            </a:pPr>
            <a:r>
              <a:rPr lang="es-MX" sz="2200" b="1" dirty="0">
                <a:latin typeface="+mj-lt"/>
              </a:rPr>
              <a:t>3 A.  Servicios al Estudiante y Movilidad Estudiantil</a:t>
            </a:r>
          </a:p>
          <a:p>
            <a:pPr marL="0" indent="0" algn="just">
              <a:lnSpc>
                <a:spcPct val="150000"/>
              </a:lnSpc>
              <a:buNone/>
            </a:pPr>
            <a:r>
              <a:rPr lang="es-MX" sz="2200" b="1" dirty="0">
                <a:latin typeface="+mj-lt"/>
              </a:rPr>
              <a:t>4 A.  Servicios Bibliotecarios</a:t>
            </a:r>
          </a:p>
          <a:p>
            <a:pPr marL="0" indent="0" algn="just">
              <a:lnSpc>
                <a:spcPct val="150000"/>
              </a:lnSpc>
              <a:buNone/>
            </a:pPr>
            <a:r>
              <a:rPr lang="es-MX" sz="2200" b="1" dirty="0">
                <a:latin typeface="+mj-lt"/>
              </a:rPr>
              <a:t>5 A.  Servicios de Tecnología Educativa y Multimedia</a:t>
            </a:r>
          </a:p>
          <a:p>
            <a:pPr marL="0" indent="0" algn="just">
              <a:lnSpc>
                <a:spcPct val="150000"/>
              </a:lnSpc>
              <a:buNone/>
            </a:pPr>
            <a:r>
              <a:rPr lang="es-MX" sz="2200" b="1" dirty="0">
                <a:latin typeface="+mj-lt"/>
              </a:rPr>
              <a:t>6 A.  Administración de Laboratorios, Talleres y Campos Experimentales</a:t>
            </a:r>
          </a:p>
          <a:p>
            <a:pPr marL="0" indent="0" algn="just">
              <a:lnSpc>
                <a:spcPct val="150000"/>
              </a:lnSpc>
              <a:buNone/>
            </a:pPr>
            <a:r>
              <a:rPr lang="es-MX" sz="2200" b="1" dirty="0">
                <a:latin typeface="+mj-lt"/>
              </a:rPr>
              <a:t>7 A.  Desarrollo de Personal Académico</a:t>
            </a:r>
          </a:p>
        </p:txBody>
      </p:sp>
    </p:spTree>
    <p:extLst>
      <p:ext uri="{BB962C8B-B14F-4D97-AF65-F5344CB8AC3E}">
        <p14:creationId xmlns:p14="http://schemas.microsoft.com/office/powerpoint/2010/main" val="2229326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3200" b="1" cap="all" dirty="0">
                <a:ln w="0"/>
                <a:solidFill>
                  <a:schemeClr val="tx1"/>
                </a:solidFill>
                <a:effectLst>
                  <a:reflection blurRad="12700" stA="50000" endPos="50000" dist="5000" dir="5400000" sy="-100000" rotWithShape="0"/>
                </a:effectLst>
                <a:latin typeface="Book Antiqua" pitchFamily="18" charset="0"/>
              </a:rPr>
              <a:t>Gestión de la Docencia</a:t>
            </a:r>
          </a:p>
        </p:txBody>
      </p:sp>
      <p:sp>
        <p:nvSpPr>
          <p:cNvPr id="8" name="7 Marcador de contenido"/>
          <p:cNvSpPr>
            <a:spLocks noGrp="1"/>
          </p:cNvSpPr>
          <p:nvPr>
            <p:ph idx="1"/>
          </p:nvPr>
        </p:nvSpPr>
        <p:spPr>
          <a:xfrm>
            <a:off x="827584" y="1052736"/>
            <a:ext cx="7787208" cy="4525963"/>
          </a:xfrm>
        </p:spPr>
        <p:txBody>
          <a:bodyPr anchor="ctr">
            <a:noAutofit/>
          </a:bodyPr>
          <a:lstStyle/>
          <a:p>
            <a:pPr marL="0" indent="0">
              <a:lnSpc>
                <a:spcPct val="200000"/>
              </a:lnSpc>
              <a:buNone/>
            </a:pPr>
            <a:r>
              <a:rPr lang="es-MX" sz="2400" b="1" dirty="0">
                <a:latin typeface="+mj-lt"/>
              </a:rPr>
              <a:t>1 D.  Organización y Desarrollo de la Docencia</a:t>
            </a:r>
          </a:p>
          <a:p>
            <a:pPr marL="0" indent="0">
              <a:lnSpc>
                <a:spcPct val="200000"/>
              </a:lnSpc>
              <a:buNone/>
            </a:pPr>
            <a:r>
              <a:rPr lang="es-MX" sz="2400" b="1" dirty="0">
                <a:latin typeface="+mj-lt"/>
              </a:rPr>
              <a:t>2 D.  Programación Educativa</a:t>
            </a:r>
          </a:p>
          <a:p>
            <a:pPr marL="0" indent="0">
              <a:lnSpc>
                <a:spcPct val="200000"/>
              </a:lnSpc>
              <a:buNone/>
            </a:pPr>
            <a:r>
              <a:rPr lang="es-MX" sz="2400" b="1" dirty="0">
                <a:latin typeface="+mj-lt"/>
              </a:rPr>
              <a:t>3 D.  Programas de Estudio</a:t>
            </a:r>
          </a:p>
          <a:p>
            <a:pPr marL="0" indent="0">
              <a:lnSpc>
                <a:spcPct val="200000"/>
              </a:lnSpc>
              <a:buNone/>
            </a:pPr>
            <a:r>
              <a:rPr lang="es-MX" sz="2400" b="1" dirty="0">
                <a:latin typeface="+mj-lt"/>
              </a:rPr>
              <a:t>4 D. Evaluación Académica</a:t>
            </a:r>
          </a:p>
        </p:txBody>
      </p:sp>
    </p:spTree>
    <p:extLst>
      <p:ext uri="{BB962C8B-B14F-4D97-AF65-F5344CB8AC3E}">
        <p14:creationId xmlns:p14="http://schemas.microsoft.com/office/powerpoint/2010/main" val="347614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2800" b="1" cap="all" dirty="0">
                <a:ln w="0"/>
                <a:solidFill>
                  <a:srgbClr val="00B050"/>
                </a:solidFill>
                <a:effectLst>
                  <a:reflection blurRad="12700" stA="50000" endPos="50000" dist="5000" dir="5400000" sy="-100000" rotWithShape="0"/>
                </a:effectLst>
                <a:latin typeface="Book Antiqua" pitchFamily="18" charset="0"/>
              </a:rPr>
              <a:t>Gestión de la Investigación</a:t>
            </a:r>
          </a:p>
        </p:txBody>
      </p:sp>
      <p:sp>
        <p:nvSpPr>
          <p:cNvPr id="8" name="7 Marcador de contenido"/>
          <p:cNvSpPr>
            <a:spLocks noGrp="1"/>
          </p:cNvSpPr>
          <p:nvPr>
            <p:ph idx="1"/>
          </p:nvPr>
        </p:nvSpPr>
        <p:spPr>
          <a:xfrm>
            <a:off x="971600" y="1600201"/>
            <a:ext cx="7715200" cy="2548880"/>
          </a:xfrm>
        </p:spPr>
        <p:txBody>
          <a:bodyPr anchor="ctr">
            <a:noAutofit/>
          </a:bodyPr>
          <a:lstStyle/>
          <a:p>
            <a:pPr marL="0" indent="0">
              <a:lnSpc>
                <a:spcPct val="200000"/>
              </a:lnSpc>
              <a:buNone/>
            </a:pPr>
            <a:endParaRPr lang="es-MX" sz="2800" b="1" i="1" dirty="0">
              <a:latin typeface="+mj-lt"/>
            </a:endParaRPr>
          </a:p>
          <a:p>
            <a:pPr marL="0" indent="0">
              <a:lnSpc>
                <a:spcPct val="200000"/>
              </a:lnSpc>
              <a:buNone/>
            </a:pPr>
            <a:endParaRPr lang="es-MX" sz="2800" b="1" i="1" dirty="0">
              <a:latin typeface="+mj-lt"/>
            </a:endParaRPr>
          </a:p>
          <a:p>
            <a:pPr marL="0" indent="0">
              <a:lnSpc>
                <a:spcPct val="200000"/>
              </a:lnSpc>
              <a:spcBef>
                <a:spcPts val="0"/>
              </a:spcBef>
              <a:buNone/>
            </a:pPr>
            <a:r>
              <a:rPr lang="es-MX" sz="2800" b="1" i="1" dirty="0">
                <a:latin typeface="+mj-lt"/>
              </a:rPr>
              <a:t>1 I.  Planeación y Desarrollo de la Investigación</a:t>
            </a:r>
          </a:p>
          <a:p>
            <a:pPr marL="0" indent="0">
              <a:lnSpc>
                <a:spcPct val="200000"/>
              </a:lnSpc>
              <a:spcBef>
                <a:spcPts val="0"/>
              </a:spcBef>
              <a:buNone/>
            </a:pPr>
            <a:r>
              <a:rPr lang="es-MX" sz="2800" b="1" i="1" dirty="0">
                <a:latin typeface="+mj-lt"/>
              </a:rPr>
              <a:t>2 I.  Financiamiento y Apoyo a la Investigación</a:t>
            </a:r>
          </a:p>
          <a:p>
            <a:pPr marL="0" indent="0">
              <a:lnSpc>
                <a:spcPct val="200000"/>
              </a:lnSpc>
              <a:spcBef>
                <a:spcPts val="0"/>
              </a:spcBef>
              <a:buNone/>
            </a:pPr>
            <a:r>
              <a:rPr lang="es-MX" sz="2800" b="1" i="1" dirty="0">
                <a:latin typeface="+mj-lt"/>
              </a:rPr>
              <a:t>3 I. Evaluación de la Investigación</a:t>
            </a:r>
          </a:p>
          <a:p>
            <a:pPr marL="0" indent="0">
              <a:lnSpc>
                <a:spcPct val="200000"/>
              </a:lnSpc>
              <a:buNone/>
            </a:pPr>
            <a:endParaRPr lang="es-MX" sz="2800" b="1" i="1" dirty="0">
              <a:latin typeface="+mj-lt"/>
            </a:endParaRPr>
          </a:p>
        </p:txBody>
      </p:sp>
    </p:spTree>
    <p:extLst>
      <p:ext uri="{BB962C8B-B14F-4D97-AF65-F5344CB8AC3E}">
        <p14:creationId xmlns:p14="http://schemas.microsoft.com/office/powerpoint/2010/main" val="2744779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2800" b="1" cap="all" dirty="0">
                <a:ln w="0"/>
                <a:solidFill>
                  <a:srgbClr val="FF6600"/>
                </a:solidFill>
                <a:effectLst>
                  <a:reflection blurRad="12700" stA="50000" endPos="50000" dist="5000" dir="5400000" sy="-100000" rotWithShape="0"/>
                </a:effectLst>
                <a:latin typeface="Book Antiqua" pitchFamily="18" charset="0"/>
              </a:rPr>
              <a:t>Gestión de la Extensión </a:t>
            </a:r>
          </a:p>
        </p:txBody>
      </p:sp>
      <p:sp>
        <p:nvSpPr>
          <p:cNvPr id="8" name="7 Marcador de contenido"/>
          <p:cNvSpPr>
            <a:spLocks noGrp="1"/>
          </p:cNvSpPr>
          <p:nvPr>
            <p:ph idx="1"/>
          </p:nvPr>
        </p:nvSpPr>
        <p:spPr>
          <a:xfrm>
            <a:off x="899592" y="1412776"/>
            <a:ext cx="7852898" cy="5112568"/>
          </a:xfrm>
        </p:spPr>
        <p:txBody>
          <a:bodyPr numCol="2" spcCol="360000" anchor="ctr">
            <a:noAutofit/>
          </a:bodyPr>
          <a:lstStyle/>
          <a:p>
            <a:pPr marL="0" indent="0">
              <a:spcBef>
                <a:spcPts val="0"/>
              </a:spcBef>
              <a:buNone/>
            </a:pPr>
            <a:r>
              <a:rPr lang="es-MX" sz="2800" b="1" dirty="0">
                <a:latin typeface="+mj-lt"/>
              </a:rPr>
              <a:t>1 E.  Planeación y Desarrollo de la Extensión</a:t>
            </a:r>
          </a:p>
          <a:p>
            <a:pPr marL="0" indent="0">
              <a:spcBef>
                <a:spcPts val="0"/>
              </a:spcBef>
              <a:buNone/>
            </a:pPr>
            <a:r>
              <a:rPr lang="es-MX" sz="2800" b="1" dirty="0">
                <a:latin typeface="+mj-lt"/>
              </a:rPr>
              <a:t>2 E.  Extensión Académica, Científica y Tecnológica</a:t>
            </a:r>
          </a:p>
          <a:p>
            <a:pPr marL="0" indent="0">
              <a:spcBef>
                <a:spcPts val="0"/>
              </a:spcBef>
              <a:buNone/>
            </a:pPr>
            <a:r>
              <a:rPr lang="es-MX" sz="2800" b="1" dirty="0">
                <a:latin typeface="+mj-lt"/>
              </a:rPr>
              <a:t>3 E.  Difusión Cultural</a:t>
            </a:r>
          </a:p>
          <a:p>
            <a:pPr marL="0" indent="0">
              <a:spcBef>
                <a:spcPts val="0"/>
              </a:spcBef>
              <a:buNone/>
            </a:pPr>
            <a:r>
              <a:rPr lang="es-MX" sz="2800" b="1" dirty="0">
                <a:latin typeface="+mj-lt"/>
              </a:rPr>
              <a:t>4 E.  Servicios a la Comunidad</a:t>
            </a:r>
          </a:p>
          <a:p>
            <a:pPr marL="0" indent="0">
              <a:spcBef>
                <a:spcPts val="0"/>
              </a:spcBef>
              <a:buNone/>
            </a:pPr>
            <a:r>
              <a:rPr lang="es-MX" sz="2800" b="1" dirty="0">
                <a:latin typeface="+mj-lt"/>
              </a:rPr>
              <a:t>5 E.  Fomento 	Editorial</a:t>
            </a:r>
          </a:p>
          <a:p>
            <a:pPr marL="0" indent="0">
              <a:spcBef>
                <a:spcPts val="0"/>
              </a:spcBef>
              <a:buNone/>
            </a:pPr>
            <a:r>
              <a:rPr lang="es-MX" sz="2800" b="1" dirty="0">
                <a:latin typeface="+mj-lt"/>
              </a:rPr>
              <a:t>	6 E.  Patrimonio 	Cultural</a:t>
            </a:r>
          </a:p>
          <a:p>
            <a:pPr marL="0" indent="0">
              <a:spcBef>
                <a:spcPts val="0"/>
              </a:spcBef>
              <a:buNone/>
            </a:pPr>
            <a:r>
              <a:rPr lang="es-MX" sz="2800" b="1" dirty="0">
                <a:latin typeface="+mj-lt"/>
              </a:rPr>
              <a:t>	7 E.  Vinculación</a:t>
            </a:r>
          </a:p>
        </p:txBody>
      </p:sp>
    </p:spTree>
    <p:extLst>
      <p:ext uri="{BB962C8B-B14F-4D97-AF65-F5344CB8AC3E}">
        <p14:creationId xmlns:p14="http://schemas.microsoft.com/office/powerpoint/2010/main" val="1162701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4714875" y="1214438"/>
            <a:ext cx="4138613" cy="6000750"/>
          </a:xfrm>
        </p:spPr>
        <p:txBody>
          <a:bodyPr/>
          <a:lstStyle/>
          <a:p>
            <a:pPr algn="just" eaLnBrk="1" hangingPunct="1">
              <a:buFont typeface="Arial" panose="020B0604020202020204" pitchFamily="34" charset="0"/>
              <a:buNone/>
            </a:pPr>
            <a:endParaRPr lang="es-ES" altLang="es-ES" sz="2800" dirty="0"/>
          </a:p>
          <a:p>
            <a:pPr algn="just" eaLnBrk="1" hangingPunct="1">
              <a:buFont typeface="Arial" panose="020B0604020202020204" pitchFamily="34" charset="0"/>
              <a:buNone/>
            </a:pPr>
            <a:r>
              <a:rPr lang="es-ES" altLang="es-ES" sz="2800" dirty="0"/>
              <a:t>Textos legales,</a:t>
            </a:r>
          </a:p>
          <a:p>
            <a:pPr algn="just" eaLnBrk="1" hangingPunct="1">
              <a:buFont typeface="Arial" panose="020B0604020202020204" pitchFamily="34" charset="0"/>
              <a:buNone/>
            </a:pPr>
            <a:r>
              <a:rPr lang="es-ES" altLang="es-ES" sz="2800" dirty="0"/>
              <a:t>publicaciones</a:t>
            </a:r>
          </a:p>
          <a:p>
            <a:pPr algn="just" eaLnBrk="1" hangingPunct="1">
              <a:buFont typeface="Arial" panose="020B0604020202020204" pitchFamily="34" charset="0"/>
              <a:buNone/>
            </a:pPr>
            <a:r>
              <a:rPr lang="es-ES" altLang="es-ES" sz="2800" dirty="0"/>
              <a:t>(libros y revistas),</a:t>
            </a:r>
          </a:p>
          <a:p>
            <a:pPr algn="just" eaLnBrk="1" hangingPunct="1">
              <a:buFont typeface="Arial" panose="020B0604020202020204" pitchFamily="34" charset="0"/>
              <a:buNone/>
            </a:pPr>
            <a:r>
              <a:rPr lang="es-ES" altLang="es-ES" sz="2800" dirty="0"/>
              <a:t>copias de</a:t>
            </a:r>
          </a:p>
          <a:p>
            <a:pPr algn="just" eaLnBrk="1" hangingPunct="1">
              <a:buFont typeface="Arial" panose="020B0604020202020204" pitchFamily="34" charset="0"/>
              <a:buNone/>
            </a:pPr>
            <a:r>
              <a:rPr lang="es-ES" altLang="es-ES" sz="2800" dirty="0"/>
              <a:t>informes, folletos,</a:t>
            </a:r>
          </a:p>
          <a:p>
            <a:pPr algn="just" eaLnBrk="1" hangingPunct="1">
              <a:buFont typeface="Arial" panose="020B0604020202020204" pitchFamily="34" charset="0"/>
              <a:buNone/>
            </a:pPr>
            <a:r>
              <a:rPr lang="es-ES" altLang="es-ES" sz="2800" dirty="0"/>
              <a:t>documentos</a:t>
            </a:r>
          </a:p>
          <a:p>
            <a:pPr algn="just" eaLnBrk="1" hangingPunct="1">
              <a:buFont typeface="Arial" panose="020B0604020202020204" pitchFamily="34" charset="0"/>
              <a:buNone/>
            </a:pPr>
            <a:r>
              <a:rPr lang="es-ES" altLang="es-ES" sz="2800" dirty="0"/>
              <a:t>consultados en</a:t>
            </a:r>
          </a:p>
          <a:p>
            <a:pPr algn="just" eaLnBrk="1" hangingPunct="1">
              <a:buFont typeface="Arial" panose="020B0604020202020204" pitchFamily="34" charset="0"/>
              <a:buNone/>
            </a:pPr>
            <a:r>
              <a:rPr lang="es-ES" altLang="es-ES" sz="2800" dirty="0"/>
              <a:t>Internet.</a:t>
            </a:r>
            <a:endParaRPr lang="es-MX" altLang="es-ES" sz="2800" dirty="0"/>
          </a:p>
          <a:p>
            <a:pPr algn="just" eaLnBrk="1" hangingPunct="1">
              <a:buFont typeface="Arial" panose="020B0604020202020204" pitchFamily="34" charset="0"/>
              <a:buNone/>
            </a:pPr>
            <a:endParaRPr lang="es-MX" altLang="es-ES" dirty="0"/>
          </a:p>
        </p:txBody>
      </p:sp>
      <p:pic>
        <p:nvPicPr>
          <p:cNvPr id="21507" name="2 Imagen" descr="117612349.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7027" y="476672"/>
            <a:ext cx="367347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960502" y="285750"/>
            <a:ext cx="5127935" cy="523220"/>
          </a:xfrm>
          <a:prstGeom prst="rect">
            <a:avLst/>
          </a:prstGeom>
          <a:noFill/>
        </p:spPr>
        <p:txBody>
          <a:bodyPr wrap="square" rtlCol="0">
            <a:spAutoFit/>
          </a:bodyPr>
          <a:lstStyle/>
          <a:p>
            <a:r>
              <a:rPr lang="es-MX" sz="2800" dirty="0"/>
              <a:t>Materiales de apoyo informativo</a:t>
            </a:r>
          </a:p>
        </p:txBody>
      </p:sp>
    </p:spTree>
    <p:extLst>
      <p:ext uri="{BB962C8B-B14F-4D97-AF65-F5344CB8AC3E}">
        <p14:creationId xmlns:p14="http://schemas.microsoft.com/office/powerpoint/2010/main" val="668013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Bibliografía</a:t>
            </a:r>
          </a:p>
        </p:txBody>
      </p:sp>
      <p:sp>
        <p:nvSpPr>
          <p:cNvPr id="94210" name="Rectangle 3"/>
          <p:cNvSpPr>
            <a:spLocks noGrp="1" noChangeArrowheads="1"/>
          </p:cNvSpPr>
          <p:nvPr>
            <p:ph idx="1"/>
          </p:nvPr>
        </p:nvSpPr>
        <p:spPr>
          <a:xfrm>
            <a:off x="1259633" y="2133600"/>
            <a:ext cx="7274768" cy="3777622"/>
          </a:xfrm>
        </p:spPr>
        <p:txBody>
          <a:bodyPr>
            <a:normAutofit fontScale="92500" lnSpcReduction="10000"/>
          </a:bodyPr>
          <a:lstStyle/>
          <a:p>
            <a:pPr algn="just" eaLnBrk="1" hangingPunct="1">
              <a:lnSpc>
                <a:spcPct val="80000"/>
              </a:lnSpc>
              <a:defRPr/>
            </a:pPr>
            <a:r>
              <a:rPr lang="es-ES" sz="2000" b="1" dirty="0">
                <a:solidFill>
                  <a:schemeClr val="tx2">
                    <a:lumMod val="50000"/>
                  </a:schemeClr>
                </a:solidFill>
              </a:rPr>
              <a:t>Archivo General de la Nación: </a:t>
            </a:r>
          </a:p>
          <a:p>
            <a:pPr algn="just" eaLnBrk="1" hangingPunct="1">
              <a:lnSpc>
                <a:spcPct val="80000"/>
              </a:lnSpc>
              <a:buFont typeface="Wingdings" pitchFamily="2" charset="2"/>
              <a:buNone/>
              <a:defRPr/>
            </a:pPr>
            <a:r>
              <a:rPr lang="es-ES" sz="2000" b="1" dirty="0">
                <a:solidFill>
                  <a:schemeClr val="tx2">
                    <a:lumMod val="50000"/>
                  </a:schemeClr>
                </a:solidFill>
              </a:rPr>
              <a:t>	</a:t>
            </a:r>
            <a:r>
              <a:rPr lang="es-ES" sz="2000" b="1" dirty="0">
                <a:solidFill>
                  <a:srgbClr val="FF0000"/>
                </a:solidFill>
                <a:hlinkClick r:id="rId2"/>
              </a:rPr>
              <a:t>http://www.agn.gob.mx</a:t>
            </a:r>
            <a:r>
              <a:rPr lang="es-ES" sz="2000" b="1" dirty="0">
                <a:solidFill>
                  <a:srgbClr val="FF0000"/>
                </a:solidFill>
              </a:rPr>
              <a:t> </a:t>
            </a:r>
          </a:p>
          <a:p>
            <a:pPr algn="just" eaLnBrk="1" hangingPunct="1">
              <a:lnSpc>
                <a:spcPct val="80000"/>
              </a:lnSpc>
              <a:buFont typeface="Wingdings" pitchFamily="2" charset="2"/>
              <a:buNone/>
              <a:defRPr/>
            </a:pPr>
            <a:endParaRPr lang="es-ES" sz="2000" b="1" dirty="0">
              <a:solidFill>
                <a:schemeClr val="tx2">
                  <a:lumMod val="50000"/>
                </a:schemeClr>
              </a:solidFill>
              <a:hlinkClick r:id="rId3"/>
            </a:endParaRPr>
          </a:p>
          <a:p>
            <a:pPr algn="just" eaLnBrk="1" hangingPunct="1">
              <a:lnSpc>
                <a:spcPct val="80000"/>
              </a:lnSpc>
              <a:defRPr/>
            </a:pPr>
            <a:r>
              <a:rPr lang="es-ES" sz="2000" b="1" dirty="0">
                <a:solidFill>
                  <a:schemeClr val="tx2">
                    <a:lumMod val="50000"/>
                  </a:schemeClr>
                </a:solidFill>
              </a:rPr>
              <a:t>Cuadro general de clasificación archivística/AGN:</a:t>
            </a:r>
          </a:p>
          <a:p>
            <a:pPr algn="just" eaLnBrk="1" hangingPunct="1">
              <a:lnSpc>
                <a:spcPct val="80000"/>
              </a:lnSpc>
              <a:buFont typeface="Wingdings" pitchFamily="2" charset="2"/>
              <a:buNone/>
              <a:defRPr/>
            </a:pPr>
            <a:r>
              <a:rPr lang="es-ES" sz="2000" b="1" dirty="0">
                <a:solidFill>
                  <a:schemeClr val="tx2">
                    <a:lumMod val="50000"/>
                  </a:schemeClr>
                </a:solidFill>
              </a:rPr>
              <a:t>	</a:t>
            </a:r>
            <a:r>
              <a:rPr lang="es-ES" sz="2000" b="1" dirty="0">
                <a:solidFill>
                  <a:schemeClr val="tx2">
                    <a:lumMod val="50000"/>
                  </a:schemeClr>
                </a:solidFill>
                <a:hlinkClick r:id="rId3"/>
              </a:rPr>
              <a:t>http://www.agn.gob.mx/lineam/CGCA06.pdf</a:t>
            </a:r>
            <a:r>
              <a:rPr lang="es-ES" sz="2000" b="1" dirty="0">
                <a:solidFill>
                  <a:schemeClr val="tx2">
                    <a:lumMod val="50000"/>
                  </a:schemeClr>
                </a:solidFill>
              </a:rPr>
              <a:t>  </a:t>
            </a:r>
          </a:p>
          <a:p>
            <a:pPr algn="just" eaLnBrk="1" hangingPunct="1">
              <a:lnSpc>
                <a:spcPct val="80000"/>
              </a:lnSpc>
              <a:defRPr/>
            </a:pPr>
            <a:endParaRPr lang="es-ES" sz="2000" b="1" dirty="0">
              <a:solidFill>
                <a:schemeClr val="tx2">
                  <a:lumMod val="50000"/>
                </a:schemeClr>
              </a:solidFill>
              <a:hlinkClick r:id="rId4"/>
            </a:endParaRPr>
          </a:p>
          <a:p>
            <a:pPr algn="just" eaLnBrk="1" hangingPunct="1">
              <a:lnSpc>
                <a:spcPct val="80000"/>
              </a:lnSpc>
              <a:defRPr/>
            </a:pPr>
            <a:r>
              <a:rPr lang="es-ES" sz="2000" b="1" dirty="0">
                <a:solidFill>
                  <a:schemeClr val="tx2">
                    <a:lumMod val="50000"/>
                  </a:schemeClr>
                </a:solidFill>
              </a:rPr>
              <a:t>Catálogo de disposición documental/AGN:</a:t>
            </a:r>
          </a:p>
          <a:p>
            <a:pPr algn="just" eaLnBrk="1" hangingPunct="1">
              <a:lnSpc>
                <a:spcPct val="80000"/>
              </a:lnSpc>
              <a:buFont typeface="Wingdings" pitchFamily="2" charset="2"/>
              <a:buNone/>
              <a:defRPr/>
            </a:pPr>
            <a:r>
              <a:rPr lang="es-ES" sz="2000" b="1" dirty="0">
                <a:solidFill>
                  <a:schemeClr val="tx2">
                    <a:lumMod val="50000"/>
                  </a:schemeClr>
                </a:solidFill>
              </a:rPr>
              <a:t>	</a:t>
            </a:r>
            <a:r>
              <a:rPr lang="es-ES" sz="2000" b="1" dirty="0">
                <a:solidFill>
                  <a:schemeClr val="tx2">
                    <a:lumMod val="50000"/>
                  </a:schemeClr>
                </a:solidFill>
                <a:hlinkClick r:id="rId4"/>
              </a:rPr>
              <a:t>http://www.agn.gob.mx/lineam/CDD_AGN.pdf</a:t>
            </a:r>
            <a:endParaRPr lang="es-ES" sz="2000" b="1" dirty="0">
              <a:solidFill>
                <a:schemeClr val="tx2">
                  <a:lumMod val="50000"/>
                </a:schemeClr>
              </a:solidFill>
            </a:endParaRPr>
          </a:p>
          <a:p>
            <a:pPr algn="just" eaLnBrk="1" hangingPunct="1">
              <a:lnSpc>
                <a:spcPct val="80000"/>
              </a:lnSpc>
              <a:buFont typeface="Wingdings" pitchFamily="2" charset="2"/>
              <a:buNone/>
              <a:defRPr/>
            </a:pPr>
            <a:endParaRPr lang="es-ES" sz="2000" b="1" dirty="0">
              <a:solidFill>
                <a:schemeClr val="tx2">
                  <a:lumMod val="50000"/>
                </a:schemeClr>
              </a:solidFill>
              <a:hlinkClick r:id="rId5"/>
            </a:endParaRPr>
          </a:p>
          <a:p>
            <a:pPr algn="just">
              <a:lnSpc>
                <a:spcPct val="90000"/>
              </a:lnSpc>
              <a:defRPr/>
            </a:pPr>
            <a:r>
              <a:rPr lang="es-ES" sz="2000" dirty="0">
                <a:solidFill>
                  <a:schemeClr val="tx2">
                    <a:lumMod val="50000"/>
                  </a:schemeClr>
                </a:solidFill>
              </a:rPr>
              <a:t>Instituto Nacional de Acceso a la Información</a:t>
            </a:r>
          </a:p>
          <a:p>
            <a:pPr marL="400050" lvl="1" indent="0" algn="just">
              <a:lnSpc>
                <a:spcPct val="90000"/>
              </a:lnSpc>
              <a:buNone/>
              <a:defRPr/>
            </a:pPr>
            <a:r>
              <a:rPr lang="es-ES" sz="2400" b="1" dirty="0">
                <a:solidFill>
                  <a:schemeClr val="tx2">
                    <a:lumMod val="50000"/>
                  </a:schemeClr>
                </a:solidFill>
                <a:hlinkClick r:id="rId6"/>
              </a:rPr>
              <a:t>http://inicio.ifai.org.mx/SitePages/ifai.aspx</a:t>
            </a:r>
            <a:endParaRPr lang="es-ES" sz="2400" b="1" dirty="0">
              <a:solidFill>
                <a:schemeClr val="tx2">
                  <a:lumMod val="50000"/>
                </a:schemeClr>
              </a:solidFill>
            </a:endParaRPr>
          </a:p>
          <a:p>
            <a:pPr marL="0" indent="0" algn="just">
              <a:lnSpc>
                <a:spcPct val="90000"/>
              </a:lnSpc>
              <a:buNone/>
              <a:defRPr/>
            </a:pPr>
            <a:endParaRPr lang="es-ES" sz="2000" dirty="0">
              <a:solidFill>
                <a:schemeClr val="tx2">
                  <a:lumMod val="50000"/>
                </a:schemeClr>
              </a:solidFill>
            </a:endParaRPr>
          </a:p>
          <a:p>
            <a:pPr marL="0" indent="0" algn="just" eaLnBrk="1" hangingPunct="1">
              <a:lnSpc>
                <a:spcPct val="80000"/>
              </a:lnSpc>
              <a:buNone/>
              <a:defRPr/>
            </a:pPr>
            <a:endParaRPr lang="es-ES" sz="2000" b="1" dirty="0">
              <a:solidFill>
                <a:schemeClr val="tx2">
                  <a:lumMod val="50000"/>
                </a:schemeClr>
              </a:solidFill>
              <a:hlinkClick r:id="rId7"/>
            </a:endParaRPr>
          </a:p>
        </p:txBody>
      </p:sp>
    </p:spTree>
    <p:extLst>
      <p:ext uri="{BB962C8B-B14F-4D97-AF65-F5344CB8AC3E}">
        <p14:creationId xmlns:p14="http://schemas.microsoft.com/office/powerpoint/2010/main" val="13353296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68872" y="5377779"/>
            <a:ext cx="8229600" cy="1143000"/>
          </a:xfrm>
        </p:spPr>
        <p:txBody>
          <a:bodyPr>
            <a:normAutofit fontScale="90000"/>
          </a:bodyPr>
          <a:lstStyle/>
          <a:p>
            <a:pPr algn="ctr"/>
            <a:r>
              <a:rPr lang="es-MX" b="1" i="1" dirty="0">
                <a:hlinkClick r:id="rId2"/>
              </a:rPr>
              <a:t>p</a:t>
            </a:r>
            <a:r>
              <a:rPr lang="es-MX" sz="3600" b="1" i="1" dirty="0">
                <a:hlinkClick r:id="rId2"/>
              </a:rPr>
              <a:t>atricia.rios@unison.mx</a:t>
            </a:r>
            <a:br>
              <a:rPr lang="es-MX" sz="3600" b="1" i="1" dirty="0"/>
            </a:br>
            <a:endParaRPr lang="es-MX" sz="3600" b="1" i="1" dirty="0"/>
          </a:p>
        </p:txBody>
      </p:sp>
      <p:sp>
        <p:nvSpPr>
          <p:cNvPr id="3" name="Title 1"/>
          <p:cNvSpPr txBox="1">
            <a:spLocks/>
          </p:cNvSpPr>
          <p:nvPr/>
        </p:nvSpPr>
        <p:spPr bwMode="auto">
          <a:xfrm>
            <a:off x="571500" y="3857625"/>
            <a:ext cx="8229600" cy="1143000"/>
          </a:xfrm>
          <a:prstGeom prst="rect">
            <a:avLst/>
          </a:prstGeom>
          <a:noFill/>
          <a:ln w="9525">
            <a:noFill/>
            <a:miter lim="800000"/>
            <a:headEnd/>
            <a:tailEnd/>
          </a:ln>
        </p:spPr>
        <p:txBody>
          <a:bodyPr lIns="0" rIns="0" bIns="0" anchor="b"/>
          <a:lstStyle/>
          <a:p>
            <a:pPr algn="ctr" eaLnBrk="0" hangingPunct="0">
              <a:defRPr/>
            </a:pPr>
            <a:endParaRPr lang="es-MX" sz="2800" b="1" dirty="0">
              <a:solidFill>
                <a:srgbClr val="424456"/>
              </a:solidFill>
              <a:latin typeface="Trebuchet MS"/>
              <a:ea typeface="+mj-ea"/>
              <a:cs typeface="+mj-cs"/>
            </a:endParaRPr>
          </a:p>
          <a:p>
            <a:pPr algn="ctr" eaLnBrk="0" hangingPunct="0">
              <a:defRPr/>
            </a:pPr>
            <a:endParaRPr lang="es-MX" sz="2800" b="1" dirty="0">
              <a:solidFill>
                <a:srgbClr val="424456"/>
              </a:solidFill>
              <a:latin typeface="Trebuchet MS"/>
              <a:ea typeface="+mj-ea"/>
              <a:cs typeface="+mj-cs"/>
            </a:endParaRPr>
          </a:p>
          <a:p>
            <a:pPr algn="ctr" eaLnBrk="0" hangingPunct="0">
              <a:defRPr/>
            </a:pPr>
            <a:endParaRPr lang="es-MX" sz="2800" b="1" dirty="0">
              <a:solidFill>
                <a:srgbClr val="424456"/>
              </a:solidFill>
              <a:latin typeface="Trebuchet MS"/>
              <a:ea typeface="+mj-ea"/>
              <a:cs typeface="+mj-cs"/>
            </a:endParaRPr>
          </a:p>
          <a:p>
            <a:pPr algn="ctr" eaLnBrk="0" hangingPunct="0">
              <a:defRPr/>
            </a:pPr>
            <a:endParaRPr lang="es-MX" sz="2800" b="1" dirty="0">
              <a:solidFill>
                <a:srgbClr val="424456"/>
              </a:solidFill>
              <a:latin typeface="Trebuchet MS"/>
              <a:ea typeface="+mj-ea"/>
              <a:cs typeface="+mj-cs"/>
            </a:endParaRPr>
          </a:p>
          <a:p>
            <a:pPr algn="ctr" eaLnBrk="0" hangingPunct="0">
              <a:defRPr/>
            </a:pPr>
            <a:r>
              <a:rPr lang="es-MX" sz="2800" b="1" dirty="0">
                <a:solidFill>
                  <a:srgbClr val="424456"/>
                </a:solidFill>
                <a:latin typeface="Trebuchet MS"/>
                <a:ea typeface="+mj-ea"/>
                <a:cs typeface="+mj-cs"/>
              </a:rPr>
              <a:t>Archivo Histórico de la </a:t>
            </a:r>
          </a:p>
          <a:p>
            <a:pPr algn="ctr" eaLnBrk="0" hangingPunct="0">
              <a:defRPr/>
            </a:pPr>
            <a:r>
              <a:rPr lang="es-MX" sz="2800" b="1" dirty="0">
                <a:solidFill>
                  <a:srgbClr val="424456"/>
                </a:solidFill>
                <a:latin typeface="Trebuchet MS"/>
                <a:ea typeface="+mj-ea"/>
                <a:cs typeface="+mj-cs"/>
              </a:rPr>
              <a:t>Universidad de Sonora</a:t>
            </a:r>
          </a:p>
          <a:p>
            <a:pPr algn="ctr" eaLnBrk="0" hangingPunct="0">
              <a:defRPr/>
            </a:pPr>
            <a:endParaRPr lang="es-MX" sz="2800" dirty="0">
              <a:solidFill>
                <a:srgbClr val="424456"/>
              </a:solidFill>
            </a:endParaRPr>
          </a:p>
          <a:p>
            <a:pPr algn="ctr" eaLnBrk="0" hangingPunct="0">
              <a:defRPr/>
            </a:pPr>
            <a:r>
              <a:rPr lang="es-MX" sz="2400" dirty="0">
                <a:solidFill>
                  <a:srgbClr val="424456"/>
                </a:solidFill>
                <a:latin typeface="Trebuchet MS"/>
              </a:rPr>
              <a:t>Calle Niños Héroes y Pino Suárez</a:t>
            </a:r>
          </a:p>
          <a:p>
            <a:pPr algn="ctr" eaLnBrk="0" hangingPunct="0">
              <a:defRPr/>
            </a:pPr>
            <a:r>
              <a:rPr lang="es-MX" sz="2400" dirty="0">
                <a:solidFill>
                  <a:srgbClr val="424456"/>
                </a:solidFill>
                <a:latin typeface="Trebuchet MS"/>
                <a:ea typeface="+mj-ea"/>
                <a:cs typeface="+mj-cs"/>
              </a:rPr>
              <a:t>Edificio Museo y Biblioteca, Ala Sur, Planta Baja.</a:t>
            </a:r>
          </a:p>
          <a:p>
            <a:pPr algn="ctr" eaLnBrk="0" hangingPunct="0">
              <a:defRPr/>
            </a:pPr>
            <a:r>
              <a:rPr lang="es-MX" sz="2400" dirty="0">
                <a:solidFill>
                  <a:srgbClr val="424456"/>
                </a:solidFill>
                <a:latin typeface="Trebuchet MS"/>
                <a:ea typeface="+mj-ea"/>
                <a:cs typeface="+mj-cs"/>
              </a:rPr>
              <a:t>Hermosillo, Sonora.</a:t>
            </a:r>
          </a:p>
          <a:p>
            <a:pPr algn="ctr" eaLnBrk="0" hangingPunct="0">
              <a:defRPr/>
            </a:pPr>
            <a:endParaRPr lang="es-MX" sz="2400" dirty="0">
              <a:solidFill>
                <a:srgbClr val="424456"/>
              </a:solidFill>
              <a:latin typeface="Trebuchet MS"/>
              <a:ea typeface="+mj-ea"/>
              <a:cs typeface="+mj-cs"/>
            </a:endParaRPr>
          </a:p>
          <a:p>
            <a:pPr algn="ctr" eaLnBrk="0" hangingPunct="0">
              <a:defRPr/>
            </a:pPr>
            <a:r>
              <a:rPr lang="es-MX" sz="2400" dirty="0">
                <a:solidFill>
                  <a:srgbClr val="424456"/>
                </a:solidFill>
                <a:latin typeface="Trebuchet MS"/>
                <a:ea typeface="+mj-ea"/>
                <a:cs typeface="+mj-cs"/>
              </a:rPr>
              <a:t>Tel. (662) 212 57 08 y (662) 259 22 84</a:t>
            </a:r>
          </a:p>
        </p:txBody>
      </p:sp>
      <p:pic>
        <p:nvPicPr>
          <p:cNvPr id="20484" name="3 Imagen" descr="Escudo UNISON"/>
          <p:cNvPicPr>
            <a:picLocks noChangeAspect="1" noChangeArrowheads="1"/>
          </p:cNvPicPr>
          <p:nvPr/>
        </p:nvPicPr>
        <p:blipFill>
          <a:blip r:embed="rId3" r:link="rId4" cstate="print">
            <a:clrChange>
              <a:clrFrom>
                <a:srgbClr val="FFFFFF"/>
              </a:clrFrom>
              <a:clrTo>
                <a:srgbClr val="FFFFFF">
                  <a:alpha val="0"/>
                </a:srgbClr>
              </a:clrTo>
            </a:clrChange>
          </a:blip>
          <a:srcRect b="12343"/>
          <a:stretch>
            <a:fillRect/>
          </a:stretch>
        </p:blipFill>
        <p:spPr bwMode="auto">
          <a:xfrm>
            <a:off x="4143612" y="620688"/>
            <a:ext cx="1080120" cy="997610"/>
          </a:xfrm>
          <a:prstGeom prst="rect">
            <a:avLst/>
          </a:prstGeom>
          <a:noFill/>
          <a:ln w="9525">
            <a:noFill/>
            <a:miter lim="800000"/>
            <a:headEnd/>
            <a:tailEnd/>
          </a:ln>
        </p:spPr>
      </p:pic>
    </p:spTree>
    <p:extLst>
      <p:ext uri="{BB962C8B-B14F-4D97-AF65-F5344CB8AC3E}">
        <p14:creationId xmlns:p14="http://schemas.microsoft.com/office/powerpoint/2010/main" val="2726742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lnSpcReduction="10000"/>
            <a:scene3d>
              <a:camera prst="orthographicFront"/>
              <a:lightRig rig="soft" dir="t">
                <a:rot lat="0" lon="0" rev="17220000"/>
              </a:lightRig>
            </a:scene3d>
            <a:sp3d prstMaterial="softEdge"/>
          </a:bodyPr>
          <a:lstStyle/>
          <a:p>
            <a:pPr>
              <a:lnSpc>
                <a:spcPct val="87000"/>
              </a:lnSpc>
              <a:spcBef>
                <a:spcPct val="0"/>
              </a:spcBef>
              <a:defRPr lang="es-ES"/>
            </a:pPr>
            <a:br>
              <a:rPr lang="es-ES" sz="4400">
                <a:solidFill>
                  <a:srgbClr val="92D050"/>
                </a:solidFill>
              </a:rPr>
            </a:br>
            <a:r>
              <a:rPr lang="es-ES" sz="5600" b="1">
                <a:solidFill>
                  <a:srgbClr val="92D050"/>
                </a:solidFill>
                <a:latin typeface="Arial" pitchFamily="34" charset="0"/>
                <a:cs typeface="Arial" pitchFamily="34" charset="0"/>
              </a:rPr>
              <a:t>¿Cuál es el mensaje</a:t>
            </a: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1798" y="2888662"/>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47F28"/>
              </a:solidFill>
            </a:endParaRPr>
          </a:p>
        </p:txBody>
      </p:sp>
      <p:grpSp>
        <p:nvGrpSpPr>
          <p:cNvPr id="20" name="Group 19"/>
          <p:cNvGrpSpPr/>
          <p:nvPr/>
        </p:nvGrpSpPr>
        <p:grpSpPr>
          <a:xfrm>
            <a:off x="-52726" y="5143672"/>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Title 3"/>
          <p:cNvSpPr txBox="1">
            <a:spLocks/>
          </p:cNvSpPr>
          <p:nvPr/>
        </p:nvSpPr>
        <p:spPr>
          <a:xfrm>
            <a:off x="320853" y="2960345"/>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es-ES" sz="4400" kern="1200">
                <a:solidFill>
                  <a:schemeClr val="tx1"/>
                </a:solidFill>
                <a:latin typeface="+mj-lt"/>
                <a:ea typeface="+mj-ea"/>
                <a:cs typeface="+mj-cs"/>
              </a:defRPr>
            </a:lvl1pPr>
          </a:lstStyle>
          <a:p>
            <a:pPr algn="l">
              <a:lnSpc>
                <a:spcPct val="87000"/>
              </a:lnSpc>
            </a:pPr>
            <a:br>
              <a:rPr lang="es-ES" sz="5600" dirty="0"/>
            </a:br>
            <a:r>
              <a:rPr lang="es-ES" sz="3200" b="1" dirty="0">
                <a:solidFill>
                  <a:schemeClr val="bg1"/>
                </a:solidFill>
                <a:latin typeface="Arial" pitchFamily="34" charset="0"/>
                <a:cs typeface="Arial" pitchFamily="34" charset="0"/>
              </a:rPr>
              <a:t>Patricia Ríos García</a:t>
            </a:r>
          </a:p>
          <a:p>
            <a:pPr algn="l">
              <a:lnSpc>
                <a:spcPct val="87000"/>
              </a:lnSpc>
            </a:pPr>
            <a:r>
              <a:rPr lang="es-ES" sz="3200" dirty="0">
                <a:solidFill>
                  <a:schemeClr val="bg1"/>
                </a:solidFill>
                <a:latin typeface="Arial" pitchFamily="34" charset="0"/>
                <a:cs typeface="Arial" pitchFamily="34" charset="0"/>
              </a:rPr>
              <a:t>Máster en Gestión Documental y Administración de Archivos.</a:t>
            </a:r>
          </a:p>
          <a:p>
            <a:pPr algn="l">
              <a:lnSpc>
                <a:spcPct val="87000"/>
              </a:lnSpc>
            </a:pPr>
            <a:endParaRPr lang="es-ES" sz="3200" b="1" dirty="0">
              <a:solidFill>
                <a:schemeClr val="bg1"/>
              </a:solidFill>
              <a:latin typeface="Arial" pitchFamily="34" charset="0"/>
              <a:cs typeface="Arial" pitchFamily="34" charset="0"/>
            </a:endParaRPr>
          </a:p>
          <a:p>
            <a:pPr algn="l">
              <a:lnSpc>
                <a:spcPct val="87000"/>
              </a:lnSpc>
            </a:pPr>
            <a:r>
              <a:rPr lang="es-ES" sz="3200" b="1" dirty="0">
                <a:solidFill>
                  <a:schemeClr val="bg1"/>
                </a:solidFill>
                <a:latin typeface="Arial" pitchFamily="34" charset="0"/>
                <a:cs typeface="Arial" pitchFamily="34" charset="0"/>
              </a:rPr>
              <a:t>patriciaenvia@gmail.com</a:t>
            </a:r>
          </a:p>
        </p:txBody>
      </p:sp>
      <p:sp>
        <p:nvSpPr>
          <p:cNvPr id="2" name="1 CuadroTexto"/>
          <p:cNvSpPr txBox="1"/>
          <p:nvPr/>
        </p:nvSpPr>
        <p:spPr>
          <a:xfrm>
            <a:off x="4371479" y="836712"/>
            <a:ext cx="3888432" cy="1569660"/>
          </a:xfrm>
          <a:prstGeom prst="rect">
            <a:avLst/>
          </a:prstGeom>
          <a:noFill/>
        </p:spPr>
        <p:txBody>
          <a:bodyPr wrap="square" rtlCol="0">
            <a:spAutoFit/>
          </a:bodyPr>
          <a:lstStyle/>
          <a:p>
            <a:r>
              <a:rPr lang="es-MX" sz="4800" dirty="0"/>
              <a:t>Gracias por tu atención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Archivo </a:t>
            </a:r>
            <a:endParaRPr lang="es-ES" b="1"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31640" y="1922016"/>
            <a:ext cx="6816948" cy="3778250"/>
          </a:xfrm>
        </p:spPr>
      </p:pic>
    </p:spTree>
    <p:extLst>
      <p:ext uri="{BB962C8B-B14F-4D97-AF65-F5344CB8AC3E}">
        <p14:creationId xmlns:p14="http://schemas.microsoft.com/office/powerpoint/2010/main" val="94891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5201" y="624110"/>
            <a:ext cx="6589199" cy="788666"/>
          </a:xfrm>
        </p:spPr>
        <p:txBody>
          <a:bodyPr>
            <a:normAutofit/>
          </a:bodyPr>
          <a:lstStyle/>
          <a:p>
            <a:r>
              <a:rPr lang="es-MX" b="1" dirty="0"/>
              <a:t>Archivo:</a:t>
            </a:r>
            <a:endParaRPr lang="es-MX" dirty="0"/>
          </a:p>
        </p:txBody>
      </p:sp>
      <p:sp>
        <p:nvSpPr>
          <p:cNvPr id="3" name="Marcador de contenido 2"/>
          <p:cNvSpPr>
            <a:spLocks noGrp="1"/>
          </p:cNvSpPr>
          <p:nvPr>
            <p:ph idx="1"/>
          </p:nvPr>
        </p:nvSpPr>
        <p:spPr>
          <a:xfrm>
            <a:off x="1187624" y="1412776"/>
            <a:ext cx="7202759" cy="4100290"/>
          </a:xfrm>
        </p:spPr>
        <p:txBody>
          <a:bodyPr>
            <a:noAutofit/>
          </a:bodyPr>
          <a:lstStyle/>
          <a:p>
            <a:pPr algn="just"/>
            <a:r>
              <a:rPr lang="es-MX" sz="2800" dirty="0"/>
              <a:t>“Es uno o más </a:t>
            </a:r>
            <a:r>
              <a:rPr lang="es-MX" sz="2800" b="1" dirty="0">
                <a:solidFill>
                  <a:srgbClr val="FF0000"/>
                </a:solidFill>
              </a:rPr>
              <a:t>conjuntos de documentos</a:t>
            </a:r>
            <a:r>
              <a:rPr lang="es-MX" sz="2800" dirty="0"/>
              <a:t>, sea cual sea su fecha, su forma y soporte material, </a:t>
            </a:r>
            <a:r>
              <a:rPr lang="es-MX" sz="2800" b="1" dirty="0">
                <a:solidFill>
                  <a:srgbClr val="FF0000"/>
                </a:solidFill>
              </a:rPr>
              <a:t>acumulado en un proceso natural </a:t>
            </a:r>
            <a:r>
              <a:rPr lang="es-MX" sz="2800" dirty="0"/>
              <a:t>por una persona o institución pública o privada </a:t>
            </a:r>
            <a:r>
              <a:rPr lang="es-MX" sz="2800" b="1" dirty="0">
                <a:solidFill>
                  <a:srgbClr val="FF0000"/>
                </a:solidFill>
              </a:rPr>
              <a:t>en el transcurso de su gestión</a:t>
            </a:r>
            <a:r>
              <a:rPr lang="es-MX" sz="2800" dirty="0"/>
              <a:t>, para </a:t>
            </a:r>
            <a:r>
              <a:rPr lang="es-MX" sz="2800" b="1" dirty="0">
                <a:solidFill>
                  <a:srgbClr val="FF0000"/>
                </a:solidFill>
              </a:rPr>
              <a:t>servir</a:t>
            </a:r>
            <a:r>
              <a:rPr lang="es-MX" sz="2800" dirty="0"/>
              <a:t> como </a:t>
            </a:r>
            <a:r>
              <a:rPr lang="es-MX" sz="2800" b="1" dirty="0">
                <a:solidFill>
                  <a:srgbClr val="FF0000"/>
                </a:solidFill>
              </a:rPr>
              <a:t>testimonio e información</a:t>
            </a:r>
            <a:r>
              <a:rPr lang="es-MX" sz="2800" dirty="0"/>
              <a:t> para la persona e institución que los produce, para los ciudadanos o para </a:t>
            </a:r>
            <a:r>
              <a:rPr lang="es-MX" sz="2800" b="1" dirty="0">
                <a:solidFill>
                  <a:srgbClr val="FF0000"/>
                </a:solidFill>
              </a:rPr>
              <a:t>servir de fuente de historia”.</a:t>
            </a:r>
            <a:endParaRPr lang="es-MX" sz="2800" b="1" dirty="0">
              <a:solidFill>
                <a:srgbClr val="FF0000"/>
              </a:solidFill>
              <a:effectLst/>
            </a:endParaRPr>
          </a:p>
        </p:txBody>
      </p:sp>
    </p:spTree>
    <p:extLst>
      <p:ext uri="{BB962C8B-B14F-4D97-AF65-F5344CB8AC3E}">
        <p14:creationId xmlns:p14="http://schemas.microsoft.com/office/powerpoint/2010/main" val="380837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noFill/>
        </p:spPr>
        <p:txBody>
          <a:bodyPr/>
          <a:lstStyle/>
          <a:p>
            <a:pPr algn="ctr" eaLnBrk="1" hangingPunct="1"/>
            <a:r>
              <a:rPr lang="es-MX" altLang="es-MX" b="1" dirty="0"/>
              <a:t>ARCHIVÍSTICA</a:t>
            </a:r>
            <a:endParaRPr lang="es-ES" altLang="es-MX" b="1" dirty="0"/>
          </a:p>
        </p:txBody>
      </p:sp>
      <p:sp>
        <p:nvSpPr>
          <p:cNvPr id="650244" name="Rectangle 4"/>
          <p:cNvSpPr>
            <a:spLocks noGrp="1" noChangeArrowheads="1"/>
          </p:cNvSpPr>
          <p:nvPr>
            <p:ph idx="1"/>
          </p:nvPr>
        </p:nvSpPr>
        <p:spPr>
          <a:xfrm>
            <a:off x="971601" y="1540188"/>
            <a:ext cx="7562800" cy="4693701"/>
          </a:xfrm>
        </p:spPr>
        <p:txBody>
          <a:bodyPr>
            <a:normAutofit fontScale="92500" lnSpcReduction="10000"/>
          </a:bodyPr>
          <a:lstStyle/>
          <a:p>
            <a:pPr marL="274320" indent="-274320" algn="just" eaLnBrk="1" fontAlgn="auto" hangingPunct="1">
              <a:spcAft>
                <a:spcPts val="0"/>
              </a:spcAft>
              <a:buClr>
                <a:schemeClr val="accent3"/>
              </a:buClr>
              <a:buFont typeface="Wingdings 2"/>
              <a:buChar char=""/>
              <a:defRPr/>
            </a:pPr>
            <a:r>
              <a:rPr lang="es-ES" sz="3200" dirty="0">
                <a:solidFill>
                  <a:schemeClr val="tx2">
                    <a:lumMod val="50000"/>
                  </a:schemeClr>
                </a:solidFill>
              </a:rPr>
              <a:t>“</a:t>
            </a:r>
            <a:r>
              <a:rPr lang="es-ES" sz="3200" dirty="0">
                <a:solidFill>
                  <a:srgbClr val="FF0000"/>
                </a:solidFill>
              </a:rPr>
              <a:t>Ciencia de los archivos</a:t>
            </a:r>
            <a:r>
              <a:rPr lang="es-ES" sz="3200" dirty="0">
                <a:solidFill>
                  <a:schemeClr val="tx2">
                    <a:lumMod val="50000"/>
                  </a:schemeClr>
                </a:solidFill>
              </a:rPr>
              <a:t>, no de los documentos aunque en última instancia éstos sean el producto integrante de aquéllos. Como tal se ocupará de la </a:t>
            </a:r>
            <a:r>
              <a:rPr lang="es-ES" sz="3200" dirty="0">
                <a:solidFill>
                  <a:srgbClr val="FF0000"/>
                </a:solidFill>
              </a:rPr>
              <a:t>creación, historia, organización y servicio </a:t>
            </a:r>
            <a:r>
              <a:rPr lang="es-ES" sz="3200" dirty="0">
                <a:solidFill>
                  <a:schemeClr val="tx2">
                    <a:lumMod val="50000"/>
                  </a:schemeClr>
                </a:solidFill>
              </a:rPr>
              <a:t>de los mismos a la </a:t>
            </a:r>
            <a:r>
              <a:rPr lang="es-ES" sz="3200" dirty="0">
                <a:solidFill>
                  <a:srgbClr val="FF0000"/>
                </a:solidFill>
              </a:rPr>
              <a:t>Administración</a:t>
            </a:r>
            <a:r>
              <a:rPr lang="es-ES" sz="3200" dirty="0">
                <a:solidFill>
                  <a:schemeClr val="tx2">
                    <a:lumMod val="50000"/>
                  </a:schemeClr>
                </a:solidFill>
              </a:rPr>
              <a:t> y a la </a:t>
            </a:r>
            <a:r>
              <a:rPr lang="es-ES" sz="3200" dirty="0">
                <a:solidFill>
                  <a:srgbClr val="FF0000"/>
                </a:solidFill>
              </a:rPr>
              <a:t>historia</a:t>
            </a:r>
            <a:r>
              <a:rPr lang="es-ES" sz="3200" dirty="0">
                <a:solidFill>
                  <a:schemeClr val="tx2">
                    <a:lumMod val="50000"/>
                  </a:schemeClr>
                </a:solidFill>
              </a:rPr>
              <a:t>, en definitiva a la sociedad”. </a:t>
            </a:r>
          </a:p>
          <a:p>
            <a:pPr marL="274320" indent="-274320" eaLnBrk="1" fontAlgn="auto" hangingPunct="1">
              <a:spcAft>
                <a:spcPts val="0"/>
              </a:spcAft>
              <a:buClr>
                <a:schemeClr val="accent3"/>
              </a:buClr>
              <a:buFont typeface="Wingdings 2"/>
              <a:buChar char=""/>
              <a:defRPr/>
            </a:pPr>
            <a:endParaRPr lang="es-ES" sz="3200" dirty="0">
              <a:solidFill>
                <a:schemeClr val="tx2">
                  <a:lumMod val="50000"/>
                </a:schemeClr>
              </a:solidFill>
            </a:endParaRPr>
          </a:p>
          <a:p>
            <a:pPr marL="274320" indent="-274320" eaLnBrk="1" fontAlgn="auto" hangingPunct="1">
              <a:spcAft>
                <a:spcPts val="0"/>
              </a:spcAft>
              <a:buClr>
                <a:schemeClr val="accent3"/>
              </a:buClr>
              <a:buFont typeface="Wingdings" pitchFamily="2" charset="2"/>
              <a:buNone/>
              <a:defRPr/>
            </a:pPr>
            <a:r>
              <a:rPr lang="es-ES" sz="3200" dirty="0">
                <a:solidFill>
                  <a:schemeClr val="tx2">
                    <a:lumMod val="50000"/>
                  </a:schemeClr>
                </a:solidFill>
              </a:rPr>
              <a:t>						Antonia Heredia.</a:t>
            </a:r>
          </a:p>
          <a:p>
            <a:pPr marL="274320" indent="-274320" algn="just" eaLnBrk="1" fontAlgn="auto" hangingPunct="1">
              <a:lnSpc>
                <a:spcPct val="90000"/>
              </a:lnSpc>
              <a:spcAft>
                <a:spcPts val="0"/>
              </a:spcAft>
              <a:buClr>
                <a:schemeClr val="accent3"/>
              </a:buClr>
              <a:buFont typeface="Wingdings 2"/>
              <a:buChar char=""/>
              <a:defRPr/>
            </a:pPr>
            <a:endParaRPr lang="es-ES" sz="2000" dirty="0">
              <a:solidFill>
                <a:schemeClr val="tx2">
                  <a:lumMod val="50000"/>
                </a:schemeClr>
              </a:solidFill>
            </a:endParaRPr>
          </a:p>
        </p:txBody>
      </p:sp>
    </p:spTree>
    <p:extLst>
      <p:ext uri="{BB962C8B-B14F-4D97-AF65-F5344CB8AC3E}">
        <p14:creationId xmlns:p14="http://schemas.microsoft.com/office/powerpoint/2010/main" val="168072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r>
              <a:rPr lang="es-MX" altLang="es-MX" sz="4000" dirty="0"/>
              <a:t>Ciencia interdisciplinaria</a:t>
            </a:r>
            <a:endParaRPr lang="es-ES" altLang="es-MX" sz="4000" dirty="0"/>
          </a:p>
        </p:txBody>
      </p:sp>
      <p:sp>
        <p:nvSpPr>
          <p:cNvPr id="623619" name="Rectangle 3"/>
          <p:cNvSpPr>
            <a:spLocks noGrp="1" noChangeArrowheads="1"/>
          </p:cNvSpPr>
          <p:nvPr>
            <p:ph idx="1"/>
          </p:nvPr>
        </p:nvSpPr>
        <p:spPr>
          <a:xfrm>
            <a:off x="1043608" y="1700808"/>
            <a:ext cx="7490793" cy="4210414"/>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s-ES" sz="3200" dirty="0">
                <a:solidFill>
                  <a:schemeClr val="tx2">
                    <a:lumMod val="50000"/>
                  </a:schemeClr>
                </a:solidFill>
              </a:rPr>
              <a:t>La Archivística es una ciencia interdisciplinaria que </a:t>
            </a:r>
            <a:r>
              <a:rPr lang="es-ES" sz="3200" dirty="0">
                <a:solidFill>
                  <a:srgbClr val="FF0000"/>
                </a:solidFill>
              </a:rPr>
              <a:t>resuelve problemas </a:t>
            </a:r>
            <a:r>
              <a:rPr lang="es-ES" sz="3200" dirty="0">
                <a:solidFill>
                  <a:schemeClr val="tx2">
                    <a:lumMod val="50000"/>
                  </a:schemeClr>
                </a:solidFill>
              </a:rPr>
              <a:t>vinculados a la </a:t>
            </a:r>
            <a:r>
              <a:rPr lang="es-ES" sz="3200" dirty="0">
                <a:solidFill>
                  <a:srgbClr val="FF0000"/>
                </a:solidFill>
              </a:rPr>
              <a:t>eficiencia y eficacia </a:t>
            </a:r>
            <a:r>
              <a:rPr lang="es-ES" sz="3200" dirty="0">
                <a:solidFill>
                  <a:schemeClr val="tx2">
                    <a:lumMod val="50000"/>
                  </a:schemeClr>
                </a:solidFill>
              </a:rPr>
              <a:t>de las </a:t>
            </a:r>
            <a:r>
              <a:rPr lang="es-ES" sz="3200" dirty="0">
                <a:solidFill>
                  <a:srgbClr val="FF0000"/>
                </a:solidFill>
              </a:rPr>
              <a:t>organizaciones </a:t>
            </a:r>
            <a:r>
              <a:rPr lang="es-ES" sz="3200" dirty="0">
                <a:solidFill>
                  <a:schemeClr val="tx2">
                    <a:lumMod val="50000"/>
                  </a:schemeClr>
                </a:solidFill>
              </a:rPr>
              <a:t>y que garantiza la perdurabilidad del </a:t>
            </a:r>
            <a:r>
              <a:rPr lang="es-ES" sz="3200" dirty="0">
                <a:solidFill>
                  <a:srgbClr val="FF0000"/>
                </a:solidFill>
              </a:rPr>
              <a:t>patrimonio histórico</a:t>
            </a:r>
            <a:r>
              <a:rPr lang="es-ES" sz="3200" dirty="0">
                <a:solidFill>
                  <a:schemeClr val="tx2">
                    <a:lumMod val="50000"/>
                  </a:schemeClr>
                </a:solidFill>
              </a:rPr>
              <a:t>, que es un elemento sustancial de la identidad y la memoria de la humanidad.</a:t>
            </a:r>
          </a:p>
          <a:p>
            <a:pPr marL="274320" indent="-274320" eaLnBrk="1" fontAlgn="auto" hangingPunct="1">
              <a:spcAft>
                <a:spcPts val="0"/>
              </a:spcAft>
              <a:buClr>
                <a:schemeClr val="accent3"/>
              </a:buClr>
              <a:buFont typeface="Wingdings 2"/>
              <a:buChar char=""/>
              <a:defRPr/>
            </a:pPr>
            <a:endParaRPr lang="es-ES" sz="2000" dirty="0">
              <a:solidFill>
                <a:schemeClr val="tx2">
                  <a:lumMod val="50000"/>
                </a:schemeClr>
              </a:solidFill>
            </a:endParaRPr>
          </a:p>
        </p:txBody>
      </p:sp>
    </p:spTree>
    <p:extLst>
      <p:ext uri="{BB962C8B-B14F-4D97-AF65-F5344CB8AC3E}">
        <p14:creationId xmlns:p14="http://schemas.microsoft.com/office/powerpoint/2010/main" val="683938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2048</Words>
  <Application>Microsoft Office PowerPoint</Application>
  <PresentationFormat>Presentación en pantalla (4:3)</PresentationFormat>
  <Paragraphs>356</Paragraphs>
  <Slides>58</Slides>
  <Notes>11</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58</vt:i4>
      </vt:variant>
    </vt:vector>
  </HeadingPairs>
  <TitlesOfParts>
    <vt:vector size="74" baseType="lpstr">
      <vt:lpstr>Arial</vt:lpstr>
      <vt:lpstr>Arial Rounded MT Bold</vt:lpstr>
      <vt:lpstr>Book Antiqua</vt:lpstr>
      <vt:lpstr>Calibri</vt:lpstr>
      <vt:lpstr>Century Gothic</vt:lpstr>
      <vt:lpstr>Georgia</vt:lpstr>
      <vt:lpstr>Lucida Sans Unicode</vt:lpstr>
      <vt:lpstr>Symbol</vt:lpstr>
      <vt:lpstr>Tahoma</vt:lpstr>
      <vt:lpstr>Times New Roman</vt:lpstr>
      <vt:lpstr>Trebuchet MS</vt:lpstr>
      <vt:lpstr>Verdana</vt:lpstr>
      <vt:lpstr>Wingdings</vt:lpstr>
      <vt:lpstr>Wingdings 2</vt:lpstr>
      <vt:lpstr>Wingdings 3</vt:lpstr>
      <vt:lpstr>Espiral</vt:lpstr>
      <vt:lpstr>                                        Cómo elaborar el Cuadro General de Clasificación Archivística </vt:lpstr>
      <vt:lpstr>                   Objetivo general:  </vt:lpstr>
      <vt:lpstr>       Programa:  </vt:lpstr>
      <vt:lpstr>Presentación de participantes</vt:lpstr>
      <vt:lpstr>Presentación de PowerPoint</vt:lpstr>
      <vt:lpstr>Archivo </vt:lpstr>
      <vt:lpstr>Archivo:</vt:lpstr>
      <vt:lpstr>ARCHIVÍSTICA</vt:lpstr>
      <vt:lpstr>Ciencia interdisciplinaria</vt:lpstr>
      <vt:lpstr>   PRINCIPIO DE PROCEDENCIA</vt:lpstr>
      <vt:lpstr>Principio de orden original </vt:lpstr>
      <vt:lpstr>Funciones de los archivos</vt:lpstr>
      <vt:lpstr>SOPORTES</vt:lpstr>
      <vt:lpstr>DOCUMENTO DE ARCHIVO</vt:lpstr>
      <vt:lpstr>Presentación de PowerPoint</vt:lpstr>
      <vt:lpstr>             EL DOCUMENTO DE ARCHIVO </vt:lpstr>
      <vt:lpstr> CARACTERÍSTICAS</vt:lpstr>
      <vt:lpstr>VALORES PRIMARIOS</vt:lpstr>
      <vt:lpstr>VALORES SECUNDARIOS</vt:lpstr>
      <vt:lpstr>Valor del expediente</vt:lpstr>
      <vt:lpstr>CICLO VITAL DE LOS DOCUMENTOS</vt:lpstr>
      <vt:lpstr>Presentación de PowerPoint</vt:lpstr>
      <vt:lpstr>Presentación de PowerPoint</vt:lpstr>
      <vt:lpstr>Sistema Institucional de Archivos</vt:lpstr>
      <vt:lpstr>Modelo de organización de archivos</vt:lpstr>
      <vt:lpstr>Presentación de PowerPoint</vt:lpstr>
      <vt:lpstr>Presentación de PowerPoint</vt:lpstr>
      <vt:lpstr>¿Que es un fondo?</vt:lpstr>
      <vt:lpstr>¿Qué es una sección?</vt:lpstr>
      <vt:lpstr>¿Qué es una serie?</vt:lpstr>
      <vt:lpstr>Presentación de PowerPoint</vt:lpstr>
      <vt:lpstr>Presentación de PowerPoint</vt:lpstr>
      <vt:lpstr>¿Qué es un expediente?</vt:lpstr>
      <vt:lpstr>Cuadro General de Clasificación Archivística</vt:lpstr>
      <vt:lpstr>Presentación de PowerPoint</vt:lpstr>
      <vt:lpstr>Cuadro General de Clasificación Archivística</vt:lpstr>
      <vt:lpstr>METODOLOGIA PARA ELABORAR EL CUADRO GENERAL DE CLASIFICACIÓN ARCHIVÍSTICA, AGN </vt:lpstr>
      <vt:lpstr>Presentación de PowerPoint</vt:lpstr>
      <vt:lpstr>Identificación  y valoración</vt:lpstr>
      <vt:lpstr>Conceptos</vt:lpstr>
      <vt:lpstr>Atribución</vt:lpstr>
      <vt:lpstr>Presentación de PowerPoint</vt:lpstr>
      <vt:lpstr>Gestión de la Docencia </vt:lpstr>
      <vt:lpstr>Gestión de la Investigación</vt:lpstr>
      <vt:lpstr> Gestión de la Extensión, Vinculación y Difusión. </vt:lpstr>
      <vt:lpstr>Gestión Académica</vt:lpstr>
      <vt:lpstr>Gestión Administrativa</vt:lpstr>
      <vt:lpstr>Presentación de PowerPoint</vt:lpstr>
      <vt:lpstr>EJEMPLO CUADRO GENERAL DE CLASIFICACION  ARCHIVISTICA (AGN)</vt:lpstr>
      <vt:lpstr>Presentación de PowerPoint</vt:lpstr>
      <vt:lpstr>Gestión de apoyo Académica</vt:lpstr>
      <vt:lpstr>Gestión de la Docencia</vt:lpstr>
      <vt:lpstr>Gestión de la Investigación</vt:lpstr>
      <vt:lpstr>Gestión de la Extensión </vt:lpstr>
      <vt:lpstr>Presentación de PowerPoint</vt:lpstr>
      <vt:lpstr>Bibliografía</vt:lpstr>
      <vt:lpstr>patricia.rios@unison.mx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2019-08-30T04:34:00Z</dcterms:created>
  <dcterms:modified xsi:type="dcterms:W3CDTF">2019-08-30T05:57:13Z</dcterms:modified>
</cp:coreProperties>
</file>