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425" r:id="rId3"/>
    <p:sldId id="276" r:id="rId4"/>
    <p:sldId id="263" r:id="rId5"/>
    <p:sldId id="281" r:id="rId6"/>
    <p:sldId id="278" r:id="rId7"/>
    <p:sldId id="279" r:id="rId8"/>
    <p:sldId id="280" r:id="rId9"/>
    <p:sldId id="423" r:id="rId10"/>
    <p:sldId id="424" r:id="rId11"/>
    <p:sldId id="287" r:id="rId12"/>
    <p:sldId id="269" r:id="rId13"/>
    <p:sldId id="272" r:id="rId14"/>
    <p:sldId id="271" r:id="rId15"/>
    <p:sldId id="426" r:id="rId16"/>
    <p:sldId id="275" r:id="rId17"/>
    <p:sldId id="434" r:id="rId18"/>
    <p:sldId id="282" r:id="rId19"/>
    <p:sldId id="283" r:id="rId20"/>
    <p:sldId id="285" r:id="rId21"/>
    <p:sldId id="435" r:id="rId22"/>
    <p:sldId id="427" r:id="rId23"/>
    <p:sldId id="286" r:id="rId24"/>
    <p:sldId id="436" r:id="rId25"/>
    <p:sldId id="430" r:id="rId26"/>
    <p:sldId id="428" r:id="rId27"/>
    <p:sldId id="429" r:id="rId28"/>
    <p:sldId id="284" r:id="rId29"/>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0" d="100"/>
          <a:sy n="90" d="100"/>
        </p:scale>
        <p:origin x="57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AC48DF-A01A-412D-A354-47667CB43CE4}"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s-MX"/>
        </a:p>
      </dgm:t>
    </dgm:pt>
    <dgm:pt modelId="{063A7223-AA98-4545-9AD5-3A8D0CA2EC2C}">
      <dgm:prSet phldrT="[Texto]"/>
      <dgm:spPr/>
      <dgm:t>
        <a:bodyPr/>
        <a:lstStyle/>
        <a:p>
          <a:r>
            <a:rPr lang="es-ES" dirty="0"/>
            <a:t>Organizar y conservar la documentación</a:t>
          </a:r>
          <a:endParaRPr lang="es-MX" dirty="0"/>
        </a:p>
      </dgm:t>
    </dgm:pt>
    <dgm:pt modelId="{92539E43-33FF-4C6C-A5F0-3D6BA59EBD5A}" type="parTrans" cxnId="{BF0EFEC1-71B9-4A4D-8D38-0E59B831DA16}">
      <dgm:prSet/>
      <dgm:spPr/>
      <dgm:t>
        <a:bodyPr/>
        <a:lstStyle/>
        <a:p>
          <a:endParaRPr lang="es-MX"/>
        </a:p>
      </dgm:t>
    </dgm:pt>
    <dgm:pt modelId="{E621A5B6-B3BA-4B6A-9CB0-60C724AC977B}" type="sibTrans" cxnId="{BF0EFEC1-71B9-4A4D-8D38-0E59B831DA16}">
      <dgm:prSet/>
      <dgm:spPr/>
      <dgm:t>
        <a:bodyPr/>
        <a:lstStyle/>
        <a:p>
          <a:endParaRPr lang="es-MX"/>
        </a:p>
      </dgm:t>
    </dgm:pt>
    <dgm:pt modelId="{22BA23E1-2E5F-49BA-85B7-D27B797F2DE5}">
      <dgm:prSet phldrT="[Texto]"/>
      <dgm:spPr/>
      <dgm:t>
        <a:bodyPr/>
        <a:lstStyle/>
        <a:p>
          <a:r>
            <a:rPr lang="es-ES" dirty="0"/>
            <a:t>Formar las series documentales</a:t>
          </a:r>
          <a:endParaRPr lang="es-MX" dirty="0"/>
        </a:p>
      </dgm:t>
    </dgm:pt>
    <dgm:pt modelId="{1CEAD6A1-1CCC-4107-AB8C-CB0A951B5134}" type="parTrans" cxnId="{9AC97B06-6276-4E5A-9AC3-10C7D6B05FCE}">
      <dgm:prSet/>
      <dgm:spPr/>
      <dgm:t>
        <a:bodyPr/>
        <a:lstStyle/>
        <a:p>
          <a:endParaRPr lang="es-MX"/>
        </a:p>
      </dgm:t>
    </dgm:pt>
    <dgm:pt modelId="{5B97B9C5-5178-44E3-B367-18764F681EBF}" type="sibTrans" cxnId="{9AC97B06-6276-4E5A-9AC3-10C7D6B05FCE}">
      <dgm:prSet/>
      <dgm:spPr/>
      <dgm:t>
        <a:bodyPr/>
        <a:lstStyle/>
        <a:p>
          <a:endParaRPr lang="es-MX"/>
        </a:p>
      </dgm:t>
    </dgm:pt>
    <dgm:pt modelId="{C198ADB9-49B9-4358-85B1-297360E53FDE}">
      <dgm:prSet phldrT="[Texto]"/>
      <dgm:spPr/>
      <dgm:t>
        <a:bodyPr/>
        <a:lstStyle/>
        <a:p>
          <a:r>
            <a:rPr lang="es-ES" dirty="0"/>
            <a:t>Preparación para transferencia primaria</a:t>
          </a:r>
          <a:endParaRPr lang="es-MX" dirty="0"/>
        </a:p>
      </dgm:t>
    </dgm:pt>
    <dgm:pt modelId="{B2D7FF06-11C7-4675-90A9-B94CABA492BA}" type="parTrans" cxnId="{6BC2E5CA-69A9-4220-88E5-82738D11C011}">
      <dgm:prSet/>
      <dgm:spPr/>
      <dgm:t>
        <a:bodyPr/>
        <a:lstStyle/>
        <a:p>
          <a:endParaRPr lang="es-MX"/>
        </a:p>
      </dgm:t>
    </dgm:pt>
    <dgm:pt modelId="{12EDC61E-95E5-4896-BE98-2A1BA020BD7C}" type="sibTrans" cxnId="{6BC2E5CA-69A9-4220-88E5-82738D11C011}">
      <dgm:prSet/>
      <dgm:spPr/>
      <dgm:t>
        <a:bodyPr/>
        <a:lstStyle/>
        <a:p>
          <a:endParaRPr lang="es-MX"/>
        </a:p>
      </dgm:t>
    </dgm:pt>
    <dgm:pt modelId="{3FBC40A5-1890-4AE0-B19B-BB0DD2E748CC}">
      <dgm:prSet/>
      <dgm:spPr/>
      <dgm:t>
        <a:bodyPr/>
        <a:lstStyle/>
        <a:p>
          <a:r>
            <a:rPr lang="es-ES" dirty="0"/>
            <a:t>Elaboración de los instrumentos de consulta archivística</a:t>
          </a:r>
          <a:endParaRPr lang="es-MX" dirty="0"/>
        </a:p>
      </dgm:t>
    </dgm:pt>
    <dgm:pt modelId="{190EA10F-1EE6-4C3B-9680-D4BBE36D9B6B}" type="parTrans" cxnId="{40AC48CD-8279-40DB-9E61-F2803C982317}">
      <dgm:prSet/>
      <dgm:spPr/>
      <dgm:t>
        <a:bodyPr/>
        <a:lstStyle/>
        <a:p>
          <a:endParaRPr lang="es-MX"/>
        </a:p>
      </dgm:t>
    </dgm:pt>
    <dgm:pt modelId="{E9BE4F8C-CCB9-4E35-91DA-BE34DCD277B2}" type="sibTrans" cxnId="{40AC48CD-8279-40DB-9E61-F2803C982317}">
      <dgm:prSet/>
      <dgm:spPr/>
      <dgm:t>
        <a:bodyPr/>
        <a:lstStyle/>
        <a:p>
          <a:endParaRPr lang="es-MX"/>
        </a:p>
      </dgm:t>
    </dgm:pt>
    <dgm:pt modelId="{FFA07CC9-C343-40A0-B95A-521D532DF607}">
      <dgm:prSet/>
      <dgm:spPr/>
      <dgm:t>
        <a:bodyPr/>
        <a:lstStyle/>
        <a:p>
          <a:r>
            <a:rPr lang="es-ES" dirty="0"/>
            <a:t>Servicios de consulta </a:t>
          </a:r>
          <a:endParaRPr lang="es-MX" dirty="0"/>
        </a:p>
      </dgm:t>
    </dgm:pt>
    <dgm:pt modelId="{EB921B56-16E8-4970-8E2F-87580D8A4DA9}" type="parTrans" cxnId="{8C38EA40-32C8-4E9C-B42F-10DD818ACA80}">
      <dgm:prSet/>
      <dgm:spPr/>
      <dgm:t>
        <a:bodyPr/>
        <a:lstStyle/>
        <a:p>
          <a:endParaRPr lang="es-MX"/>
        </a:p>
      </dgm:t>
    </dgm:pt>
    <dgm:pt modelId="{CB17BE60-751B-4879-AB9A-6127D5E89AF3}" type="sibTrans" cxnId="{8C38EA40-32C8-4E9C-B42F-10DD818ACA80}">
      <dgm:prSet/>
      <dgm:spPr/>
      <dgm:t>
        <a:bodyPr/>
        <a:lstStyle/>
        <a:p>
          <a:endParaRPr lang="es-MX"/>
        </a:p>
      </dgm:t>
    </dgm:pt>
    <dgm:pt modelId="{A49B17BB-C2AE-45B3-8177-0552A5412B94}" type="pres">
      <dgm:prSet presAssocID="{BDAC48DF-A01A-412D-A354-47667CB43CE4}" presName="Name0" presStyleCnt="0">
        <dgm:presLayoutVars>
          <dgm:dir/>
          <dgm:animLvl val="lvl"/>
          <dgm:resizeHandles val="exact"/>
        </dgm:presLayoutVars>
      </dgm:prSet>
      <dgm:spPr/>
      <dgm:t>
        <a:bodyPr/>
        <a:lstStyle/>
        <a:p>
          <a:endParaRPr lang="es-ES"/>
        </a:p>
      </dgm:t>
    </dgm:pt>
    <dgm:pt modelId="{FD6CE748-51F8-4D8C-8E78-0DA1D4685361}" type="pres">
      <dgm:prSet presAssocID="{063A7223-AA98-4545-9AD5-3A8D0CA2EC2C}" presName="parTxOnly" presStyleLbl="node1" presStyleIdx="0" presStyleCnt="5">
        <dgm:presLayoutVars>
          <dgm:chMax val="0"/>
          <dgm:chPref val="0"/>
          <dgm:bulletEnabled val="1"/>
        </dgm:presLayoutVars>
      </dgm:prSet>
      <dgm:spPr/>
      <dgm:t>
        <a:bodyPr/>
        <a:lstStyle/>
        <a:p>
          <a:endParaRPr lang="es-ES"/>
        </a:p>
      </dgm:t>
    </dgm:pt>
    <dgm:pt modelId="{C55BCFFC-57A9-4ACC-85D3-4715E53B19AB}" type="pres">
      <dgm:prSet presAssocID="{E621A5B6-B3BA-4B6A-9CB0-60C724AC977B}" presName="parTxOnlySpace" presStyleCnt="0"/>
      <dgm:spPr/>
    </dgm:pt>
    <dgm:pt modelId="{E2A967A7-0056-4948-BE10-98F70ACEF097}" type="pres">
      <dgm:prSet presAssocID="{22BA23E1-2E5F-49BA-85B7-D27B797F2DE5}" presName="parTxOnly" presStyleLbl="node1" presStyleIdx="1" presStyleCnt="5">
        <dgm:presLayoutVars>
          <dgm:chMax val="0"/>
          <dgm:chPref val="0"/>
          <dgm:bulletEnabled val="1"/>
        </dgm:presLayoutVars>
      </dgm:prSet>
      <dgm:spPr/>
      <dgm:t>
        <a:bodyPr/>
        <a:lstStyle/>
        <a:p>
          <a:endParaRPr lang="es-ES"/>
        </a:p>
      </dgm:t>
    </dgm:pt>
    <dgm:pt modelId="{04A75D46-F519-4FF8-AE5A-FD13A43933E4}" type="pres">
      <dgm:prSet presAssocID="{5B97B9C5-5178-44E3-B367-18764F681EBF}" presName="parTxOnlySpace" presStyleCnt="0"/>
      <dgm:spPr/>
    </dgm:pt>
    <dgm:pt modelId="{BEC68538-81D1-4DCD-B28F-B7A7665C3295}" type="pres">
      <dgm:prSet presAssocID="{3FBC40A5-1890-4AE0-B19B-BB0DD2E748CC}" presName="parTxOnly" presStyleLbl="node1" presStyleIdx="2" presStyleCnt="5">
        <dgm:presLayoutVars>
          <dgm:chMax val="0"/>
          <dgm:chPref val="0"/>
          <dgm:bulletEnabled val="1"/>
        </dgm:presLayoutVars>
      </dgm:prSet>
      <dgm:spPr/>
      <dgm:t>
        <a:bodyPr/>
        <a:lstStyle/>
        <a:p>
          <a:endParaRPr lang="es-ES"/>
        </a:p>
      </dgm:t>
    </dgm:pt>
    <dgm:pt modelId="{21D357C4-DCD6-46CA-97D1-11BAFC74340F}" type="pres">
      <dgm:prSet presAssocID="{E9BE4F8C-CCB9-4E35-91DA-BE34DCD277B2}" presName="parTxOnlySpace" presStyleCnt="0"/>
      <dgm:spPr/>
    </dgm:pt>
    <dgm:pt modelId="{6DA27D2B-C55C-4318-84A0-A24BC0EDA255}" type="pres">
      <dgm:prSet presAssocID="{FFA07CC9-C343-40A0-B95A-521D532DF607}" presName="parTxOnly" presStyleLbl="node1" presStyleIdx="3" presStyleCnt="5">
        <dgm:presLayoutVars>
          <dgm:chMax val="0"/>
          <dgm:chPref val="0"/>
          <dgm:bulletEnabled val="1"/>
        </dgm:presLayoutVars>
      </dgm:prSet>
      <dgm:spPr/>
      <dgm:t>
        <a:bodyPr/>
        <a:lstStyle/>
        <a:p>
          <a:endParaRPr lang="es-ES"/>
        </a:p>
      </dgm:t>
    </dgm:pt>
    <dgm:pt modelId="{D930DA67-2D09-420E-96C9-77852211CB9F}" type="pres">
      <dgm:prSet presAssocID="{CB17BE60-751B-4879-AB9A-6127D5E89AF3}" presName="parTxOnlySpace" presStyleCnt="0"/>
      <dgm:spPr/>
    </dgm:pt>
    <dgm:pt modelId="{EAB8C436-8A3F-4D60-99DF-4D73AFFFC8EA}" type="pres">
      <dgm:prSet presAssocID="{C198ADB9-49B9-4358-85B1-297360E53FDE}" presName="parTxOnly" presStyleLbl="node1" presStyleIdx="4" presStyleCnt="5">
        <dgm:presLayoutVars>
          <dgm:chMax val="0"/>
          <dgm:chPref val="0"/>
          <dgm:bulletEnabled val="1"/>
        </dgm:presLayoutVars>
      </dgm:prSet>
      <dgm:spPr/>
      <dgm:t>
        <a:bodyPr/>
        <a:lstStyle/>
        <a:p>
          <a:endParaRPr lang="es-ES"/>
        </a:p>
      </dgm:t>
    </dgm:pt>
  </dgm:ptLst>
  <dgm:cxnLst>
    <dgm:cxn modelId="{AFB97A2C-A0A1-4441-A719-CB3F65B87B55}" type="presOf" srcId="{3FBC40A5-1890-4AE0-B19B-BB0DD2E748CC}" destId="{BEC68538-81D1-4DCD-B28F-B7A7665C3295}" srcOrd="0" destOrd="0" presId="urn:microsoft.com/office/officeart/2005/8/layout/chevron1"/>
    <dgm:cxn modelId="{5138F796-EEF0-4143-9A80-0B0AAB67553A}" type="presOf" srcId="{063A7223-AA98-4545-9AD5-3A8D0CA2EC2C}" destId="{FD6CE748-51F8-4D8C-8E78-0DA1D4685361}" srcOrd="0" destOrd="0" presId="urn:microsoft.com/office/officeart/2005/8/layout/chevron1"/>
    <dgm:cxn modelId="{6BC2E5CA-69A9-4220-88E5-82738D11C011}" srcId="{BDAC48DF-A01A-412D-A354-47667CB43CE4}" destId="{C198ADB9-49B9-4358-85B1-297360E53FDE}" srcOrd="4" destOrd="0" parTransId="{B2D7FF06-11C7-4675-90A9-B94CABA492BA}" sibTransId="{12EDC61E-95E5-4896-BE98-2A1BA020BD7C}"/>
    <dgm:cxn modelId="{3CF31CB6-EF7D-4D32-BE23-0F714565D12B}" type="presOf" srcId="{22BA23E1-2E5F-49BA-85B7-D27B797F2DE5}" destId="{E2A967A7-0056-4948-BE10-98F70ACEF097}" srcOrd="0" destOrd="0" presId="urn:microsoft.com/office/officeart/2005/8/layout/chevron1"/>
    <dgm:cxn modelId="{5103BF86-EE7E-45CD-9167-BA4138D85653}" type="presOf" srcId="{BDAC48DF-A01A-412D-A354-47667CB43CE4}" destId="{A49B17BB-C2AE-45B3-8177-0552A5412B94}" srcOrd="0" destOrd="0" presId="urn:microsoft.com/office/officeart/2005/8/layout/chevron1"/>
    <dgm:cxn modelId="{BF0EFEC1-71B9-4A4D-8D38-0E59B831DA16}" srcId="{BDAC48DF-A01A-412D-A354-47667CB43CE4}" destId="{063A7223-AA98-4545-9AD5-3A8D0CA2EC2C}" srcOrd="0" destOrd="0" parTransId="{92539E43-33FF-4C6C-A5F0-3D6BA59EBD5A}" sibTransId="{E621A5B6-B3BA-4B6A-9CB0-60C724AC977B}"/>
    <dgm:cxn modelId="{9AC97B06-6276-4E5A-9AC3-10C7D6B05FCE}" srcId="{BDAC48DF-A01A-412D-A354-47667CB43CE4}" destId="{22BA23E1-2E5F-49BA-85B7-D27B797F2DE5}" srcOrd="1" destOrd="0" parTransId="{1CEAD6A1-1CCC-4107-AB8C-CB0A951B5134}" sibTransId="{5B97B9C5-5178-44E3-B367-18764F681EBF}"/>
    <dgm:cxn modelId="{40AC48CD-8279-40DB-9E61-F2803C982317}" srcId="{BDAC48DF-A01A-412D-A354-47667CB43CE4}" destId="{3FBC40A5-1890-4AE0-B19B-BB0DD2E748CC}" srcOrd="2" destOrd="0" parTransId="{190EA10F-1EE6-4C3B-9680-D4BBE36D9B6B}" sibTransId="{E9BE4F8C-CCB9-4E35-91DA-BE34DCD277B2}"/>
    <dgm:cxn modelId="{5A505D10-DCD6-4836-B65A-79DBF9FEC1F7}" type="presOf" srcId="{C198ADB9-49B9-4358-85B1-297360E53FDE}" destId="{EAB8C436-8A3F-4D60-99DF-4D73AFFFC8EA}" srcOrd="0" destOrd="0" presId="urn:microsoft.com/office/officeart/2005/8/layout/chevron1"/>
    <dgm:cxn modelId="{8C38EA40-32C8-4E9C-B42F-10DD818ACA80}" srcId="{BDAC48DF-A01A-412D-A354-47667CB43CE4}" destId="{FFA07CC9-C343-40A0-B95A-521D532DF607}" srcOrd="3" destOrd="0" parTransId="{EB921B56-16E8-4970-8E2F-87580D8A4DA9}" sibTransId="{CB17BE60-751B-4879-AB9A-6127D5E89AF3}"/>
    <dgm:cxn modelId="{12032646-7DBC-4E67-B4F4-5EE4F18B6D26}" type="presOf" srcId="{FFA07CC9-C343-40A0-B95A-521D532DF607}" destId="{6DA27D2B-C55C-4318-84A0-A24BC0EDA255}" srcOrd="0" destOrd="0" presId="urn:microsoft.com/office/officeart/2005/8/layout/chevron1"/>
    <dgm:cxn modelId="{E3E45DE0-5ED3-45E8-966F-120DBA86217D}" type="presParOf" srcId="{A49B17BB-C2AE-45B3-8177-0552A5412B94}" destId="{FD6CE748-51F8-4D8C-8E78-0DA1D4685361}" srcOrd="0" destOrd="0" presId="urn:microsoft.com/office/officeart/2005/8/layout/chevron1"/>
    <dgm:cxn modelId="{A4205E69-5712-4532-817A-DF547279CA44}" type="presParOf" srcId="{A49B17BB-C2AE-45B3-8177-0552A5412B94}" destId="{C55BCFFC-57A9-4ACC-85D3-4715E53B19AB}" srcOrd="1" destOrd="0" presId="urn:microsoft.com/office/officeart/2005/8/layout/chevron1"/>
    <dgm:cxn modelId="{FC6B0701-7CB9-4499-A2CB-1E02726DF7F2}" type="presParOf" srcId="{A49B17BB-C2AE-45B3-8177-0552A5412B94}" destId="{E2A967A7-0056-4948-BE10-98F70ACEF097}" srcOrd="2" destOrd="0" presId="urn:microsoft.com/office/officeart/2005/8/layout/chevron1"/>
    <dgm:cxn modelId="{0911434A-215F-4C56-A68C-F08117493689}" type="presParOf" srcId="{A49B17BB-C2AE-45B3-8177-0552A5412B94}" destId="{04A75D46-F519-4FF8-AE5A-FD13A43933E4}" srcOrd="3" destOrd="0" presId="urn:microsoft.com/office/officeart/2005/8/layout/chevron1"/>
    <dgm:cxn modelId="{E4991CC3-6D97-4EBE-AC5F-B68F3F534237}" type="presParOf" srcId="{A49B17BB-C2AE-45B3-8177-0552A5412B94}" destId="{BEC68538-81D1-4DCD-B28F-B7A7665C3295}" srcOrd="4" destOrd="0" presId="urn:microsoft.com/office/officeart/2005/8/layout/chevron1"/>
    <dgm:cxn modelId="{74DA7B6F-4AB8-4F4F-9C24-2E5C0FBC6F50}" type="presParOf" srcId="{A49B17BB-C2AE-45B3-8177-0552A5412B94}" destId="{21D357C4-DCD6-46CA-97D1-11BAFC74340F}" srcOrd="5" destOrd="0" presId="urn:microsoft.com/office/officeart/2005/8/layout/chevron1"/>
    <dgm:cxn modelId="{8F841720-B49A-4960-B25B-97E0352F7A09}" type="presParOf" srcId="{A49B17BB-C2AE-45B3-8177-0552A5412B94}" destId="{6DA27D2B-C55C-4318-84A0-A24BC0EDA255}" srcOrd="6" destOrd="0" presId="urn:microsoft.com/office/officeart/2005/8/layout/chevron1"/>
    <dgm:cxn modelId="{7F08F51A-EC23-44AB-A78B-EC954D0A93AB}" type="presParOf" srcId="{A49B17BB-C2AE-45B3-8177-0552A5412B94}" destId="{D930DA67-2D09-420E-96C9-77852211CB9F}" srcOrd="7" destOrd="0" presId="urn:microsoft.com/office/officeart/2005/8/layout/chevron1"/>
    <dgm:cxn modelId="{1B3DDD9D-1346-4017-8C5D-47870F08876D}" type="presParOf" srcId="{A49B17BB-C2AE-45B3-8177-0552A5412B94}" destId="{EAB8C436-8A3F-4D60-99DF-4D73AFFFC8EA}"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EC92FA-6048-4658-A177-C547E5F9106A}" type="doc">
      <dgm:prSet loTypeId="urn:microsoft.com/office/officeart/2005/8/layout/radial3" loCatId="cycle" qsTypeId="urn:microsoft.com/office/officeart/2005/8/quickstyle/3d3" qsCatId="3D" csTypeId="urn:microsoft.com/office/officeart/2005/8/colors/colorful5" csCatId="colorful" phldr="1"/>
      <dgm:spPr/>
      <dgm:t>
        <a:bodyPr/>
        <a:lstStyle/>
        <a:p>
          <a:endParaRPr lang="es-MX"/>
        </a:p>
      </dgm:t>
    </dgm:pt>
    <dgm:pt modelId="{48BB800E-DC3E-41A3-B696-59CB4F615683}">
      <dgm:prSet phldrT="[Texto]"/>
      <dgm:spPr/>
      <dgm:t>
        <a:bodyPr/>
        <a:lstStyle/>
        <a:p>
          <a:r>
            <a:rPr lang="es-ES" dirty="0">
              <a:solidFill>
                <a:schemeClr val="accent1">
                  <a:lumMod val="50000"/>
                </a:schemeClr>
              </a:solidFill>
            </a:rPr>
            <a:t>Círculo vicioso en las oficinas</a:t>
          </a:r>
          <a:endParaRPr lang="es-MX" dirty="0">
            <a:solidFill>
              <a:schemeClr val="accent1">
                <a:lumMod val="50000"/>
              </a:schemeClr>
            </a:solidFill>
          </a:endParaRPr>
        </a:p>
      </dgm:t>
    </dgm:pt>
    <dgm:pt modelId="{74770F25-C126-4DE3-90C9-2219BA5BA78A}" type="parTrans" cxnId="{04E4EFDF-FFDF-4D13-9B58-EA48282042FE}">
      <dgm:prSet/>
      <dgm:spPr/>
      <dgm:t>
        <a:bodyPr/>
        <a:lstStyle/>
        <a:p>
          <a:endParaRPr lang="es-MX"/>
        </a:p>
      </dgm:t>
    </dgm:pt>
    <dgm:pt modelId="{D4D0ACDB-E70C-420B-9340-E7732FF10423}" type="sibTrans" cxnId="{04E4EFDF-FFDF-4D13-9B58-EA48282042FE}">
      <dgm:prSet/>
      <dgm:spPr/>
      <dgm:t>
        <a:bodyPr/>
        <a:lstStyle/>
        <a:p>
          <a:endParaRPr lang="es-MX"/>
        </a:p>
      </dgm:t>
    </dgm:pt>
    <dgm:pt modelId="{B6EF7E3B-86AF-45FF-A89B-B4129879D064}">
      <dgm:prSet phldrT="[Texto]"/>
      <dgm:spPr/>
      <dgm:t>
        <a:bodyPr/>
        <a:lstStyle/>
        <a:p>
          <a:r>
            <a:rPr lang="es-ES" b="1" dirty="0"/>
            <a:t>Acumulación de documentos</a:t>
          </a:r>
          <a:endParaRPr lang="es-MX" b="1" dirty="0"/>
        </a:p>
      </dgm:t>
    </dgm:pt>
    <dgm:pt modelId="{CCA816E4-C5EC-410B-B5D7-2C2BC505A7E5}" type="parTrans" cxnId="{5283C8E7-A1CB-45B7-9056-DE814AD2DAB6}">
      <dgm:prSet/>
      <dgm:spPr/>
      <dgm:t>
        <a:bodyPr/>
        <a:lstStyle/>
        <a:p>
          <a:endParaRPr lang="es-MX"/>
        </a:p>
      </dgm:t>
    </dgm:pt>
    <dgm:pt modelId="{1D318849-194F-4B96-815B-FA3E68A83EEA}" type="sibTrans" cxnId="{5283C8E7-A1CB-45B7-9056-DE814AD2DAB6}">
      <dgm:prSet/>
      <dgm:spPr/>
      <dgm:t>
        <a:bodyPr/>
        <a:lstStyle/>
        <a:p>
          <a:endParaRPr lang="es-MX"/>
        </a:p>
      </dgm:t>
    </dgm:pt>
    <dgm:pt modelId="{47C6C4FE-253F-4C7A-80A7-A0014D721DCF}">
      <dgm:prSet phldrT="[Texto]"/>
      <dgm:spPr/>
      <dgm:t>
        <a:bodyPr/>
        <a:lstStyle/>
        <a:p>
          <a:r>
            <a:rPr lang="es-ES" b="1" dirty="0"/>
            <a:t>Búsqueda dificultosa</a:t>
          </a:r>
          <a:endParaRPr lang="es-MX" b="1" dirty="0"/>
        </a:p>
      </dgm:t>
    </dgm:pt>
    <dgm:pt modelId="{51EF6FC3-9A35-49AB-9650-9803B4DEC7F4}" type="parTrans" cxnId="{1853D0CE-CB3E-4963-964C-DFFB10ACBD83}">
      <dgm:prSet/>
      <dgm:spPr/>
      <dgm:t>
        <a:bodyPr/>
        <a:lstStyle/>
        <a:p>
          <a:endParaRPr lang="es-MX"/>
        </a:p>
      </dgm:t>
    </dgm:pt>
    <dgm:pt modelId="{FCE1F5BC-358E-43EC-8CB5-39184E9010D7}" type="sibTrans" cxnId="{1853D0CE-CB3E-4963-964C-DFFB10ACBD83}">
      <dgm:prSet/>
      <dgm:spPr/>
      <dgm:t>
        <a:bodyPr/>
        <a:lstStyle/>
        <a:p>
          <a:endParaRPr lang="es-MX"/>
        </a:p>
      </dgm:t>
    </dgm:pt>
    <dgm:pt modelId="{C0EAEFEB-88BA-4677-8FDD-8DA36C0FCBC7}">
      <dgm:prSet phldrT="[Texto]"/>
      <dgm:spPr/>
      <dgm:t>
        <a:bodyPr/>
        <a:lstStyle/>
        <a:p>
          <a:r>
            <a:rPr lang="es-ES" b="1" dirty="0"/>
            <a:t>Pérdida de información</a:t>
          </a:r>
          <a:endParaRPr lang="es-MX" b="1" dirty="0"/>
        </a:p>
      </dgm:t>
    </dgm:pt>
    <dgm:pt modelId="{D32B7A9C-23F9-4615-804C-F4169DD682C2}" type="parTrans" cxnId="{005B9269-A86C-42C8-8992-D0745810F59A}">
      <dgm:prSet/>
      <dgm:spPr/>
      <dgm:t>
        <a:bodyPr/>
        <a:lstStyle/>
        <a:p>
          <a:endParaRPr lang="es-MX"/>
        </a:p>
      </dgm:t>
    </dgm:pt>
    <dgm:pt modelId="{E3B471A8-5FDD-4F78-8127-960E7E2D26C0}" type="sibTrans" cxnId="{005B9269-A86C-42C8-8992-D0745810F59A}">
      <dgm:prSet/>
      <dgm:spPr/>
      <dgm:t>
        <a:bodyPr/>
        <a:lstStyle/>
        <a:p>
          <a:endParaRPr lang="es-MX"/>
        </a:p>
      </dgm:t>
    </dgm:pt>
    <dgm:pt modelId="{2084DA3D-8C87-48A9-A307-D249262725DE}">
      <dgm:prSet phldrT="[Texto]"/>
      <dgm:spPr/>
      <dgm:t>
        <a:bodyPr/>
        <a:lstStyle/>
        <a:p>
          <a:r>
            <a:rPr lang="es-ES" b="1" dirty="0"/>
            <a:t>Reproducción de los documentos</a:t>
          </a:r>
          <a:endParaRPr lang="es-MX" b="1" dirty="0"/>
        </a:p>
      </dgm:t>
    </dgm:pt>
    <dgm:pt modelId="{E9D25C81-8274-4572-9A09-FA64B655CE61}" type="parTrans" cxnId="{77CD9769-F9BF-4F94-9481-296EE87FF392}">
      <dgm:prSet/>
      <dgm:spPr/>
      <dgm:t>
        <a:bodyPr/>
        <a:lstStyle/>
        <a:p>
          <a:endParaRPr lang="es-MX"/>
        </a:p>
      </dgm:t>
    </dgm:pt>
    <dgm:pt modelId="{1B51318E-8AD4-4AC2-876E-8EFD8D0DBBB1}" type="sibTrans" cxnId="{77CD9769-F9BF-4F94-9481-296EE87FF392}">
      <dgm:prSet/>
      <dgm:spPr/>
      <dgm:t>
        <a:bodyPr/>
        <a:lstStyle/>
        <a:p>
          <a:endParaRPr lang="es-MX"/>
        </a:p>
      </dgm:t>
    </dgm:pt>
    <dgm:pt modelId="{372FAE6F-E291-4218-9AF0-5CD25C23DD91}">
      <dgm:prSet/>
      <dgm:spPr/>
      <dgm:t>
        <a:bodyPr/>
        <a:lstStyle/>
        <a:p>
          <a:r>
            <a:rPr lang="es-MX" b="1" dirty="0"/>
            <a:t>Explosión documental</a:t>
          </a:r>
        </a:p>
      </dgm:t>
    </dgm:pt>
    <dgm:pt modelId="{954D212C-2E63-49FD-834A-BF1F6EE1A5D9}" type="parTrans" cxnId="{42AB467A-0B73-4AAA-B50A-7D7A14628008}">
      <dgm:prSet/>
      <dgm:spPr/>
      <dgm:t>
        <a:bodyPr/>
        <a:lstStyle/>
        <a:p>
          <a:endParaRPr lang="es-MX"/>
        </a:p>
      </dgm:t>
    </dgm:pt>
    <dgm:pt modelId="{32583A74-83F5-46AF-A35B-12DADC8EF598}" type="sibTrans" cxnId="{42AB467A-0B73-4AAA-B50A-7D7A14628008}">
      <dgm:prSet/>
      <dgm:spPr/>
      <dgm:t>
        <a:bodyPr/>
        <a:lstStyle/>
        <a:p>
          <a:endParaRPr lang="es-MX"/>
        </a:p>
      </dgm:t>
    </dgm:pt>
    <dgm:pt modelId="{DC9E8F09-CCA1-4083-A8E1-653F61150C4C}" type="pres">
      <dgm:prSet presAssocID="{09EC92FA-6048-4658-A177-C547E5F9106A}" presName="composite" presStyleCnt="0">
        <dgm:presLayoutVars>
          <dgm:chMax val="1"/>
          <dgm:dir/>
          <dgm:resizeHandles val="exact"/>
        </dgm:presLayoutVars>
      </dgm:prSet>
      <dgm:spPr/>
      <dgm:t>
        <a:bodyPr/>
        <a:lstStyle/>
        <a:p>
          <a:endParaRPr lang="es-ES"/>
        </a:p>
      </dgm:t>
    </dgm:pt>
    <dgm:pt modelId="{6A586C66-1C81-46BA-BDB6-1A86A19CB8E3}" type="pres">
      <dgm:prSet presAssocID="{09EC92FA-6048-4658-A177-C547E5F9106A}" presName="radial" presStyleCnt="0">
        <dgm:presLayoutVars>
          <dgm:animLvl val="ctr"/>
        </dgm:presLayoutVars>
      </dgm:prSet>
      <dgm:spPr/>
    </dgm:pt>
    <dgm:pt modelId="{BE98BECE-FF57-4B29-A57E-7ADFA0347D9F}" type="pres">
      <dgm:prSet presAssocID="{48BB800E-DC3E-41A3-B696-59CB4F615683}" presName="centerShape" presStyleLbl="vennNode1" presStyleIdx="0" presStyleCnt="6"/>
      <dgm:spPr/>
      <dgm:t>
        <a:bodyPr/>
        <a:lstStyle/>
        <a:p>
          <a:endParaRPr lang="es-ES"/>
        </a:p>
      </dgm:t>
    </dgm:pt>
    <dgm:pt modelId="{57B1AB7B-1138-47CF-961C-C02AAB007F88}" type="pres">
      <dgm:prSet presAssocID="{B6EF7E3B-86AF-45FF-A89B-B4129879D064}" presName="node" presStyleLbl="vennNode1" presStyleIdx="1" presStyleCnt="6">
        <dgm:presLayoutVars>
          <dgm:bulletEnabled val="1"/>
        </dgm:presLayoutVars>
      </dgm:prSet>
      <dgm:spPr/>
      <dgm:t>
        <a:bodyPr/>
        <a:lstStyle/>
        <a:p>
          <a:endParaRPr lang="es-ES"/>
        </a:p>
      </dgm:t>
    </dgm:pt>
    <dgm:pt modelId="{B9C31381-6E51-4119-B24D-BD860741869D}" type="pres">
      <dgm:prSet presAssocID="{47C6C4FE-253F-4C7A-80A7-A0014D721DCF}" presName="node" presStyleLbl="vennNode1" presStyleIdx="2" presStyleCnt="6">
        <dgm:presLayoutVars>
          <dgm:bulletEnabled val="1"/>
        </dgm:presLayoutVars>
      </dgm:prSet>
      <dgm:spPr/>
      <dgm:t>
        <a:bodyPr/>
        <a:lstStyle/>
        <a:p>
          <a:endParaRPr lang="es-ES"/>
        </a:p>
      </dgm:t>
    </dgm:pt>
    <dgm:pt modelId="{13F3133A-99E8-4DB4-BD36-FA04396363FD}" type="pres">
      <dgm:prSet presAssocID="{C0EAEFEB-88BA-4677-8FDD-8DA36C0FCBC7}" presName="node" presStyleLbl="vennNode1" presStyleIdx="3" presStyleCnt="6">
        <dgm:presLayoutVars>
          <dgm:bulletEnabled val="1"/>
        </dgm:presLayoutVars>
      </dgm:prSet>
      <dgm:spPr/>
      <dgm:t>
        <a:bodyPr/>
        <a:lstStyle/>
        <a:p>
          <a:endParaRPr lang="es-ES"/>
        </a:p>
      </dgm:t>
    </dgm:pt>
    <dgm:pt modelId="{A7EE8705-6FBF-4AD3-8906-563E3909B63B}" type="pres">
      <dgm:prSet presAssocID="{372FAE6F-E291-4218-9AF0-5CD25C23DD91}" presName="node" presStyleLbl="vennNode1" presStyleIdx="4" presStyleCnt="6">
        <dgm:presLayoutVars>
          <dgm:bulletEnabled val="1"/>
        </dgm:presLayoutVars>
      </dgm:prSet>
      <dgm:spPr/>
      <dgm:t>
        <a:bodyPr/>
        <a:lstStyle/>
        <a:p>
          <a:endParaRPr lang="es-ES"/>
        </a:p>
      </dgm:t>
    </dgm:pt>
    <dgm:pt modelId="{B2F1BB6E-BD35-4C4B-AF1F-40E9E6F863D6}" type="pres">
      <dgm:prSet presAssocID="{2084DA3D-8C87-48A9-A307-D249262725DE}" presName="node" presStyleLbl="vennNode1" presStyleIdx="5" presStyleCnt="6">
        <dgm:presLayoutVars>
          <dgm:bulletEnabled val="1"/>
        </dgm:presLayoutVars>
      </dgm:prSet>
      <dgm:spPr/>
      <dgm:t>
        <a:bodyPr/>
        <a:lstStyle/>
        <a:p>
          <a:endParaRPr lang="es-ES"/>
        </a:p>
      </dgm:t>
    </dgm:pt>
  </dgm:ptLst>
  <dgm:cxnLst>
    <dgm:cxn modelId="{1114DC74-0271-40DC-8B5C-B1FCA5536678}" type="presOf" srcId="{372FAE6F-E291-4218-9AF0-5CD25C23DD91}" destId="{A7EE8705-6FBF-4AD3-8906-563E3909B63B}" srcOrd="0" destOrd="0" presId="urn:microsoft.com/office/officeart/2005/8/layout/radial3"/>
    <dgm:cxn modelId="{42AB467A-0B73-4AAA-B50A-7D7A14628008}" srcId="{48BB800E-DC3E-41A3-B696-59CB4F615683}" destId="{372FAE6F-E291-4218-9AF0-5CD25C23DD91}" srcOrd="3" destOrd="0" parTransId="{954D212C-2E63-49FD-834A-BF1F6EE1A5D9}" sibTransId="{32583A74-83F5-46AF-A35B-12DADC8EF598}"/>
    <dgm:cxn modelId="{6A479DC7-4870-4702-8099-95EC2AE753A7}" type="presOf" srcId="{47C6C4FE-253F-4C7A-80A7-A0014D721DCF}" destId="{B9C31381-6E51-4119-B24D-BD860741869D}" srcOrd="0" destOrd="0" presId="urn:microsoft.com/office/officeart/2005/8/layout/radial3"/>
    <dgm:cxn modelId="{AB9550C0-B2D0-4129-A7A6-56F11A06D28D}" type="presOf" srcId="{B6EF7E3B-86AF-45FF-A89B-B4129879D064}" destId="{57B1AB7B-1138-47CF-961C-C02AAB007F88}" srcOrd="0" destOrd="0" presId="urn:microsoft.com/office/officeart/2005/8/layout/radial3"/>
    <dgm:cxn modelId="{A06113A3-750D-43F2-BA4A-3D5BC3AEFB74}" type="presOf" srcId="{C0EAEFEB-88BA-4677-8FDD-8DA36C0FCBC7}" destId="{13F3133A-99E8-4DB4-BD36-FA04396363FD}" srcOrd="0" destOrd="0" presId="urn:microsoft.com/office/officeart/2005/8/layout/radial3"/>
    <dgm:cxn modelId="{1853D0CE-CB3E-4963-964C-DFFB10ACBD83}" srcId="{48BB800E-DC3E-41A3-B696-59CB4F615683}" destId="{47C6C4FE-253F-4C7A-80A7-A0014D721DCF}" srcOrd="1" destOrd="0" parTransId="{51EF6FC3-9A35-49AB-9650-9803B4DEC7F4}" sibTransId="{FCE1F5BC-358E-43EC-8CB5-39184E9010D7}"/>
    <dgm:cxn modelId="{77CD9769-F9BF-4F94-9481-296EE87FF392}" srcId="{48BB800E-DC3E-41A3-B696-59CB4F615683}" destId="{2084DA3D-8C87-48A9-A307-D249262725DE}" srcOrd="4" destOrd="0" parTransId="{E9D25C81-8274-4572-9A09-FA64B655CE61}" sibTransId="{1B51318E-8AD4-4AC2-876E-8EFD8D0DBBB1}"/>
    <dgm:cxn modelId="{1A8FCA3D-09E8-4D88-9B02-58C98AC750A4}" type="presOf" srcId="{2084DA3D-8C87-48A9-A307-D249262725DE}" destId="{B2F1BB6E-BD35-4C4B-AF1F-40E9E6F863D6}" srcOrd="0" destOrd="0" presId="urn:microsoft.com/office/officeart/2005/8/layout/radial3"/>
    <dgm:cxn modelId="{C5436D8B-E32D-41DE-A8BA-6974A442A3AD}" type="presOf" srcId="{09EC92FA-6048-4658-A177-C547E5F9106A}" destId="{DC9E8F09-CCA1-4083-A8E1-653F61150C4C}" srcOrd="0" destOrd="0" presId="urn:microsoft.com/office/officeart/2005/8/layout/radial3"/>
    <dgm:cxn modelId="{04E4EFDF-FFDF-4D13-9B58-EA48282042FE}" srcId="{09EC92FA-6048-4658-A177-C547E5F9106A}" destId="{48BB800E-DC3E-41A3-B696-59CB4F615683}" srcOrd="0" destOrd="0" parTransId="{74770F25-C126-4DE3-90C9-2219BA5BA78A}" sibTransId="{D4D0ACDB-E70C-420B-9340-E7732FF10423}"/>
    <dgm:cxn modelId="{CCFF8663-5BA8-4926-8747-3A8F6559C6A0}" type="presOf" srcId="{48BB800E-DC3E-41A3-B696-59CB4F615683}" destId="{BE98BECE-FF57-4B29-A57E-7ADFA0347D9F}" srcOrd="0" destOrd="0" presId="urn:microsoft.com/office/officeart/2005/8/layout/radial3"/>
    <dgm:cxn modelId="{005B9269-A86C-42C8-8992-D0745810F59A}" srcId="{48BB800E-DC3E-41A3-B696-59CB4F615683}" destId="{C0EAEFEB-88BA-4677-8FDD-8DA36C0FCBC7}" srcOrd="2" destOrd="0" parTransId="{D32B7A9C-23F9-4615-804C-F4169DD682C2}" sibTransId="{E3B471A8-5FDD-4F78-8127-960E7E2D26C0}"/>
    <dgm:cxn modelId="{5283C8E7-A1CB-45B7-9056-DE814AD2DAB6}" srcId="{48BB800E-DC3E-41A3-B696-59CB4F615683}" destId="{B6EF7E3B-86AF-45FF-A89B-B4129879D064}" srcOrd="0" destOrd="0" parTransId="{CCA816E4-C5EC-410B-B5D7-2C2BC505A7E5}" sibTransId="{1D318849-194F-4B96-815B-FA3E68A83EEA}"/>
    <dgm:cxn modelId="{64FEF4B0-A25A-4BF9-866C-67BB8E58E268}" type="presParOf" srcId="{DC9E8F09-CCA1-4083-A8E1-653F61150C4C}" destId="{6A586C66-1C81-46BA-BDB6-1A86A19CB8E3}" srcOrd="0" destOrd="0" presId="urn:microsoft.com/office/officeart/2005/8/layout/radial3"/>
    <dgm:cxn modelId="{0F600F93-27A0-4D23-871A-29B6481FC591}" type="presParOf" srcId="{6A586C66-1C81-46BA-BDB6-1A86A19CB8E3}" destId="{BE98BECE-FF57-4B29-A57E-7ADFA0347D9F}" srcOrd="0" destOrd="0" presId="urn:microsoft.com/office/officeart/2005/8/layout/radial3"/>
    <dgm:cxn modelId="{5D096F87-3582-4449-ACCF-93F1F0BC7598}" type="presParOf" srcId="{6A586C66-1C81-46BA-BDB6-1A86A19CB8E3}" destId="{57B1AB7B-1138-47CF-961C-C02AAB007F88}" srcOrd="1" destOrd="0" presId="urn:microsoft.com/office/officeart/2005/8/layout/radial3"/>
    <dgm:cxn modelId="{ABF851F3-9644-46E8-B836-618024DEDFF0}" type="presParOf" srcId="{6A586C66-1C81-46BA-BDB6-1A86A19CB8E3}" destId="{B9C31381-6E51-4119-B24D-BD860741869D}" srcOrd="2" destOrd="0" presId="urn:microsoft.com/office/officeart/2005/8/layout/radial3"/>
    <dgm:cxn modelId="{47FDCDF5-22D0-4F49-A2AC-4488CE96758E}" type="presParOf" srcId="{6A586C66-1C81-46BA-BDB6-1A86A19CB8E3}" destId="{13F3133A-99E8-4DB4-BD36-FA04396363FD}" srcOrd="3" destOrd="0" presId="urn:microsoft.com/office/officeart/2005/8/layout/radial3"/>
    <dgm:cxn modelId="{9607C889-09C9-4FDA-85F5-D399DE8A9993}" type="presParOf" srcId="{6A586C66-1C81-46BA-BDB6-1A86A19CB8E3}" destId="{A7EE8705-6FBF-4AD3-8906-563E3909B63B}" srcOrd="4" destOrd="0" presId="urn:microsoft.com/office/officeart/2005/8/layout/radial3"/>
    <dgm:cxn modelId="{DCE64001-CDF0-4FB6-ADE1-BCDA70F6087E}" type="presParOf" srcId="{6A586C66-1C81-46BA-BDB6-1A86A19CB8E3}" destId="{B2F1BB6E-BD35-4C4B-AF1F-40E9E6F863D6}" srcOrd="5"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A4E531-AAFB-49AE-92E4-EF044F80C383}"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s-MX"/>
        </a:p>
      </dgm:t>
    </dgm:pt>
    <dgm:pt modelId="{227052E6-69BE-46F1-9A60-32D534591FC0}">
      <dgm:prSet phldrT="[Texto]"/>
      <dgm:spPr>
        <a:solidFill>
          <a:schemeClr val="accent2"/>
        </a:solidFill>
      </dgm:spPr>
      <dgm:t>
        <a:bodyPr/>
        <a:lstStyle/>
        <a:p>
          <a:r>
            <a:rPr lang="es-ES" dirty="0"/>
            <a:t>Identificación </a:t>
          </a:r>
          <a:endParaRPr lang="es-MX" dirty="0"/>
        </a:p>
      </dgm:t>
    </dgm:pt>
    <dgm:pt modelId="{31DFE2D3-77C8-4ED5-A489-953AEC810762}" type="parTrans" cxnId="{7BB038A9-86D7-44DB-81DF-05516E0EC88F}">
      <dgm:prSet/>
      <dgm:spPr/>
      <dgm:t>
        <a:bodyPr/>
        <a:lstStyle/>
        <a:p>
          <a:endParaRPr lang="es-MX"/>
        </a:p>
      </dgm:t>
    </dgm:pt>
    <dgm:pt modelId="{C9A8DFC9-79C3-4299-80CB-E601809B81E8}" type="sibTrans" cxnId="{7BB038A9-86D7-44DB-81DF-05516E0EC88F}">
      <dgm:prSet/>
      <dgm:spPr>
        <a:solidFill>
          <a:srgbClr val="FFCC00"/>
        </a:solidFill>
      </dgm:spPr>
      <dgm:t>
        <a:bodyPr/>
        <a:lstStyle/>
        <a:p>
          <a:endParaRPr lang="es-MX"/>
        </a:p>
      </dgm:t>
    </dgm:pt>
    <dgm:pt modelId="{9FB1F65C-9F0C-4A76-8008-F9D0697C8B85}">
      <dgm:prSet phldrT="[Texto]"/>
      <dgm:spPr>
        <a:solidFill>
          <a:schemeClr val="accent6">
            <a:lumMod val="60000"/>
            <a:lumOff val="40000"/>
          </a:schemeClr>
        </a:solidFill>
      </dgm:spPr>
      <dgm:t>
        <a:bodyPr/>
        <a:lstStyle/>
        <a:p>
          <a:r>
            <a:rPr lang="es-ES" dirty="0"/>
            <a:t>Jerarquización</a:t>
          </a:r>
          <a:endParaRPr lang="es-MX" dirty="0"/>
        </a:p>
      </dgm:t>
    </dgm:pt>
    <dgm:pt modelId="{2A83DEC3-4F65-4000-9818-4D029B503825}" type="parTrans" cxnId="{68F88883-3D31-4D4C-B569-FF587A491705}">
      <dgm:prSet/>
      <dgm:spPr/>
      <dgm:t>
        <a:bodyPr/>
        <a:lstStyle/>
        <a:p>
          <a:endParaRPr lang="es-MX"/>
        </a:p>
      </dgm:t>
    </dgm:pt>
    <dgm:pt modelId="{734ED273-46C0-4CF7-B524-4865E9CDD5B3}" type="sibTrans" cxnId="{68F88883-3D31-4D4C-B569-FF587A491705}">
      <dgm:prSet/>
      <dgm:spPr/>
      <dgm:t>
        <a:bodyPr/>
        <a:lstStyle/>
        <a:p>
          <a:endParaRPr lang="es-MX"/>
        </a:p>
      </dgm:t>
    </dgm:pt>
    <dgm:pt modelId="{BBD2E63B-8D51-4EDA-A0AA-5DBC90DB32B5}">
      <dgm:prSet phldrT="[Texto]"/>
      <dgm:spPr>
        <a:solidFill>
          <a:srgbClr val="FF3300"/>
        </a:solidFill>
      </dgm:spPr>
      <dgm:t>
        <a:bodyPr/>
        <a:lstStyle/>
        <a:p>
          <a:r>
            <a:rPr lang="es-ES" dirty="0"/>
            <a:t>Capacitación</a:t>
          </a:r>
          <a:endParaRPr lang="es-MX" dirty="0"/>
        </a:p>
      </dgm:t>
    </dgm:pt>
    <dgm:pt modelId="{AFC91C2A-5953-44FA-B4B5-80246B275036}" type="parTrans" cxnId="{A18D85AE-104A-412D-9F2E-2E7E49E6F440}">
      <dgm:prSet/>
      <dgm:spPr/>
      <dgm:t>
        <a:bodyPr/>
        <a:lstStyle/>
        <a:p>
          <a:endParaRPr lang="es-MX"/>
        </a:p>
      </dgm:t>
    </dgm:pt>
    <dgm:pt modelId="{D5B5944B-ABDC-4062-8DE2-FB76E2E4DABA}" type="sibTrans" cxnId="{A18D85AE-104A-412D-9F2E-2E7E49E6F440}">
      <dgm:prSet/>
      <dgm:spPr/>
      <dgm:t>
        <a:bodyPr/>
        <a:lstStyle/>
        <a:p>
          <a:endParaRPr lang="es-MX"/>
        </a:p>
      </dgm:t>
    </dgm:pt>
    <dgm:pt modelId="{52981B2A-D95D-46EC-9763-6C14E44AA001}">
      <dgm:prSet phldrT="[Texto]"/>
      <dgm:spPr>
        <a:solidFill>
          <a:srgbClr val="33CC33"/>
        </a:solidFill>
      </dgm:spPr>
      <dgm:t>
        <a:bodyPr/>
        <a:lstStyle/>
        <a:p>
          <a:r>
            <a:rPr lang="es-ES" dirty="0"/>
            <a:t>Asesoría</a:t>
          </a:r>
          <a:endParaRPr lang="es-MX" dirty="0"/>
        </a:p>
      </dgm:t>
    </dgm:pt>
    <dgm:pt modelId="{32E52946-C098-400A-B619-D8DAF8748E31}" type="parTrans" cxnId="{8ABB4EFA-C0B9-46DE-BDAF-9405F8DA6620}">
      <dgm:prSet/>
      <dgm:spPr/>
      <dgm:t>
        <a:bodyPr/>
        <a:lstStyle/>
        <a:p>
          <a:endParaRPr lang="es-MX"/>
        </a:p>
      </dgm:t>
    </dgm:pt>
    <dgm:pt modelId="{2F7F17CE-9DF2-434A-B2F9-2100B4E9438F}" type="sibTrans" cxnId="{8ABB4EFA-C0B9-46DE-BDAF-9405F8DA6620}">
      <dgm:prSet/>
      <dgm:spPr/>
      <dgm:t>
        <a:bodyPr/>
        <a:lstStyle/>
        <a:p>
          <a:endParaRPr lang="es-MX"/>
        </a:p>
      </dgm:t>
    </dgm:pt>
    <dgm:pt modelId="{7DB09200-2D2D-488D-BF07-D21FA2860D75}">
      <dgm:prSet phldrT="[Texto]"/>
      <dgm:spPr>
        <a:solidFill>
          <a:srgbClr val="FF99FF"/>
        </a:solidFill>
      </dgm:spPr>
      <dgm:t>
        <a:bodyPr/>
        <a:lstStyle/>
        <a:p>
          <a:r>
            <a:rPr lang="es-ES" dirty="0"/>
            <a:t>Verificación</a:t>
          </a:r>
          <a:endParaRPr lang="es-MX" dirty="0"/>
        </a:p>
      </dgm:t>
    </dgm:pt>
    <dgm:pt modelId="{35F16BC6-7D0B-4B52-9AD1-A5FB1247DE5B}" type="parTrans" cxnId="{9F8189C0-A47F-4BF6-AB8F-81CF70527299}">
      <dgm:prSet/>
      <dgm:spPr/>
      <dgm:t>
        <a:bodyPr/>
        <a:lstStyle/>
        <a:p>
          <a:endParaRPr lang="es-MX"/>
        </a:p>
      </dgm:t>
    </dgm:pt>
    <dgm:pt modelId="{699E6C33-9309-4768-99D2-E4E3272C47F4}" type="sibTrans" cxnId="{9F8189C0-A47F-4BF6-AB8F-81CF70527299}">
      <dgm:prSet/>
      <dgm:spPr/>
      <dgm:t>
        <a:bodyPr/>
        <a:lstStyle/>
        <a:p>
          <a:endParaRPr lang="es-MX"/>
        </a:p>
      </dgm:t>
    </dgm:pt>
    <dgm:pt modelId="{F9582667-16BF-44A3-A69E-7E0A98B203EE}">
      <dgm:prSet/>
      <dgm:spPr>
        <a:solidFill>
          <a:schemeClr val="accent2">
            <a:lumMod val="60000"/>
            <a:lumOff val="40000"/>
          </a:schemeClr>
        </a:solidFill>
      </dgm:spPr>
      <dgm:t>
        <a:bodyPr/>
        <a:lstStyle/>
        <a:p>
          <a:r>
            <a:rPr lang="es-ES" dirty="0"/>
            <a:t>Codificación</a:t>
          </a:r>
          <a:endParaRPr lang="es-MX" dirty="0"/>
        </a:p>
      </dgm:t>
    </dgm:pt>
    <dgm:pt modelId="{2A281D03-48F1-42CC-B034-DC38DF7F4C53}" type="parTrans" cxnId="{34A14116-D5C8-4BD5-B04F-C5D72C59D486}">
      <dgm:prSet/>
      <dgm:spPr/>
      <dgm:t>
        <a:bodyPr/>
        <a:lstStyle/>
        <a:p>
          <a:endParaRPr lang="es-MX"/>
        </a:p>
      </dgm:t>
    </dgm:pt>
    <dgm:pt modelId="{F8A4356F-D92B-473B-9C2F-C50FA0C49AD6}" type="sibTrans" cxnId="{34A14116-D5C8-4BD5-B04F-C5D72C59D486}">
      <dgm:prSet/>
      <dgm:spPr/>
      <dgm:t>
        <a:bodyPr/>
        <a:lstStyle/>
        <a:p>
          <a:endParaRPr lang="es-MX"/>
        </a:p>
      </dgm:t>
    </dgm:pt>
    <dgm:pt modelId="{87341AAD-F055-4E2E-8AFC-4F8C47C1450C}">
      <dgm:prSet/>
      <dgm:spPr>
        <a:solidFill>
          <a:srgbClr val="7030A0"/>
        </a:solidFill>
      </dgm:spPr>
      <dgm:t>
        <a:bodyPr/>
        <a:lstStyle/>
        <a:p>
          <a:r>
            <a:rPr lang="es-ES" dirty="0"/>
            <a:t>Formalización</a:t>
          </a:r>
          <a:endParaRPr lang="es-MX" dirty="0"/>
        </a:p>
      </dgm:t>
    </dgm:pt>
    <dgm:pt modelId="{3208BF7E-F701-43F4-BA44-4713D9A98B2C}" type="parTrans" cxnId="{9A844E3C-BF6E-4F01-AB9B-8B5FC2841B1C}">
      <dgm:prSet/>
      <dgm:spPr/>
      <dgm:t>
        <a:bodyPr/>
        <a:lstStyle/>
        <a:p>
          <a:endParaRPr lang="es-MX"/>
        </a:p>
      </dgm:t>
    </dgm:pt>
    <dgm:pt modelId="{AA991191-E6E5-43C4-B811-EEC1267743FB}" type="sibTrans" cxnId="{9A844E3C-BF6E-4F01-AB9B-8B5FC2841B1C}">
      <dgm:prSet/>
      <dgm:spPr/>
      <dgm:t>
        <a:bodyPr/>
        <a:lstStyle/>
        <a:p>
          <a:endParaRPr lang="es-MX"/>
        </a:p>
      </dgm:t>
    </dgm:pt>
    <dgm:pt modelId="{F284DC44-8C6D-4022-B345-9336D8600C50}">
      <dgm:prSet/>
      <dgm:spPr>
        <a:solidFill>
          <a:srgbClr val="00B0F0"/>
        </a:solidFill>
      </dgm:spPr>
      <dgm:t>
        <a:bodyPr/>
        <a:lstStyle/>
        <a:p>
          <a:r>
            <a:rPr lang="es-ES" dirty="0"/>
            <a:t>Validación</a:t>
          </a:r>
          <a:endParaRPr lang="es-MX" dirty="0"/>
        </a:p>
      </dgm:t>
    </dgm:pt>
    <dgm:pt modelId="{6FC6DAEA-69D9-4A60-8FD6-705FC2F98102}" type="parTrans" cxnId="{28528D6E-3360-4D10-82F7-8AB0326E63B9}">
      <dgm:prSet/>
      <dgm:spPr/>
      <dgm:t>
        <a:bodyPr/>
        <a:lstStyle/>
        <a:p>
          <a:endParaRPr lang="es-MX"/>
        </a:p>
      </dgm:t>
    </dgm:pt>
    <dgm:pt modelId="{BB708FE4-7B79-48AD-B5E7-2FD248F13F44}" type="sibTrans" cxnId="{28528D6E-3360-4D10-82F7-8AB0326E63B9}">
      <dgm:prSet/>
      <dgm:spPr/>
      <dgm:t>
        <a:bodyPr/>
        <a:lstStyle/>
        <a:p>
          <a:endParaRPr lang="es-MX"/>
        </a:p>
      </dgm:t>
    </dgm:pt>
    <dgm:pt modelId="{7244E2D1-27D4-46DF-BADE-4673348FD681}" type="pres">
      <dgm:prSet presAssocID="{07A4E531-AAFB-49AE-92E4-EF044F80C383}" presName="Name0" presStyleCnt="0">
        <dgm:presLayoutVars>
          <dgm:dir/>
          <dgm:resizeHandles val="exact"/>
        </dgm:presLayoutVars>
      </dgm:prSet>
      <dgm:spPr/>
      <dgm:t>
        <a:bodyPr/>
        <a:lstStyle/>
        <a:p>
          <a:endParaRPr lang="es-ES"/>
        </a:p>
      </dgm:t>
    </dgm:pt>
    <dgm:pt modelId="{964DF6E4-C9B9-4F55-BB23-AF6EBAF32A35}" type="pres">
      <dgm:prSet presAssocID="{07A4E531-AAFB-49AE-92E4-EF044F80C383}" presName="cycle" presStyleCnt="0"/>
      <dgm:spPr/>
    </dgm:pt>
    <dgm:pt modelId="{1E0F8A2A-AB6B-408A-8CFC-543C7536C9E0}" type="pres">
      <dgm:prSet presAssocID="{227052E6-69BE-46F1-9A60-32D534591FC0}" presName="nodeFirstNode" presStyleLbl="node1" presStyleIdx="0" presStyleCnt="8">
        <dgm:presLayoutVars>
          <dgm:bulletEnabled val="1"/>
        </dgm:presLayoutVars>
      </dgm:prSet>
      <dgm:spPr/>
      <dgm:t>
        <a:bodyPr/>
        <a:lstStyle/>
        <a:p>
          <a:endParaRPr lang="es-ES"/>
        </a:p>
      </dgm:t>
    </dgm:pt>
    <dgm:pt modelId="{22DC2515-978B-4FB6-92F5-C63E58EA7C30}" type="pres">
      <dgm:prSet presAssocID="{C9A8DFC9-79C3-4299-80CB-E601809B81E8}" presName="sibTransFirstNode" presStyleLbl="bgShp" presStyleIdx="0" presStyleCnt="1"/>
      <dgm:spPr/>
      <dgm:t>
        <a:bodyPr/>
        <a:lstStyle/>
        <a:p>
          <a:endParaRPr lang="es-ES"/>
        </a:p>
      </dgm:t>
    </dgm:pt>
    <dgm:pt modelId="{F5894531-6434-43B7-BBF2-0CE0AB598CEA}" type="pres">
      <dgm:prSet presAssocID="{9FB1F65C-9F0C-4A76-8008-F9D0697C8B85}" presName="nodeFollowingNodes" presStyleLbl="node1" presStyleIdx="1" presStyleCnt="8">
        <dgm:presLayoutVars>
          <dgm:bulletEnabled val="1"/>
        </dgm:presLayoutVars>
      </dgm:prSet>
      <dgm:spPr/>
      <dgm:t>
        <a:bodyPr/>
        <a:lstStyle/>
        <a:p>
          <a:endParaRPr lang="es-ES"/>
        </a:p>
      </dgm:t>
    </dgm:pt>
    <dgm:pt modelId="{E9FC3D5A-3123-476E-B541-7EB581F56B2D}" type="pres">
      <dgm:prSet presAssocID="{F9582667-16BF-44A3-A69E-7E0A98B203EE}" presName="nodeFollowingNodes" presStyleLbl="node1" presStyleIdx="2" presStyleCnt="8">
        <dgm:presLayoutVars>
          <dgm:bulletEnabled val="1"/>
        </dgm:presLayoutVars>
      </dgm:prSet>
      <dgm:spPr/>
      <dgm:t>
        <a:bodyPr/>
        <a:lstStyle/>
        <a:p>
          <a:endParaRPr lang="es-ES"/>
        </a:p>
      </dgm:t>
    </dgm:pt>
    <dgm:pt modelId="{4DBAED00-68B0-41B9-A222-DBFDC64CE09E}" type="pres">
      <dgm:prSet presAssocID="{F284DC44-8C6D-4022-B345-9336D8600C50}" presName="nodeFollowingNodes" presStyleLbl="node1" presStyleIdx="3" presStyleCnt="8">
        <dgm:presLayoutVars>
          <dgm:bulletEnabled val="1"/>
        </dgm:presLayoutVars>
      </dgm:prSet>
      <dgm:spPr/>
      <dgm:t>
        <a:bodyPr/>
        <a:lstStyle/>
        <a:p>
          <a:endParaRPr lang="es-ES"/>
        </a:p>
      </dgm:t>
    </dgm:pt>
    <dgm:pt modelId="{D3E8113C-E98F-493B-AF7C-F313B7EBB6BF}" type="pres">
      <dgm:prSet presAssocID="{87341AAD-F055-4E2E-8AFC-4F8C47C1450C}" presName="nodeFollowingNodes" presStyleLbl="node1" presStyleIdx="4" presStyleCnt="8">
        <dgm:presLayoutVars>
          <dgm:bulletEnabled val="1"/>
        </dgm:presLayoutVars>
      </dgm:prSet>
      <dgm:spPr/>
      <dgm:t>
        <a:bodyPr/>
        <a:lstStyle/>
        <a:p>
          <a:endParaRPr lang="es-ES"/>
        </a:p>
      </dgm:t>
    </dgm:pt>
    <dgm:pt modelId="{99870DCF-1A40-4045-B5C3-3C4155D6625B}" type="pres">
      <dgm:prSet presAssocID="{BBD2E63B-8D51-4EDA-A0AA-5DBC90DB32B5}" presName="nodeFollowingNodes" presStyleLbl="node1" presStyleIdx="5" presStyleCnt="8">
        <dgm:presLayoutVars>
          <dgm:bulletEnabled val="1"/>
        </dgm:presLayoutVars>
      </dgm:prSet>
      <dgm:spPr/>
      <dgm:t>
        <a:bodyPr/>
        <a:lstStyle/>
        <a:p>
          <a:endParaRPr lang="es-ES"/>
        </a:p>
      </dgm:t>
    </dgm:pt>
    <dgm:pt modelId="{975EC2E5-28BE-4ECE-8D2B-9AF3E128ABA0}" type="pres">
      <dgm:prSet presAssocID="{52981B2A-D95D-46EC-9763-6C14E44AA001}" presName="nodeFollowingNodes" presStyleLbl="node1" presStyleIdx="6" presStyleCnt="8">
        <dgm:presLayoutVars>
          <dgm:bulletEnabled val="1"/>
        </dgm:presLayoutVars>
      </dgm:prSet>
      <dgm:spPr/>
      <dgm:t>
        <a:bodyPr/>
        <a:lstStyle/>
        <a:p>
          <a:endParaRPr lang="es-ES"/>
        </a:p>
      </dgm:t>
    </dgm:pt>
    <dgm:pt modelId="{57BC1518-7888-4EDD-B9DA-48A159E24541}" type="pres">
      <dgm:prSet presAssocID="{7DB09200-2D2D-488D-BF07-D21FA2860D75}" presName="nodeFollowingNodes" presStyleLbl="node1" presStyleIdx="7" presStyleCnt="8">
        <dgm:presLayoutVars>
          <dgm:bulletEnabled val="1"/>
        </dgm:presLayoutVars>
      </dgm:prSet>
      <dgm:spPr/>
      <dgm:t>
        <a:bodyPr/>
        <a:lstStyle/>
        <a:p>
          <a:endParaRPr lang="es-ES"/>
        </a:p>
      </dgm:t>
    </dgm:pt>
  </dgm:ptLst>
  <dgm:cxnLst>
    <dgm:cxn modelId="{A18D85AE-104A-412D-9F2E-2E7E49E6F440}" srcId="{07A4E531-AAFB-49AE-92E4-EF044F80C383}" destId="{BBD2E63B-8D51-4EDA-A0AA-5DBC90DB32B5}" srcOrd="5" destOrd="0" parTransId="{AFC91C2A-5953-44FA-B4B5-80246B275036}" sibTransId="{D5B5944B-ABDC-4062-8DE2-FB76E2E4DABA}"/>
    <dgm:cxn modelId="{A6D52C07-7280-495F-BEA3-10A4F3535523}" type="presOf" srcId="{F284DC44-8C6D-4022-B345-9336D8600C50}" destId="{4DBAED00-68B0-41B9-A222-DBFDC64CE09E}" srcOrd="0" destOrd="0" presId="urn:microsoft.com/office/officeart/2005/8/layout/cycle3"/>
    <dgm:cxn modelId="{9B140790-2275-4C0A-ACB1-3AB4BD324032}" type="presOf" srcId="{87341AAD-F055-4E2E-8AFC-4F8C47C1450C}" destId="{D3E8113C-E98F-493B-AF7C-F313B7EBB6BF}" srcOrd="0" destOrd="0" presId="urn:microsoft.com/office/officeart/2005/8/layout/cycle3"/>
    <dgm:cxn modelId="{2C66CEE7-D8DA-404D-BF55-5DB822CE70DA}" type="presOf" srcId="{F9582667-16BF-44A3-A69E-7E0A98B203EE}" destId="{E9FC3D5A-3123-476E-B541-7EB581F56B2D}" srcOrd="0" destOrd="0" presId="urn:microsoft.com/office/officeart/2005/8/layout/cycle3"/>
    <dgm:cxn modelId="{28528D6E-3360-4D10-82F7-8AB0326E63B9}" srcId="{07A4E531-AAFB-49AE-92E4-EF044F80C383}" destId="{F284DC44-8C6D-4022-B345-9336D8600C50}" srcOrd="3" destOrd="0" parTransId="{6FC6DAEA-69D9-4A60-8FD6-705FC2F98102}" sibTransId="{BB708FE4-7B79-48AD-B5E7-2FD248F13F44}"/>
    <dgm:cxn modelId="{5D0D8B50-5C28-4FB9-AC10-B8B227EABCA1}" type="presOf" srcId="{07A4E531-AAFB-49AE-92E4-EF044F80C383}" destId="{7244E2D1-27D4-46DF-BADE-4673348FD681}" srcOrd="0" destOrd="0" presId="urn:microsoft.com/office/officeart/2005/8/layout/cycle3"/>
    <dgm:cxn modelId="{73D33B26-FDA5-4BD5-8329-1AEA2568DCD0}" type="presOf" srcId="{227052E6-69BE-46F1-9A60-32D534591FC0}" destId="{1E0F8A2A-AB6B-408A-8CFC-543C7536C9E0}" srcOrd="0" destOrd="0" presId="urn:microsoft.com/office/officeart/2005/8/layout/cycle3"/>
    <dgm:cxn modelId="{9A844E3C-BF6E-4F01-AB9B-8B5FC2841B1C}" srcId="{07A4E531-AAFB-49AE-92E4-EF044F80C383}" destId="{87341AAD-F055-4E2E-8AFC-4F8C47C1450C}" srcOrd="4" destOrd="0" parTransId="{3208BF7E-F701-43F4-BA44-4713D9A98B2C}" sibTransId="{AA991191-E6E5-43C4-B811-EEC1267743FB}"/>
    <dgm:cxn modelId="{68F88883-3D31-4D4C-B569-FF587A491705}" srcId="{07A4E531-AAFB-49AE-92E4-EF044F80C383}" destId="{9FB1F65C-9F0C-4A76-8008-F9D0697C8B85}" srcOrd="1" destOrd="0" parTransId="{2A83DEC3-4F65-4000-9818-4D029B503825}" sibTransId="{734ED273-46C0-4CF7-B524-4865E9CDD5B3}"/>
    <dgm:cxn modelId="{196DB818-AE26-4D68-B635-7DBF222CFDC0}" type="presOf" srcId="{C9A8DFC9-79C3-4299-80CB-E601809B81E8}" destId="{22DC2515-978B-4FB6-92F5-C63E58EA7C30}" srcOrd="0" destOrd="0" presId="urn:microsoft.com/office/officeart/2005/8/layout/cycle3"/>
    <dgm:cxn modelId="{9F8189C0-A47F-4BF6-AB8F-81CF70527299}" srcId="{07A4E531-AAFB-49AE-92E4-EF044F80C383}" destId="{7DB09200-2D2D-488D-BF07-D21FA2860D75}" srcOrd="7" destOrd="0" parTransId="{35F16BC6-7D0B-4B52-9AD1-A5FB1247DE5B}" sibTransId="{699E6C33-9309-4768-99D2-E4E3272C47F4}"/>
    <dgm:cxn modelId="{F70F995F-5E38-4199-B066-827F4DC9F54A}" type="presOf" srcId="{9FB1F65C-9F0C-4A76-8008-F9D0697C8B85}" destId="{F5894531-6434-43B7-BBF2-0CE0AB598CEA}" srcOrd="0" destOrd="0" presId="urn:microsoft.com/office/officeart/2005/8/layout/cycle3"/>
    <dgm:cxn modelId="{14F9F1C0-2E12-401E-830B-BAD08CE2D86B}" type="presOf" srcId="{52981B2A-D95D-46EC-9763-6C14E44AA001}" destId="{975EC2E5-28BE-4ECE-8D2B-9AF3E128ABA0}" srcOrd="0" destOrd="0" presId="urn:microsoft.com/office/officeart/2005/8/layout/cycle3"/>
    <dgm:cxn modelId="{46F9854B-73FD-4673-941D-F3F0D6A413D7}" type="presOf" srcId="{7DB09200-2D2D-488D-BF07-D21FA2860D75}" destId="{57BC1518-7888-4EDD-B9DA-48A159E24541}" srcOrd="0" destOrd="0" presId="urn:microsoft.com/office/officeart/2005/8/layout/cycle3"/>
    <dgm:cxn modelId="{34A14116-D5C8-4BD5-B04F-C5D72C59D486}" srcId="{07A4E531-AAFB-49AE-92E4-EF044F80C383}" destId="{F9582667-16BF-44A3-A69E-7E0A98B203EE}" srcOrd="2" destOrd="0" parTransId="{2A281D03-48F1-42CC-B034-DC38DF7F4C53}" sibTransId="{F8A4356F-D92B-473B-9C2F-C50FA0C49AD6}"/>
    <dgm:cxn modelId="{7BB038A9-86D7-44DB-81DF-05516E0EC88F}" srcId="{07A4E531-AAFB-49AE-92E4-EF044F80C383}" destId="{227052E6-69BE-46F1-9A60-32D534591FC0}" srcOrd="0" destOrd="0" parTransId="{31DFE2D3-77C8-4ED5-A489-953AEC810762}" sibTransId="{C9A8DFC9-79C3-4299-80CB-E601809B81E8}"/>
    <dgm:cxn modelId="{8ABB4EFA-C0B9-46DE-BDAF-9405F8DA6620}" srcId="{07A4E531-AAFB-49AE-92E4-EF044F80C383}" destId="{52981B2A-D95D-46EC-9763-6C14E44AA001}" srcOrd="6" destOrd="0" parTransId="{32E52946-C098-400A-B619-D8DAF8748E31}" sibTransId="{2F7F17CE-9DF2-434A-B2F9-2100B4E9438F}"/>
    <dgm:cxn modelId="{F4AD58E7-4850-498B-866F-3C3103C5EB3B}" type="presOf" srcId="{BBD2E63B-8D51-4EDA-A0AA-5DBC90DB32B5}" destId="{99870DCF-1A40-4045-B5C3-3C4155D6625B}" srcOrd="0" destOrd="0" presId="urn:microsoft.com/office/officeart/2005/8/layout/cycle3"/>
    <dgm:cxn modelId="{7E346A84-96C2-49E5-8476-C71F88F6B599}" type="presParOf" srcId="{7244E2D1-27D4-46DF-BADE-4673348FD681}" destId="{964DF6E4-C9B9-4F55-BB23-AF6EBAF32A35}" srcOrd="0" destOrd="0" presId="urn:microsoft.com/office/officeart/2005/8/layout/cycle3"/>
    <dgm:cxn modelId="{89CE8209-2B53-45C7-A459-F9D797BD34E2}" type="presParOf" srcId="{964DF6E4-C9B9-4F55-BB23-AF6EBAF32A35}" destId="{1E0F8A2A-AB6B-408A-8CFC-543C7536C9E0}" srcOrd="0" destOrd="0" presId="urn:microsoft.com/office/officeart/2005/8/layout/cycle3"/>
    <dgm:cxn modelId="{9FDA1A06-2EC6-414C-A87B-6B3A3BAAAE57}" type="presParOf" srcId="{964DF6E4-C9B9-4F55-BB23-AF6EBAF32A35}" destId="{22DC2515-978B-4FB6-92F5-C63E58EA7C30}" srcOrd="1" destOrd="0" presId="urn:microsoft.com/office/officeart/2005/8/layout/cycle3"/>
    <dgm:cxn modelId="{AADF03D2-1AA4-4020-BA59-3C205CF1F7E3}" type="presParOf" srcId="{964DF6E4-C9B9-4F55-BB23-AF6EBAF32A35}" destId="{F5894531-6434-43B7-BBF2-0CE0AB598CEA}" srcOrd="2" destOrd="0" presId="urn:microsoft.com/office/officeart/2005/8/layout/cycle3"/>
    <dgm:cxn modelId="{393C93FE-E499-4E1C-ABE8-11FBBAA9D5E3}" type="presParOf" srcId="{964DF6E4-C9B9-4F55-BB23-AF6EBAF32A35}" destId="{E9FC3D5A-3123-476E-B541-7EB581F56B2D}" srcOrd="3" destOrd="0" presId="urn:microsoft.com/office/officeart/2005/8/layout/cycle3"/>
    <dgm:cxn modelId="{C4AFACF9-A444-43C1-9723-91A7D5C42D03}" type="presParOf" srcId="{964DF6E4-C9B9-4F55-BB23-AF6EBAF32A35}" destId="{4DBAED00-68B0-41B9-A222-DBFDC64CE09E}" srcOrd="4" destOrd="0" presId="urn:microsoft.com/office/officeart/2005/8/layout/cycle3"/>
    <dgm:cxn modelId="{6052040E-DC02-4B24-8161-1F5318628290}" type="presParOf" srcId="{964DF6E4-C9B9-4F55-BB23-AF6EBAF32A35}" destId="{D3E8113C-E98F-493B-AF7C-F313B7EBB6BF}" srcOrd="5" destOrd="0" presId="urn:microsoft.com/office/officeart/2005/8/layout/cycle3"/>
    <dgm:cxn modelId="{A9DDFA94-87C1-4C00-ACCB-D4FC33EF9356}" type="presParOf" srcId="{964DF6E4-C9B9-4F55-BB23-AF6EBAF32A35}" destId="{99870DCF-1A40-4045-B5C3-3C4155D6625B}" srcOrd="6" destOrd="0" presId="urn:microsoft.com/office/officeart/2005/8/layout/cycle3"/>
    <dgm:cxn modelId="{BA963C60-8331-4A9E-BB94-1D0FA2D7E58D}" type="presParOf" srcId="{964DF6E4-C9B9-4F55-BB23-AF6EBAF32A35}" destId="{975EC2E5-28BE-4ECE-8D2B-9AF3E128ABA0}" srcOrd="7" destOrd="0" presId="urn:microsoft.com/office/officeart/2005/8/layout/cycle3"/>
    <dgm:cxn modelId="{7D773471-3E3D-4D40-975B-DF3E1B5F2B38}" type="presParOf" srcId="{964DF6E4-C9B9-4F55-BB23-AF6EBAF32A35}" destId="{57BC1518-7888-4EDD-B9DA-48A159E24541}" srcOrd="8"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6CE748-51F8-4D8C-8E78-0DA1D4685361}">
      <dsp:nvSpPr>
        <dsp:cNvPr id="0" name=""/>
        <dsp:cNvSpPr/>
      </dsp:nvSpPr>
      <dsp:spPr>
        <a:xfrm>
          <a:off x="2907" y="1007354"/>
          <a:ext cx="2587839" cy="103513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s-ES" sz="1600" kern="1200" dirty="0"/>
            <a:t>Organizar y conservar la documentación</a:t>
          </a:r>
          <a:endParaRPr lang="es-MX" sz="1600" kern="1200" dirty="0"/>
        </a:p>
      </dsp:txBody>
      <dsp:txXfrm>
        <a:off x="520475" y="1007354"/>
        <a:ext cx="1552704" cy="1035135"/>
      </dsp:txXfrm>
    </dsp:sp>
    <dsp:sp modelId="{E2A967A7-0056-4948-BE10-98F70ACEF097}">
      <dsp:nvSpPr>
        <dsp:cNvPr id="0" name=""/>
        <dsp:cNvSpPr/>
      </dsp:nvSpPr>
      <dsp:spPr>
        <a:xfrm>
          <a:off x="2331963" y="1007354"/>
          <a:ext cx="2587839" cy="103513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s-ES" sz="1600" kern="1200" dirty="0"/>
            <a:t>Formar las series documentales</a:t>
          </a:r>
          <a:endParaRPr lang="es-MX" sz="1600" kern="1200" dirty="0"/>
        </a:p>
      </dsp:txBody>
      <dsp:txXfrm>
        <a:off x="2849531" y="1007354"/>
        <a:ext cx="1552704" cy="1035135"/>
      </dsp:txXfrm>
    </dsp:sp>
    <dsp:sp modelId="{BEC68538-81D1-4DCD-B28F-B7A7665C3295}">
      <dsp:nvSpPr>
        <dsp:cNvPr id="0" name=""/>
        <dsp:cNvSpPr/>
      </dsp:nvSpPr>
      <dsp:spPr>
        <a:xfrm>
          <a:off x="4661019" y="1007354"/>
          <a:ext cx="2587839" cy="103513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s-ES" sz="1600" kern="1200" dirty="0"/>
            <a:t>Elaboración de los instrumentos de consulta archivística</a:t>
          </a:r>
          <a:endParaRPr lang="es-MX" sz="1600" kern="1200" dirty="0"/>
        </a:p>
      </dsp:txBody>
      <dsp:txXfrm>
        <a:off x="5178587" y="1007354"/>
        <a:ext cx="1552704" cy="1035135"/>
      </dsp:txXfrm>
    </dsp:sp>
    <dsp:sp modelId="{6DA27D2B-C55C-4318-84A0-A24BC0EDA255}">
      <dsp:nvSpPr>
        <dsp:cNvPr id="0" name=""/>
        <dsp:cNvSpPr/>
      </dsp:nvSpPr>
      <dsp:spPr>
        <a:xfrm>
          <a:off x="6990074" y="1007354"/>
          <a:ext cx="2587839" cy="103513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s-ES" sz="1600" kern="1200" dirty="0"/>
            <a:t>Servicios de consulta </a:t>
          </a:r>
          <a:endParaRPr lang="es-MX" sz="1600" kern="1200" dirty="0"/>
        </a:p>
      </dsp:txBody>
      <dsp:txXfrm>
        <a:off x="7507642" y="1007354"/>
        <a:ext cx="1552704" cy="1035135"/>
      </dsp:txXfrm>
    </dsp:sp>
    <dsp:sp modelId="{EAB8C436-8A3F-4D60-99DF-4D73AFFFC8EA}">
      <dsp:nvSpPr>
        <dsp:cNvPr id="0" name=""/>
        <dsp:cNvSpPr/>
      </dsp:nvSpPr>
      <dsp:spPr>
        <a:xfrm>
          <a:off x="9319130" y="1007354"/>
          <a:ext cx="2587839" cy="103513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s-ES" sz="1600" kern="1200" dirty="0"/>
            <a:t>Preparación para transferencia primaria</a:t>
          </a:r>
          <a:endParaRPr lang="es-MX" sz="1600" kern="1200" dirty="0"/>
        </a:p>
      </dsp:txBody>
      <dsp:txXfrm>
        <a:off x="9836698" y="1007354"/>
        <a:ext cx="1552704" cy="10351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98BECE-FF57-4B29-A57E-7ADFA0347D9F}">
      <dsp:nvSpPr>
        <dsp:cNvPr id="0" name=""/>
        <dsp:cNvSpPr/>
      </dsp:nvSpPr>
      <dsp:spPr>
        <a:xfrm>
          <a:off x="2285378" y="1273385"/>
          <a:ext cx="2951813" cy="2951813"/>
        </a:xfrm>
        <a:prstGeom prst="ellipse">
          <a:avLst/>
        </a:prstGeom>
        <a:solidFill>
          <a:schemeClr val="accent5">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lang="es-ES" sz="3500" kern="1200" dirty="0">
              <a:solidFill>
                <a:schemeClr val="accent1">
                  <a:lumMod val="50000"/>
                </a:schemeClr>
              </a:solidFill>
            </a:rPr>
            <a:t>Círculo vicioso en las oficinas</a:t>
          </a:r>
          <a:endParaRPr lang="es-MX" sz="3500" kern="1200" dirty="0">
            <a:solidFill>
              <a:schemeClr val="accent1">
                <a:lumMod val="50000"/>
              </a:schemeClr>
            </a:solidFill>
          </a:endParaRPr>
        </a:p>
      </dsp:txBody>
      <dsp:txXfrm>
        <a:off x="2717661" y="1705668"/>
        <a:ext cx="2087247" cy="2087247"/>
      </dsp:txXfrm>
    </dsp:sp>
    <dsp:sp modelId="{57B1AB7B-1138-47CF-961C-C02AAB007F88}">
      <dsp:nvSpPr>
        <dsp:cNvPr id="0" name=""/>
        <dsp:cNvSpPr/>
      </dsp:nvSpPr>
      <dsp:spPr>
        <a:xfrm>
          <a:off x="3023332" y="91070"/>
          <a:ext cx="1475906" cy="1475906"/>
        </a:xfrm>
        <a:prstGeom prst="ellipse">
          <a:avLst/>
        </a:prstGeom>
        <a:solidFill>
          <a:schemeClr val="accent5">
            <a:alpha val="50000"/>
            <a:hueOff val="-1351709"/>
            <a:satOff val="-3484"/>
            <a:lumOff val="-2353"/>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ES" sz="1300" b="1" kern="1200" dirty="0"/>
            <a:t>Acumulación de documentos</a:t>
          </a:r>
          <a:endParaRPr lang="es-MX" sz="1300" b="1" kern="1200" dirty="0"/>
        </a:p>
      </dsp:txBody>
      <dsp:txXfrm>
        <a:off x="3239473" y="307211"/>
        <a:ext cx="1043624" cy="1043624"/>
      </dsp:txXfrm>
    </dsp:sp>
    <dsp:sp modelId="{B9C31381-6E51-4119-B24D-BD860741869D}">
      <dsp:nvSpPr>
        <dsp:cNvPr id="0" name=""/>
        <dsp:cNvSpPr/>
      </dsp:nvSpPr>
      <dsp:spPr>
        <a:xfrm>
          <a:off x="4849615" y="1417943"/>
          <a:ext cx="1475906" cy="1475906"/>
        </a:xfrm>
        <a:prstGeom prst="ellipse">
          <a:avLst/>
        </a:prstGeom>
        <a:solidFill>
          <a:schemeClr val="accent5">
            <a:alpha val="50000"/>
            <a:hueOff val="-2703417"/>
            <a:satOff val="-6968"/>
            <a:lumOff val="-4706"/>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ES" sz="1300" b="1" kern="1200" dirty="0"/>
            <a:t>Búsqueda dificultosa</a:t>
          </a:r>
          <a:endParaRPr lang="es-MX" sz="1300" b="1" kern="1200" dirty="0"/>
        </a:p>
      </dsp:txBody>
      <dsp:txXfrm>
        <a:off x="5065756" y="1634084"/>
        <a:ext cx="1043624" cy="1043624"/>
      </dsp:txXfrm>
    </dsp:sp>
    <dsp:sp modelId="{13F3133A-99E8-4DB4-BD36-FA04396363FD}">
      <dsp:nvSpPr>
        <dsp:cNvPr id="0" name=""/>
        <dsp:cNvSpPr/>
      </dsp:nvSpPr>
      <dsp:spPr>
        <a:xfrm>
          <a:off x="4152037" y="3564868"/>
          <a:ext cx="1475906" cy="1475906"/>
        </a:xfrm>
        <a:prstGeom prst="ellipse">
          <a:avLst/>
        </a:prstGeom>
        <a:solidFill>
          <a:schemeClr val="accent5">
            <a:alpha val="50000"/>
            <a:hueOff val="-4055126"/>
            <a:satOff val="-10451"/>
            <a:lumOff val="-7059"/>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ES" sz="1300" b="1" kern="1200" dirty="0"/>
            <a:t>Pérdida de información</a:t>
          </a:r>
          <a:endParaRPr lang="es-MX" sz="1300" b="1" kern="1200" dirty="0"/>
        </a:p>
      </dsp:txBody>
      <dsp:txXfrm>
        <a:off x="4368178" y="3781009"/>
        <a:ext cx="1043624" cy="1043624"/>
      </dsp:txXfrm>
    </dsp:sp>
    <dsp:sp modelId="{A7EE8705-6FBF-4AD3-8906-563E3909B63B}">
      <dsp:nvSpPr>
        <dsp:cNvPr id="0" name=""/>
        <dsp:cNvSpPr/>
      </dsp:nvSpPr>
      <dsp:spPr>
        <a:xfrm>
          <a:off x="1894626" y="3564868"/>
          <a:ext cx="1475906" cy="1475906"/>
        </a:xfrm>
        <a:prstGeom prst="ellipse">
          <a:avLst/>
        </a:prstGeom>
        <a:solidFill>
          <a:schemeClr val="accent5">
            <a:alpha val="50000"/>
            <a:hueOff val="-5406834"/>
            <a:satOff val="-13935"/>
            <a:lumOff val="-9412"/>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MX" sz="1300" b="1" kern="1200" dirty="0"/>
            <a:t>Explosión documental</a:t>
          </a:r>
        </a:p>
      </dsp:txBody>
      <dsp:txXfrm>
        <a:off x="2110767" y="3781009"/>
        <a:ext cx="1043624" cy="1043624"/>
      </dsp:txXfrm>
    </dsp:sp>
    <dsp:sp modelId="{B2F1BB6E-BD35-4C4B-AF1F-40E9E6F863D6}">
      <dsp:nvSpPr>
        <dsp:cNvPr id="0" name=""/>
        <dsp:cNvSpPr/>
      </dsp:nvSpPr>
      <dsp:spPr>
        <a:xfrm>
          <a:off x="1197048" y="1417943"/>
          <a:ext cx="1475906" cy="1475906"/>
        </a:xfrm>
        <a:prstGeom prst="ellipse">
          <a:avLst/>
        </a:prstGeom>
        <a:solidFill>
          <a:schemeClr val="accent5">
            <a:alpha val="50000"/>
            <a:hueOff val="-6758543"/>
            <a:satOff val="-17419"/>
            <a:lumOff val="-11765"/>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ES" sz="1300" b="1" kern="1200" dirty="0"/>
            <a:t>Reproducción de los documentos</a:t>
          </a:r>
          <a:endParaRPr lang="es-MX" sz="1300" b="1" kern="1200" dirty="0"/>
        </a:p>
      </dsp:txBody>
      <dsp:txXfrm>
        <a:off x="1413189" y="1634084"/>
        <a:ext cx="1043624" cy="10436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DC2515-978B-4FB6-92F5-C63E58EA7C30}">
      <dsp:nvSpPr>
        <dsp:cNvPr id="0" name=""/>
        <dsp:cNvSpPr/>
      </dsp:nvSpPr>
      <dsp:spPr>
        <a:xfrm>
          <a:off x="1880404" y="-48272"/>
          <a:ext cx="5999387" cy="5999387"/>
        </a:xfrm>
        <a:prstGeom prst="circularArrow">
          <a:avLst>
            <a:gd name="adj1" fmla="val 5544"/>
            <a:gd name="adj2" fmla="val 330680"/>
            <a:gd name="adj3" fmla="val 14626413"/>
            <a:gd name="adj4" fmla="val 16887192"/>
            <a:gd name="adj5" fmla="val 5757"/>
          </a:avLst>
        </a:prstGeom>
        <a:solidFill>
          <a:srgbClr val="FFCC00"/>
        </a:solidFill>
        <a:ln>
          <a:noFill/>
        </a:ln>
        <a:effectLst/>
      </dsp:spPr>
      <dsp:style>
        <a:lnRef idx="0">
          <a:scrgbClr r="0" g="0" b="0"/>
        </a:lnRef>
        <a:fillRef idx="1">
          <a:scrgbClr r="0" g="0" b="0"/>
        </a:fillRef>
        <a:effectRef idx="0">
          <a:scrgbClr r="0" g="0" b="0"/>
        </a:effectRef>
        <a:fontRef idx="minor"/>
      </dsp:style>
    </dsp:sp>
    <dsp:sp modelId="{1E0F8A2A-AB6B-408A-8CFC-543C7536C9E0}">
      <dsp:nvSpPr>
        <dsp:cNvPr id="0" name=""/>
        <dsp:cNvSpPr/>
      </dsp:nvSpPr>
      <dsp:spPr>
        <a:xfrm>
          <a:off x="4019885" y="3496"/>
          <a:ext cx="1720425" cy="860212"/>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a:t>Identificación </a:t>
          </a:r>
          <a:endParaRPr lang="es-MX" sz="2000" kern="1200" dirty="0"/>
        </a:p>
      </dsp:txBody>
      <dsp:txXfrm>
        <a:off x="4061877" y="45488"/>
        <a:ext cx="1636441" cy="776228"/>
      </dsp:txXfrm>
    </dsp:sp>
    <dsp:sp modelId="{F5894531-6434-43B7-BBF2-0CE0AB598CEA}">
      <dsp:nvSpPr>
        <dsp:cNvPr id="0" name=""/>
        <dsp:cNvSpPr/>
      </dsp:nvSpPr>
      <dsp:spPr>
        <a:xfrm>
          <a:off x="5828929" y="752827"/>
          <a:ext cx="1720425" cy="860212"/>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a:t>Jerarquización</a:t>
          </a:r>
          <a:endParaRPr lang="es-MX" sz="2000" kern="1200" dirty="0"/>
        </a:p>
      </dsp:txBody>
      <dsp:txXfrm>
        <a:off x="5870921" y="794819"/>
        <a:ext cx="1636441" cy="776228"/>
      </dsp:txXfrm>
    </dsp:sp>
    <dsp:sp modelId="{E9FC3D5A-3123-476E-B541-7EB581F56B2D}">
      <dsp:nvSpPr>
        <dsp:cNvPr id="0" name=""/>
        <dsp:cNvSpPr/>
      </dsp:nvSpPr>
      <dsp:spPr>
        <a:xfrm>
          <a:off x="6578259" y="2561870"/>
          <a:ext cx="1720425" cy="860212"/>
        </a:xfrm>
        <a:prstGeom prst="round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a:t>Codificación</a:t>
          </a:r>
          <a:endParaRPr lang="es-MX" sz="2000" kern="1200" dirty="0"/>
        </a:p>
      </dsp:txBody>
      <dsp:txXfrm>
        <a:off x="6620251" y="2603862"/>
        <a:ext cx="1636441" cy="776228"/>
      </dsp:txXfrm>
    </dsp:sp>
    <dsp:sp modelId="{4DBAED00-68B0-41B9-A222-DBFDC64CE09E}">
      <dsp:nvSpPr>
        <dsp:cNvPr id="0" name=""/>
        <dsp:cNvSpPr/>
      </dsp:nvSpPr>
      <dsp:spPr>
        <a:xfrm>
          <a:off x="5828929" y="4370914"/>
          <a:ext cx="1720425" cy="860212"/>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a:t>Validación</a:t>
          </a:r>
          <a:endParaRPr lang="es-MX" sz="2000" kern="1200" dirty="0"/>
        </a:p>
      </dsp:txBody>
      <dsp:txXfrm>
        <a:off x="5870921" y="4412906"/>
        <a:ext cx="1636441" cy="776228"/>
      </dsp:txXfrm>
    </dsp:sp>
    <dsp:sp modelId="{D3E8113C-E98F-493B-AF7C-F313B7EBB6BF}">
      <dsp:nvSpPr>
        <dsp:cNvPr id="0" name=""/>
        <dsp:cNvSpPr/>
      </dsp:nvSpPr>
      <dsp:spPr>
        <a:xfrm>
          <a:off x="4019885" y="5120244"/>
          <a:ext cx="1720425" cy="860212"/>
        </a:xfrm>
        <a:prstGeom prst="round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a:t>Formalización</a:t>
          </a:r>
          <a:endParaRPr lang="es-MX" sz="2000" kern="1200" dirty="0"/>
        </a:p>
      </dsp:txBody>
      <dsp:txXfrm>
        <a:off x="4061877" y="5162236"/>
        <a:ext cx="1636441" cy="776228"/>
      </dsp:txXfrm>
    </dsp:sp>
    <dsp:sp modelId="{99870DCF-1A40-4045-B5C3-3C4155D6625B}">
      <dsp:nvSpPr>
        <dsp:cNvPr id="0" name=""/>
        <dsp:cNvSpPr/>
      </dsp:nvSpPr>
      <dsp:spPr>
        <a:xfrm>
          <a:off x="2210842" y="4370914"/>
          <a:ext cx="1720425" cy="860212"/>
        </a:xfrm>
        <a:prstGeom prst="roundRect">
          <a:avLst/>
        </a:prstGeom>
        <a:solidFill>
          <a:srgbClr val="FF33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a:t>Capacitación</a:t>
          </a:r>
          <a:endParaRPr lang="es-MX" sz="2000" kern="1200" dirty="0"/>
        </a:p>
      </dsp:txBody>
      <dsp:txXfrm>
        <a:off x="2252834" y="4412906"/>
        <a:ext cx="1636441" cy="776228"/>
      </dsp:txXfrm>
    </dsp:sp>
    <dsp:sp modelId="{975EC2E5-28BE-4ECE-8D2B-9AF3E128ABA0}">
      <dsp:nvSpPr>
        <dsp:cNvPr id="0" name=""/>
        <dsp:cNvSpPr/>
      </dsp:nvSpPr>
      <dsp:spPr>
        <a:xfrm>
          <a:off x="1461511" y="2561870"/>
          <a:ext cx="1720425" cy="860212"/>
        </a:xfrm>
        <a:prstGeom prst="roundRect">
          <a:avLst/>
        </a:prstGeom>
        <a:solidFill>
          <a:srgbClr val="33CC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a:t>Asesoría</a:t>
          </a:r>
          <a:endParaRPr lang="es-MX" sz="2000" kern="1200" dirty="0"/>
        </a:p>
      </dsp:txBody>
      <dsp:txXfrm>
        <a:off x="1503503" y="2603862"/>
        <a:ext cx="1636441" cy="776228"/>
      </dsp:txXfrm>
    </dsp:sp>
    <dsp:sp modelId="{57BC1518-7888-4EDD-B9DA-48A159E24541}">
      <dsp:nvSpPr>
        <dsp:cNvPr id="0" name=""/>
        <dsp:cNvSpPr/>
      </dsp:nvSpPr>
      <dsp:spPr>
        <a:xfrm>
          <a:off x="2210842" y="752827"/>
          <a:ext cx="1720425" cy="860212"/>
        </a:xfrm>
        <a:prstGeom prst="roundRect">
          <a:avLst/>
        </a:prstGeom>
        <a:solidFill>
          <a:srgbClr val="FF99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a:t>Verificación</a:t>
          </a:r>
          <a:endParaRPr lang="es-MX" sz="2000" kern="1200" dirty="0"/>
        </a:p>
      </dsp:txBody>
      <dsp:txXfrm>
        <a:off x="2252834" y="794819"/>
        <a:ext cx="1636441" cy="776228"/>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D62CFA-D292-43E0-8923-FA13284DF96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E5EFE18A-ADF4-434A-9223-9F9639A3A1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BC213BB9-F67D-4069-8124-C87E96E4FA4D}"/>
              </a:ext>
            </a:extLst>
          </p:cNvPr>
          <p:cNvSpPr>
            <a:spLocks noGrp="1"/>
          </p:cNvSpPr>
          <p:nvPr>
            <p:ph type="dt" sz="half" idx="10"/>
          </p:nvPr>
        </p:nvSpPr>
        <p:spPr/>
        <p:txBody>
          <a:bodyPr/>
          <a:lstStyle/>
          <a:p>
            <a:fld id="{F2E1EEB7-78CF-4EE9-9CAF-F5FC248F9D3C}" type="datetimeFigureOut">
              <a:rPr lang="es-MX" smtClean="0"/>
              <a:t>06/12/2021</a:t>
            </a:fld>
            <a:endParaRPr lang="es-MX"/>
          </a:p>
        </p:txBody>
      </p:sp>
      <p:sp>
        <p:nvSpPr>
          <p:cNvPr id="5" name="Marcador de pie de página 4">
            <a:extLst>
              <a:ext uri="{FF2B5EF4-FFF2-40B4-BE49-F238E27FC236}">
                <a16:creationId xmlns:a16="http://schemas.microsoft.com/office/drawing/2014/main" id="{46CF53EF-9E8B-4E07-870F-CD774B1753C6}"/>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2E2C6D51-172A-484B-A29B-541B4D856FDA}"/>
              </a:ext>
            </a:extLst>
          </p:cNvPr>
          <p:cNvSpPr>
            <a:spLocks noGrp="1"/>
          </p:cNvSpPr>
          <p:nvPr>
            <p:ph type="sldNum" sz="quarter" idx="12"/>
          </p:nvPr>
        </p:nvSpPr>
        <p:spPr/>
        <p:txBody>
          <a:bodyPr/>
          <a:lstStyle/>
          <a:p>
            <a:fld id="{294A0568-E175-40FF-9442-46E3E5AEBB81}" type="slidenum">
              <a:rPr lang="es-MX" smtClean="0"/>
              <a:t>‹Nº›</a:t>
            </a:fld>
            <a:endParaRPr lang="es-MX"/>
          </a:p>
        </p:txBody>
      </p:sp>
    </p:spTree>
    <p:extLst>
      <p:ext uri="{BB962C8B-B14F-4D97-AF65-F5344CB8AC3E}">
        <p14:creationId xmlns:p14="http://schemas.microsoft.com/office/powerpoint/2010/main" val="2550832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A38726-A396-47C5-94F0-6B145851BBDD}"/>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C6665953-4E93-4238-B539-A2B71A5CF237}"/>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5562FB32-3092-45C0-AFF9-CE5D66245B49}"/>
              </a:ext>
            </a:extLst>
          </p:cNvPr>
          <p:cNvSpPr>
            <a:spLocks noGrp="1"/>
          </p:cNvSpPr>
          <p:nvPr>
            <p:ph type="dt" sz="half" idx="10"/>
          </p:nvPr>
        </p:nvSpPr>
        <p:spPr/>
        <p:txBody>
          <a:bodyPr/>
          <a:lstStyle/>
          <a:p>
            <a:fld id="{F2E1EEB7-78CF-4EE9-9CAF-F5FC248F9D3C}" type="datetimeFigureOut">
              <a:rPr lang="es-MX" smtClean="0"/>
              <a:t>06/12/2021</a:t>
            </a:fld>
            <a:endParaRPr lang="es-MX"/>
          </a:p>
        </p:txBody>
      </p:sp>
      <p:sp>
        <p:nvSpPr>
          <p:cNvPr id="5" name="Marcador de pie de página 4">
            <a:extLst>
              <a:ext uri="{FF2B5EF4-FFF2-40B4-BE49-F238E27FC236}">
                <a16:creationId xmlns:a16="http://schemas.microsoft.com/office/drawing/2014/main" id="{7D91B2AF-B57F-420A-B63D-A8C56FED8559}"/>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37BE4A16-4240-4A47-AE03-69C87400FC5A}"/>
              </a:ext>
            </a:extLst>
          </p:cNvPr>
          <p:cNvSpPr>
            <a:spLocks noGrp="1"/>
          </p:cNvSpPr>
          <p:nvPr>
            <p:ph type="sldNum" sz="quarter" idx="12"/>
          </p:nvPr>
        </p:nvSpPr>
        <p:spPr/>
        <p:txBody>
          <a:bodyPr/>
          <a:lstStyle/>
          <a:p>
            <a:fld id="{294A0568-E175-40FF-9442-46E3E5AEBB81}" type="slidenum">
              <a:rPr lang="es-MX" smtClean="0"/>
              <a:t>‹Nº›</a:t>
            </a:fld>
            <a:endParaRPr lang="es-MX"/>
          </a:p>
        </p:txBody>
      </p:sp>
    </p:spTree>
    <p:extLst>
      <p:ext uri="{BB962C8B-B14F-4D97-AF65-F5344CB8AC3E}">
        <p14:creationId xmlns:p14="http://schemas.microsoft.com/office/powerpoint/2010/main" val="979737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AB8660B-188F-4C71-88A8-F4A01B041C7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B049E40B-E5D1-4412-BE77-6DAC4CCAB93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AA8A3468-DBDE-44D9-A587-0E5F39ED2F37}"/>
              </a:ext>
            </a:extLst>
          </p:cNvPr>
          <p:cNvSpPr>
            <a:spLocks noGrp="1"/>
          </p:cNvSpPr>
          <p:nvPr>
            <p:ph type="dt" sz="half" idx="10"/>
          </p:nvPr>
        </p:nvSpPr>
        <p:spPr/>
        <p:txBody>
          <a:bodyPr/>
          <a:lstStyle/>
          <a:p>
            <a:fld id="{F2E1EEB7-78CF-4EE9-9CAF-F5FC248F9D3C}" type="datetimeFigureOut">
              <a:rPr lang="es-MX" smtClean="0"/>
              <a:t>06/12/2021</a:t>
            </a:fld>
            <a:endParaRPr lang="es-MX"/>
          </a:p>
        </p:txBody>
      </p:sp>
      <p:sp>
        <p:nvSpPr>
          <p:cNvPr id="5" name="Marcador de pie de página 4">
            <a:extLst>
              <a:ext uri="{FF2B5EF4-FFF2-40B4-BE49-F238E27FC236}">
                <a16:creationId xmlns:a16="http://schemas.microsoft.com/office/drawing/2014/main" id="{17BFBBB8-D78A-4D54-B473-9B3DD655E6F0}"/>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F3E0CC2A-0E28-4CAA-B5B1-B2A0860E3151}"/>
              </a:ext>
            </a:extLst>
          </p:cNvPr>
          <p:cNvSpPr>
            <a:spLocks noGrp="1"/>
          </p:cNvSpPr>
          <p:nvPr>
            <p:ph type="sldNum" sz="quarter" idx="12"/>
          </p:nvPr>
        </p:nvSpPr>
        <p:spPr/>
        <p:txBody>
          <a:bodyPr/>
          <a:lstStyle/>
          <a:p>
            <a:fld id="{294A0568-E175-40FF-9442-46E3E5AEBB81}" type="slidenum">
              <a:rPr lang="es-MX" smtClean="0"/>
              <a:t>‹Nº›</a:t>
            </a:fld>
            <a:endParaRPr lang="es-MX"/>
          </a:p>
        </p:txBody>
      </p:sp>
    </p:spTree>
    <p:extLst>
      <p:ext uri="{BB962C8B-B14F-4D97-AF65-F5344CB8AC3E}">
        <p14:creationId xmlns:p14="http://schemas.microsoft.com/office/powerpoint/2010/main" val="189882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1817CD-358F-44CF-BAE5-07086831FEDD}"/>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9D18A363-0637-46F3-AB94-FB1B5503DCE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A2044D1E-1756-4FBE-AD3F-A812D734FEA8}"/>
              </a:ext>
            </a:extLst>
          </p:cNvPr>
          <p:cNvSpPr>
            <a:spLocks noGrp="1"/>
          </p:cNvSpPr>
          <p:nvPr>
            <p:ph type="dt" sz="half" idx="10"/>
          </p:nvPr>
        </p:nvSpPr>
        <p:spPr/>
        <p:txBody>
          <a:bodyPr/>
          <a:lstStyle/>
          <a:p>
            <a:fld id="{F2E1EEB7-78CF-4EE9-9CAF-F5FC248F9D3C}" type="datetimeFigureOut">
              <a:rPr lang="es-MX" smtClean="0"/>
              <a:t>06/12/2021</a:t>
            </a:fld>
            <a:endParaRPr lang="es-MX"/>
          </a:p>
        </p:txBody>
      </p:sp>
      <p:sp>
        <p:nvSpPr>
          <p:cNvPr id="5" name="Marcador de pie de página 4">
            <a:extLst>
              <a:ext uri="{FF2B5EF4-FFF2-40B4-BE49-F238E27FC236}">
                <a16:creationId xmlns:a16="http://schemas.microsoft.com/office/drawing/2014/main" id="{B10A3D44-C3E9-4DE7-BD4C-476D91C65743}"/>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58C12496-E75C-4D9A-8553-E8D6D282D01B}"/>
              </a:ext>
            </a:extLst>
          </p:cNvPr>
          <p:cNvSpPr>
            <a:spLocks noGrp="1"/>
          </p:cNvSpPr>
          <p:nvPr>
            <p:ph type="sldNum" sz="quarter" idx="12"/>
          </p:nvPr>
        </p:nvSpPr>
        <p:spPr/>
        <p:txBody>
          <a:bodyPr/>
          <a:lstStyle/>
          <a:p>
            <a:fld id="{294A0568-E175-40FF-9442-46E3E5AEBB81}" type="slidenum">
              <a:rPr lang="es-MX" smtClean="0"/>
              <a:t>‹Nº›</a:t>
            </a:fld>
            <a:endParaRPr lang="es-MX"/>
          </a:p>
        </p:txBody>
      </p:sp>
    </p:spTree>
    <p:extLst>
      <p:ext uri="{BB962C8B-B14F-4D97-AF65-F5344CB8AC3E}">
        <p14:creationId xmlns:p14="http://schemas.microsoft.com/office/powerpoint/2010/main" val="1724093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A4BD96-3639-4D9E-8147-4F14644518E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7C2C5D3F-E874-44EE-8A84-C5EABBF60F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48D8333-BB99-44B5-81ED-B0B890199410}"/>
              </a:ext>
            </a:extLst>
          </p:cNvPr>
          <p:cNvSpPr>
            <a:spLocks noGrp="1"/>
          </p:cNvSpPr>
          <p:nvPr>
            <p:ph type="dt" sz="half" idx="10"/>
          </p:nvPr>
        </p:nvSpPr>
        <p:spPr/>
        <p:txBody>
          <a:bodyPr/>
          <a:lstStyle/>
          <a:p>
            <a:fld id="{F2E1EEB7-78CF-4EE9-9CAF-F5FC248F9D3C}" type="datetimeFigureOut">
              <a:rPr lang="es-MX" smtClean="0"/>
              <a:t>06/12/2021</a:t>
            </a:fld>
            <a:endParaRPr lang="es-MX"/>
          </a:p>
        </p:txBody>
      </p:sp>
      <p:sp>
        <p:nvSpPr>
          <p:cNvPr id="5" name="Marcador de pie de página 4">
            <a:extLst>
              <a:ext uri="{FF2B5EF4-FFF2-40B4-BE49-F238E27FC236}">
                <a16:creationId xmlns:a16="http://schemas.microsoft.com/office/drawing/2014/main" id="{CBABCE9F-A813-455D-BA39-EB44B682579D}"/>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D98C4225-C632-41E5-BFA7-38DCE37879E8}"/>
              </a:ext>
            </a:extLst>
          </p:cNvPr>
          <p:cNvSpPr>
            <a:spLocks noGrp="1"/>
          </p:cNvSpPr>
          <p:nvPr>
            <p:ph type="sldNum" sz="quarter" idx="12"/>
          </p:nvPr>
        </p:nvSpPr>
        <p:spPr/>
        <p:txBody>
          <a:bodyPr/>
          <a:lstStyle/>
          <a:p>
            <a:fld id="{294A0568-E175-40FF-9442-46E3E5AEBB81}" type="slidenum">
              <a:rPr lang="es-MX" smtClean="0"/>
              <a:t>‹Nº›</a:t>
            </a:fld>
            <a:endParaRPr lang="es-MX"/>
          </a:p>
        </p:txBody>
      </p:sp>
    </p:spTree>
    <p:extLst>
      <p:ext uri="{BB962C8B-B14F-4D97-AF65-F5344CB8AC3E}">
        <p14:creationId xmlns:p14="http://schemas.microsoft.com/office/powerpoint/2010/main" val="843094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9EF61A-A71E-47F4-A5D0-6BF19F7A5B84}"/>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2AEFC196-127E-4364-BF7E-9B40BC4FB70E}"/>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04F6338C-5F32-4107-AA7A-33BA8784A93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B76AF523-1C93-4209-B712-82AF356E4E95}"/>
              </a:ext>
            </a:extLst>
          </p:cNvPr>
          <p:cNvSpPr>
            <a:spLocks noGrp="1"/>
          </p:cNvSpPr>
          <p:nvPr>
            <p:ph type="dt" sz="half" idx="10"/>
          </p:nvPr>
        </p:nvSpPr>
        <p:spPr/>
        <p:txBody>
          <a:bodyPr/>
          <a:lstStyle/>
          <a:p>
            <a:fld id="{F2E1EEB7-78CF-4EE9-9CAF-F5FC248F9D3C}" type="datetimeFigureOut">
              <a:rPr lang="es-MX" smtClean="0"/>
              <a:t>06/12/2021</a:t>
            </a:fld>
            <a:endParaRPr lang="es-MX"/>
          </a:p>
        </p:txBody>
      </p:sp>
      <p:sp>
        <p:nvSpPr>
          <p:cNvPr id="6" name="Marcador de pie de página 5">
            <a:extLst>
              <a:ext uri="{FF2B5EF4-FFF2-40B4-BE49-F238E27FC236}">
                <a16:creationId xmlns:a16="http://schemas.microsoft.com/office/drawing/2014/main" id="{E9E6815D-36C2-4A83-95CF-052FA04CF41F}"/>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EB13E5DF-E46D-4E14-B631-47EC8981FCC6}"/>
              </a:ext>
            </a:extLst>
          </p:cNvPr>
          <p:cNvSpPr>
            <a:spLocks noGrp="1"/>
          </p:cNvSpPr>
          <p:nvPr>
            <p:ph type="sldNum" sz="quarter" idx="12"/>
          </p:nvPr>
        </p:nvSpPr>
        <p:spPr/>
        <p:txBody>
          <a:bodyPr/>
          <a:lstStyle/>
          <a:p>
            <a:fld id="{294A0568-E175-40FF-9442-46E3E5AEBB81}" type="slidenum">
              <a:rPr lang="es-MX" smtClean="0"/>
              <a:t>‹Nº›</a:t>
            </a:fld>
            <a:endParaRPr lang="es-MX"/>
          </a:p>
        </p:txBody>
      </p:sp>
    </p:spTree>
    <p:extLst>
      <p:ext uri="{BB962C8B-B14F-4D97-AF65-F5344CB8AC3E}">
        <p14:creationId xmlns:p14="http://schemas.microsoft.com/office/powerpoint/2010/main" val="3918286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BFB4AB-F14B-4125-B9A7-1B0F847C4C3C}"/>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3340B0FE-177F-4B74-9744-6845921254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E2DCD0B-AEE0-4D54-A6E4-B77D9292EA9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8B7F7DBA-24BC-4BAE-BE6C-F474EEE16F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78639C7-A56B-45F7-9DEE-7A43758DB38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194FE861-BEF2-4619-B0F8-F0F82EC1115C}"/>
              </a:ext>
            </a:extLst>
          </p:cNvPr>
          <p:cNvSpPr>
            <a:spLocks noGrp="1"/>
          </p:cNvSpPr>
          <p:nvPr>
            <p:ph type="dt" sz="half" idx="10"/>
          </p:nvPr>
        </p:nvSpPr>
        <p:spPr/>
        <p:txBody>
          <a:bodyPr/>
          <a:lstStyle/>
          <a:p>
            <a:fld id="{F2E1EEB7-78CF-4EE9-9CAF-F5FC248F9D3C}" type="datetimeFigureOut">
              <a:rPr lang="es-MX" smtClean="0"/>
              <a:t>06/12/2021</a:t>
            </a:fld>
            <a:endParaRPr lang="es-MX"/>
          </a:p>
        </p:txBody>
      </p:sp>
      <p:sp>
        <p:nvSpPr>
          <p:cNvPr id="8" name="Marcador de pie de página 7">
            <a:extLst>
              <a:ext uri="{FF2B5EF4-FFF2-40B4-BE49-F238E27FC236}">
                <a16:creationId xmlns:a16="http://schemas.microsoft.com/office/drawing/2014/main" id="{0CFDB866-74ED-4DBB-AC41-622F759C44BE}"/>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59A33905-F85B-423F-A275-05FFA0B7CD8A}"/>
              </a:ext>
            </a:extLst>
          </p:cNvPr>
          <p:cNvSpPr>
            <a:spLocks noGrp="1"/>
          </p:cNvSpPr>
          <p:nvPr>
            <p:ph type="sldNum" sz="quarter" idx="12"/>
          </p:nvPr>
        </p:nvSpPr>
        <p:spPr/>
        <p:txBody>
          <a:bodyPr/>
          <a:lstStyle/>
          <a:p>
            <a:fld id="{294A0568-E175-40FF-9442-46E3E5AEBB81}" type="slidenum">
              <a:rPr lang="es-MX" smtClean="0"/>
              <a:t>‹Nº›</a:t>
            </a:fld>
            <a:endParaRPr lang="es-MX"/>
          </a:p>
        </p:txBody>
      </p:sp>
    </p:spTree>
    <p:extLst>
      <p:ext uri="{BB962C8B-B14F-4D97-AF65-F5344CB8AC3E}">
        <p14:creationId xmlns:p14="http://schemas.microsoft.com/office/powerpoint/2010/main" val="1035041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18DD9B-5FAB-47BD-BC56-503E5ED25006}"/>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977768D3-7961-40E8-AB08-DE287F7930EC}"/>
              </a:ext>
            </a:extLst>
          </p:cNvPr>
          <p:cNvSpPr>
            <a:spLocks noGrp="1"/>
          </p:cNvSpPr>
          <p:nvPr>
            <p:ph type="dt" sz="half" idx="10"/>
          </p:nvPr>
        </p:nvSpPr>
        <p:spPr/>
        <p:txBody>
          <a:bodyPr/>
          <a:lstStyle/>
          <a:p>
            <a:fld id="{F2E1EEB7-78CF-4EE9-9CAF-F5FC248F9D3C}" type="datetimeFigureOut">
              <a:rPr lang="es-MX" smtClean="0"/>
              <a:t>06/12/2021</a:t>
            </a:fld>
            <a:endParaRPr lang="es-MX"/>
          </a:p>
        </p:txBody>
      </p:sp>
      <p:sp>
        <p:nvSpPr>
          <p:cNvPr id="4" name="Marcador de pie de página 3">
            <a:extLst>
              <a:ext uri="{FF2B5EF4-FFF2-40B4-BE49-F238E27FC236}">
                <a16:creationId xmlns:a16="http://schemas.microsoft.com/office/drawing/2014/main" id="{BD852ADB-F243-49C3-B8DB-AAB53B867FE8}"/>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51BAF90D-BB0A-4F50-96E2-AE3D35EE0EDF}"/>
              </a:ext>
            </a:extLst>
          </p:cNvPr>
          <p:cNvSpPr>
            <a:spLocks noGrp="1"/>
          </p:cNvSpPr>
          <p:nvPr>
            <p:ph type="sldNum" sz="quarter" idx="12"/>
          </p:nvPr>
        </p:nvSpPr>
        <p:spPr/>
        <p:txBody>
          <a:bodyPr/>
          <a:lstStyle/>
          <a:p>
            <a:fld id="{294A0568-E175-40FF-9442-46E3E5AEBB81}" type="slidenum">
              <a:rPr lang="es-MX" smtClean="0"/>
              <a:t>‹Nº›</a:t>
            </a:fld>
            <a:endParaRPr lang="es-MX"/>
          </a:p>
        </p:txBody>
      </p:sp>
    </p:spTree>
    <p:extLst>
      <p:ext uri="{BB962C8B-B14F-4D97-AF65-F5344CB8AC3E}">
        <p14:creationId xmlns:p14="http://schemas.microsoft.com/office/powerpoint/2010/main" val="1310950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303EC16-E63A-47F0-9A0A-97021B2A0118}"/>
              </a:ext>
            </a:extLst>
          </p:cNvPr>
          <p:cNvSpPr>
            <a:spLocks noGrp="1"/>
          </p:cNvSpPr>
          <p:nvPr>
            <p:ph type="dt" sz="half" idx="10"/>
          </p:nvPr>
        </p:nvSpPr>
        <p:spPr/>
        <p:txBody>
          <a:bodyPr/>
          <a:lstStyle/>
          <a:p>
            <a:fld id="{F2E1EEB7-78CF-4EE9-9CAF-F5FC248F9D3C}" type="datetimeFigureOut">
              <a:rPr lang="es-MX" smtClean="0"/>
              <a:t>06/12/2021</a:t>
            </a:fld>
            <a:endParaRPr lang="es-MX"/>
          </a:p>
        </p:txBody>
      </p:sp>
      <p:sp>
        <p:nvSpPr>
          <p:cNvPr id="3" name="Marcador de pie de página 2">
            <a:extLst>
              <a:ext uri="{FF2B5EF4-FFF2-40B4-BE49-F238E27FC236}">
                <a16:creationId xmlns:a16="http://schemas.microsoft.com/office/drawing/2014/main" id="{42036AF9-2EBB-429A-9E34-4C43FF409BC1}"/>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8AE83BC9-D36C-49DB-92B5-91672445A570}"/>
              </a:ext>
            </a:extLst>
          </p:cNvPr>
          <p:cNvSpPr>
            <a:spLocks noGrp="1"/>
          </p:cNvSpPr>
          <p:nvPr>
            <p:ph type="sldNum" sz="quarter" idx="12"/>
          </p:nvPr>
        </p:nvSpPr>
        <p:spPr/>
        <p:txBody>
          <a:bodyPr/>
          <a:lstStyle/>
          <a:p>
            <a:fld id="{294A0568-E175-40FF-9442-46E3E5AEBB81}" type="slidenum">
              <a:rPr lang="es-MX" smtClean="0"/>
              <a:t>‹Nº›</a:t>
            </a:fld>
            <a:endParaRPr lang="es-MX"/>
          </a:p>
        </p:txBody>
      </p:sp>
    </p:spTree>
    <p:extLst>
      <p:ext uri="{BB962C8B-B14F-4D97-AF65-F5344CB8AC3E}">
        <p14:creationId xmlns:p14="http://schemas.microsoft.com/office/powerpoint/2010/main" val="1306453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83AB5D-AAC2-4267-91BA-198B6FFC66A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52440801-BBC2-4B4C-AE45-E296C0A28D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99A60694-016F-42D6-8115-6E855A9C6D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801BB83-F4D0-4C94-BB1D-84CBF4871A8B}"/>
              </a:ext>
            </a:extLst>
          </p:cNvPr>
          <p:cNvSpPr>
            <a:spLocks noGrp="1"/>
          </p:cNvSpPr>
          <p:nvPr>
            <p:ph type="dt" sz="half" idx="10"/>
          </p:nvPr>
        </p:nvSpPr>
        <p:spPr/>
        <p:txBody>
          <a:bodyPr/>
          <a:lstStyle/>
          <a:p>
            <a:fld id="{F2E1EEB7-78CF-4EE9-9CAF-F5FC248F9D3C}" type="datetimeFigureOut">
              <a:rPr lang="es-MX" smtClean="0"/>
              <a:t>06/12/2021</a:t>
            </a:fld>
            <a:endParaRPr lang="es-MX"/>
          </a:p>
        </p:txBody>
      </p:sp>
      <p:sp>
        <p:nvSpPr>
          <p:cNvPr id="6" name="Marcador de pie de página 5">
            <a:extLst>
              <a:ext uri="{FF2B5EF4-FFF2-40B4-BE49-F238E27FC236}">
                <a16:creationId xmlns:a16="http://schemas.microsoft.com/office/drawing/2014/main" id="{211F6558-FB0F-40B0-A22A-5153C509459C}"/>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7DF398DF-9FF9-46ED-9F2E-F3446E884546}"/>
              </a:ext>
            </a:extLst>
          </p:cNvPr>
          <p:cNvSpPr>
            <a:spLocks noGrp="1"/>
          </p:cNvSpPr>
          <p:nvPr>
            <p:ph type="sldNum" sz="quarter" idx="12"/>
          </p:nvPr>
        </p:nvSpPr>
        <p:spPr/>
        <p:txBody>
          <a:bodyPr/>
          <a:lstStyle/>
          <a:p>
            <a:fld id="{294A0568-E175-40FF-9442-46E3E5AEBB81}" type="slidenum">
              <a:rPr lang="es-MX" smtClean="0"/>
              <a:t>‹Nº›</a:t>
            </a:fld>
            <a:endParaRPr lang="es-MX"/>
          </a:p>
        </p:txBody>
      </p:sp>
    </p:spTree>
    <p:extLst>
      <p:ext uri="{BB962C8B-B14F-4D97-AF65-F5344CB8AC3E}">
        <p14:creationId xmlns:p14="http://schemas.microsoft.com/office/powerpoint/2010/main" val="2551685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3181D7-22CF-4467-9C4A-EA8A3728AEC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41395EF2-FFA7-450F-88F0-FFF7B67B0E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B35E99DC-91B1-4A59-BF1D-37E79146E2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7380281-C4A4-4D9F-917C-32E45A04E815}"/>
              </a:ext>
            </a:extLst>
          </p:cNvPr>
          <p:cNvSpPr>
            <a:spLocks noGrp="1"/>
          </p:cNvSpPr>
          <p:nvPr>
            <p:ph type="dt" sz="half" idx="10"/>
          </p:nvPr>
        </p:nvSpPr>
        <p:spPr/>
        <p:txBody>
          <a:bodyPr/>
          <a:lstStyle/>
          <a:p>
            <a:fld id="{F2E1EEB7-78CF-4EE9-9CAF-F5FC248F9D3C}" type="datetimeFigureOut">
              <a:rPr lang="es-MX" smtClean="0"/>
              <a:t>06/12/2021</a:t>
            </a:fld>
            <a:endParaRPr lang="es-MX"/>
          </a:p>
        </p:txBody>
      </p:sp>
      <p:sp>
        <p:nvSpPr>
          <p:cNvPr id="6" name="Marcador de pie de página 5">
            <a:extLst>
              <a:ext uri="{FF2B5EF4-FFF2-40B4-BE49-F238E27FC236}">
                <a16:creationId xmlns:a16="http://schemas.microsoft.com/office/drawing/2014/main" id="{15309133-F4C4-4443-BE46-6CCF704E7E01}"/>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79A44547-102F-4E30-8A8A-88E35181870E}"/>
              </a:ext>
            </a:extLst>
          </p:cNvPr>
          <p:cNvSpPr>
            <a:spLocks noGrp="1"/>
          </p:cNvSpPr>
          <p:nvPr>
            <p:ph type="sldNum" sz="quarter" idx="12"/>
          </p:nvPr>
        </p:nvSpPr>
        <p:spPr/>
        <p:txBody>
          <a:bodyPr/>
          <a:lstStyle/>
          <a:p>
            <a:fld id="{294A0568-E175-40FF-9442-46E3E5AEBB81}" type="slidenum">
              <a:rPr lang="es-MX" smtClean="0"/>
              <a:t>‹Nº›</a:t>
            </a:fld>
            <a:endParaRPr lang="es-MX"/>
          </a:p>
        </p:txBody>
      </p:sp>
    </p:spTree>
    <p:extLst>
      <p:ext uri="{BB962C8B-B14F-4D97-AF65-F5344CB8AC3E}">
        <p14:creationId xmlns:p14="http://schemas.microsoft.com/office/powerpoint/2010/main" val="3731297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9A71BF5-9CB7-4E46-BF8F-5411D0E61F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980B12B5-9A36-49B7-A2D3-23181A583D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20D38D61-5186-4EDD-8D42-6025D5D736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E1EEB7-78CF-4EE9-9CAF-F5FC248F9D3C}" type="datetimeFigureOut">
              <a:rPr lang="es-MX" smtClean="0"/>
              <a:t>06/12/2021</a:t>
            </a:fld>
            <a:endParaRPr lang="es-MX"/>
          </a:p>
        </p:txBody>
      </p:sp>
      <p:sp>
        <p:nvSpPr>
          <p:cNvPr id="5" name="Marcador de pie de página 4">
            <a:extLst>
              <a:ext uri="{FF2B5EF4-FFF2-40B4-BE49-F238E27FC236}">
                <a16:creationId xmlns:a16="http://schemas.microsoft.com/office/drawing/2014/main" id="{33139C06-B8B3-4ED9-B929-2B33B11E08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3F33A143-CB78-4C64-B172-06F0A98842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4A0568-E175-40FF-9442-46E3E5AEBB81}" type="slidenum">
              <a:rPr lang="es-MX" smtClean="0"/>
              <a:t>‹Nº›</a:t>
            </a:fld>
            <a:endParaRPr lang="es-MX"/>
          </a:p>
        </p:txBody>
      </p:sp>
    </p:spTree>
    <p:extLst>
      <p:ext uri="{BB962C8B-B14F-4D97-AF65-F5344CB8AC3E}">
        <p14:creationId xmlns:p14="http://schemas.microsoft.com/office/powerpoint/2010/main" val="10757869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6353583" y="65314"/>
            <a:ext cx="5143500" cy="517130"/>
          </a:xfrm>
          <a:prstGeom prst="rect">
            <a:avLst/>
          </a:prstGeom>
          <a:noFill/>
          <a:ln>
            <a:noFill/>
          </a:ln>
          <a:extLst>
            <a:ext uri="{909E8E84-426E-40dd-AFC4-6F175D3DCCD1}">
              <a14:hiddenFill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solidFill>
                  <a:srgbClr val="FFFFFF"/>
                </a:solidFill>
              </a14:hiddenFill>
            </a:ex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w="9525">
                <a:solidFill>
                  <a:srgbClr val="000000"/>
                </a:solidFill>
                <a:miter lim="800000"/>
                <a:headEnd/>
                <a:tailEnd/>
              </a14:hiddenLine>
            </a:ext>
          </a:extLst>
        </p:spPr>
        <p:txBody>
          <a:bodyPr rot="0" vert="horz" wrap="square" lIns="91440" tIns="45720" rIns="91440" bIns="45720" anchor="t" anchorCtr="0" upright="1">
            <a:noAutofit/>
          </a:bodyPr>
          <a:lstStyle/>
          <a:p>
            <a:pPr algn="r">
              <a:spcAft>
                <a:spcPts val="0"/>
              </a:spcAft>
            </a:pPr>
            <a:r>
              <a:rPr lang="es-ES" sz="1000" b="1" dirty="0">
                <a:solidFill>
                  <a:srgbClr val="365F91"/>
                </a:solidFill>
                <a:effectLst/>
                <a:latin typeface="Open Sans"/>
                <a:ea typeface="Times New Roman" panose="02020603050405020304" pitchFamily="18" charset="0"/>
                <a:cs typeface="Arial" panose="020B0604020202020204" pitchFamily="34" charset="0"/>
              </a:rPr>
              <a:t>SECRETARÍA GENERAL</a:t>
            </a:r>
          </a:p>
          <a:p>
            <a:pPr algn="r">
              <a:spcAft>
                <a:spcPts val="0"/>
              </a:spcAft>
            </a:pPr>
            <a:r>
              <a:rPr lang="es-ES" sz="1000" dirty="0">
                <a:solidFill>
                  <a:srgbClr val="004B70"/>
                </a:solidFill>
                <a:latin typeface="Open Sans"/>
                <a:ea typeface="Times New Roman" panose="02020603050405020304" pitchFamily="18" charset="0"/>
                <a:cs typeface="Arial" panose="020B0604020202020204" pitchFamily="34" charset="0"/>
              </a:rPr>
              <a:t>Dirección de Gestión y Archivos</a:t>
            </a:r>
          </a:p>
          <a:p>
            <a:pPr algn="r">
              <a:spcAft>
                <a:spcPts val="0"/>
              </a:spcAft>
            </a:pPr>
            <a:r>
              <a:rPr lang="es-ES" sz="1000" dirty="0">
                <a:solidFill>
                  <a:srgbClr val="004B70"/>
                </a:solidFill>
                <a:latin typeface="Open Sans"/>
                <a:ea typeface="Times New Roman" panose="02020603050405020304" pitchFamily="18" charset="0"/>
                <a:cs typeface="Arial" panose="020B0604020202020204" pitchFamily="34" charset="0"/>
              </a:rPr>
              <a:t>Departamento de Archivo de Trámite</a:t>
            </a:r>
            <a:endParaRPr lang="es-MX" sz="1000" dirty="0">
              <a:solidFill>
                <a:srgbClr val="004B70"/>
              </a:solidFill>
              <a:latin typeface="Open Sans"/>
              <a:ea typeface="Times New Roman" panose="02020603050405020304" pitchFamily="18" charset="0"/>
              <a:cs typeface="Arial" panose="020B0604020202020204" pitchFamily="34" charset="0"/>
            </a:endParaRPr>
          </a:p>
          <a:p>
            <a:pPr algn="r">
              <a:spcAft>
                <a:spcPts val="0"/>
              </a:spcAft>
            </a:pPr>
            <a:r>
              <a:rPr lang="es-ES" sz="1000" b="1" dirty="0">
                <a:solidFill>
                  <a:srgbClr val="004B70"/>
                </a:solidFill>
                <a:effectLst/>
                <a:latin typeface="Open Sans"/>
                <a:ea typeface="Times New Roman" panose="02020603050405020304" pitchFamily="18" charset="0"/>
                <a:cs typeface="Arial" panose="020B0604020202020204" pitchFamily="34" charset="0"/>
              </a:rPr>
              <a:t> </a:t>
            </a:r>
            <a:endParaRPr lang="es-MX" sz="1200" dirty="0">
              <a:effectLst/>
              <a:latin typeface="Times New Roman" panose="02020603050405020304" pitchFamily="18" charset="0"/>
              <a:ea typeface="Times New Roman" panose="02020603050405020304" pitchFamily="18" charset="0"/>
            </a:endParaRPr>
          </a:p>
          <a:p>
            <a:pPr algn="r">
              <a:spcAft>
                <a:spcPts val="0"/>
              </a:spcAft>
            </a:pPr>
            <a:r>
              <a:rPr lang="es-ES" sz="1000" b="1" dirty="0">
                <a:solidFill>
                  <a:srgbClr val="004B70"/>
                </a:solidFill>
                <a:effectLst/>
                <a:latin typeface="Open Sans"/>
                <a:ea typeface="Times New Roman" panose="02020603050405020304" pitchFamily="18" charset="0"/>
                <a:cs typeface="Arial" panose="020B0604020202020204" pitchFamily="34" charset="0"/>
              </a:rPr>
              <a:t> </a:t>
            </a:r>
            <a:endParaRPr lang="es-MX" sz="1200" dirty="0">
              <a:effectLst/>
              <a:latin typeface="Times New Roman" panose="02020603050405020304" pitchFamily="18" charset="0"/>
              <a:ea typeface="Times New Roman" panose="02020603050405020304" pitchFamily="18" charset="0"/>
            </a:endParaRPr>
          </a:p>
        </p:txBody>
      </p:sp>
      <p:pic>
        <p:nvPicPr>
          <p:cNvPr id="8" name="Imagen 7"/>
          <p:cNvPicPr/>
          <p:nvPr/>
        </p:nvPicPr>
        <p:blipFill rotWithShape="1">
          <a:blip r:embed="rId2" cstate="print">
            <a:extLst>
              <a:ext uri="{28A0092B-C50C-407E-A947-70E740481C1C}">
                <a14:useLocalDpi xmlns:a14="http://schemas.microsoft.com/office/drawing/2010/main" val="0"/>
              </a:ext>
            </a:extLst>
          </a:blip>
          <a:srcRect l="-725" t="86978" r="725"/>
          <a:stretch/>
        </p:blipFill>
        <p:spPr bwMode="auto">
          <a:xfrm>
            <a:off x="-76200" y="5007427"/>
            <a:ext cx="12268200" cy="1899339"/>
          </a:xfrm>
          <a:prstGeom prst="rect">
            <a:avLst/>
          </a:prstGeom>
          <a:ln>
            <a:noFill/>
          </a:ln>
          <a:extLst>
            <a:ext uri="{53640926-AAD7-44D8-BBD7-CCE9431645EC}">
              <a14:shadowObscured xmlns:a14="http://schemas.microsoft.com/office/drawing/2010/main"/>
            </a:ext>
          </a:extLst>
        </p:spPr>
      </p:pic>
      <p:sp>
        <p:nvSpPr>
          <p:cNvPr id="2" name="CuadroTexto 1"/>
          <p:cNvSpPr txBox="1"/>
          <p:nvPr/>
        </p:nvSpPr>
        <p:spPr>
          <a:xfrm>
            <a:off x="1804209" y="695809"/>
            <a:ext cx="7758235" cy="584775"/>
          </a:xfrm>
          <a:prstGeom prst="rect">
            <a:avLst/>
          </a:prstGeom>
          <a:noFill/>
        </p:spPr>
        <p:txBody>
          <a:bodyPr wrap="square" rtlCol="0">
            <a:spAutoFit/>
          </a:bodyPr>
          <a:lstStyle/>
          <a:p>
            <a:pPr algn="ctr"/>
            <a:r>
              <a:rPr lang="es-ES" sz="3200" b="1" dirty="0">
                <a:solidFill>
                  <a:schemeClr val="accent1">
                    <a:lumMod val="50000"/>
                  </a:schemeClr>
                </a:solidFill>
                <a:latin typeface="Arial" panose="020B0604020202020204" pitchFamily="34" charset="0"/>
                <a:cs typeface="Arial" panose="020B0604020202020204" pitchFamily="34" charset="0"/>
              </a:rPr>
              <a:t>Objetivo de la LGA </a:t>
            </a:r>
            <a:endParaRPr lang="es-MX" sz="3200" b="1" dirty="0">
              <a:solidFill>
                <a:schemeClr val="accent1">
                  <a:lumMod val="50000"/>
                </a:schemeClr>
              </a:solidFill>
              <a:latin typeface="Arial" panose="020B0604020202020204" pitchFamily="34" charset="0"/>
              <a:cs typeface="Arial" panose="020B0604020202020204" pitchFamily="34" charset="0"/>
            </a:endParaRPr>
          </a:p>
        </p:txBody>
      </p:sp>
      <p:sp>
        <p:nvSpPr>
          <p:cNvPr id="9" name="CuadroTexto 8"/>
          <p:cNvSpPr txBox="1"/>
          <p:nvPr/>
        </p:nvSpPr>
        <p:spPr>
          <a:xfrm>
            <a:off x="1586430" y="1750367"/>
            <a:ext cx="8659059" cy="3357266"/>
          </a:xfrm>
          <a:prstGeom prst="rect">
            <a:avLst/>
          </a:prstGeom>
          <a:noFill/>
        </p:spPr>
        <p:txBody>
          <a:bodyPr wrap="square" rtlCol="0">
            <a:spAutoFit/>
          </a:bodyPr>
          <a:lstStyle/>
          <a:p>
            <a:pPr algn="just">
              <a:lnSpc>
                <a:spcPct val="150000"/>
              </a:lnSpc>
            </a:pPr>
            <a:r>
              <a:rPr lang="es-MX" sz="2400" dirty="0">
                <a:solidFill>
                  <a:schemeClr val="accent1">
                    <a:lumMod val="75000"/>
                  </a:schemeClr>
                </a:solidFill>
                <a:latin typeface="Open Sans"/>
                <a:ea typeface="Times New Roman" panose="02020603050405020304" pitchFamily="18" charset="0"/>
                <a:cs typeface="Arial" panose="020B0604020202020204" pitchFamily="34" charset="0"/>
              </a:rPr>
              <a:t>Garantizar la organización, conservación, disponibilidad, integridad y localización expedita, de los documentos de archivo  contribuyendo a la eficiencia y eficacia </a:t>
            </a:r>
            <a:r>
              <a:rPr lang="es-ES" sz="2400" dirty="0">
                <a:solidFill>
                  <a:schemeClr val="accent1">
                    <a:lumMod val="75000"/>
                  </a:schemeClr>
                </a:solidFill>
                <a:latin typeface="Open Sans"/>
                <a:ea typeface="Times New Roman" panose="02020603050405020304" pitchFamily="18" charset="0"/>
                <a:cs typeface="Arial" panose="020B0604020202020204" pitchFamily="34" charset="0"/>
              </a:rPr>
              <a:t> en los servicios que presta la institución, en la toma de decisiones</a:t>
            </a:r>
            <a:r>
              <a:rPr lang="es-MX" sz="2400" dirty="0">
                <a:solidFill>
                  <a:schemeClr val="accent1">
                    <a:lumMod val="75000"/>
                  </a:schemeClr>
                </a:solidFill>
                <a:latin typeface="Open Sans"/>
                <a:ea typeface="Times New Roman" panose="02020603050405020304" pitchFamily="18" charset="0"/>
                <a:cs typeface="Arial" panose="020B0604020202020204" pitchFamily="34" charset="0"/>
              </a:rPr>
              <a:t>, así como el resguardo y difusión de la memoria institucional.</a:t>
            </a:r>
          </a:p>
        </p:txBody>
      </p:sp>
    </p:spTree>
    <p:extLst>
      <p:ext uri="{BB962C8B-B14F-4D97-AF65-F5344CB8AC3E}">
        <p14:creationId xmlns:p14="http://schemas.microsoft.com/office/powerpoint/2010/main" val="4679020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p:nvPr/>
        </p:nvPicPr>
        <p:blipFill rotWithShape="1">
          <a:blip r:embed="rId2" cstate="print">
            <a:extLst>
              <a:ext uri="{28A0092B-C50C-407E-A947-70E740481C1C}">
                <a14:useLocalDpi xmlns:a14="http://schemas.microsoft.com/office/drawing/2010/main" val="0"/>
              </a:ext>
            </a:extLst>
          </a:blip>
          <a:srcRect l="-725" t="86978" r="725"/>
          <a:stretch/>
        </p:blipFill>
        <p:spPr bwMode="auto">
          <a:xfrm>
            <a:off x="-10886" y="4985653"/>
            <a:ext cx="12192000" cy="1899339"/>
          </a:xfrm>
          <a:prstGeom prst="rect">
            <a:avLst/>
          </a:prstGeom>
          <a:ln>
            <a:noFill/>
          </a:ln>
          <a:extLst>
            <a:ext uri="{53640926-AAD7-44D8-BBD7-CCE9431645EC}">
              <a14:shadowObscured xmlns:a14="http://schemas.microsoft.com/office/drawing/2010/main"/>
            </a:ext>
          </a:extLst>
        </p:spPr>
      </p:pic>
      <p:sp>
        <p:nvSpPr>
          <p:cNvPr id="2" name="CuadroTexto 1"/>
          <p:cNvSpPr txBox="1"/>
          <p:nvPr/>
        </p:nvSpPr>
        <p:spPr>
          <a:xfrm>
            <a:off x="6786390" y="940243"/>
            <a:ext cx="4902890" cy="3416320"/>
          </a:xfrm>
          <a:prstGeom prst="rect">
            <a:avLst/>
          </a:prstGeom>
          <a:noFill/>
        </p:spPr>
        <p:txBody>
          <a:bodyPr wrap="square" rtlCol="0">
            <a:spAutoFit/>
          </a:bodyPr>
          <a:lstStyle/>
          <a:p>
            <a:pPr marL="285750" indent="-285750">
              <a:buFont typeface="Courier New" panose="02070309020205020404" pitchFamily="49" charset="0"/>
              <a:buChar char="o"/>
            </a:pPr>
            <a:r>
              <a:rPr lang="es-ES" sz="2400" dirty="0">
                <a:solidFill>
                  <a:schemeClr val="accent1">
                    <a:lumMod val="75000"/>
                  </a:schemeClr>
                </a:solidFill>
                <a:latin typeface="Open Sans"/>
                <a:cs typeface="Arial" panose="020B0604020202020204" pitchFamily="34" charset="0"/>
              </a:rPr>
              <a:t>Eliminamos los documentos más antiguos.</a:t>
            </a:r>
          </a:p>
          <a:p>
            <a:endParaRPr lang="es-ES" sz="2400" dirty="0">
              <a:solidFill>
                <a:schemeClr val="accent1">
                  <a:lumMod val="75000"/>
                </a:schemeClr>
              </a:solidFill>
              <a:latin typeface="Open Sans"/>
              <a:cs typeface="Arial" panose="020B0604020202020204" pitchFamily="34" charset="0"/>
            </a:endParaRPr>
          </a:p>
          <a:p>
            <a:pPr marL="285750" indent="-285750">
              <a:buFont typeface="Courier New" panose="02070309020205020404" pitchFamily="49" charset="0"/>
              <a:buChar char="o"/>
            </a:pPr>
            <a:r>
              <a:rPr lang="es-ES" sz="2400" dirty="0">
                <a:solidFill>
                  <a:schemeClr val="accent1">
                    <a:lumMod val="75000"/>
                  </a:schemeClr>
                </a:solidFill>
                <a:latin typeface="Open Sans"/>
                <a:cs typeface="Arial" panose="020B0604020202020204" pitchFamily="34" charset="0"/>
              </a:rPr>
              <a:t>Abandonamos los documentos en lugares inadecuados.</a:t>
            </a:r>
          </a:p>
          <a:p>
            <a:endParaRPr lang="es-ES" sz="2400" dirty="0">
              <a:solidFill>
                <a:schemeClr val="accent1">
                  <a:lumMod val="75000"/>
                </a:schemeClr>
              </a:solidFill>
              <a:latin typeface="Open Sans"/>
              <a:cs typeface="Arial" panose="020B0604020202020204" pitchFamily="34" charset="0"/>
            </a:endParaRPr>
          </a:p>
          <a:p>
            <a:pPr algn="just"/>
            <a:r>
              <a:rPr lang="es-ES" sz="2400" dirty="0">
                <a:solidFill>
                  <a:schemeClr val="accent1">
                    <a:lumMod val="75000"/>
                  </a:schemeClr>
                </a:solidFill>
                <a:latin typeface="Open Sans"/>
                <a:cs typeface="Arial" panose="020B0604020202020204" pitchFamily="34" charset="0"/>
              </a:rPr>
              <a:t>Por lo tanto existe pérdida de documentos vitales para conocer el pasado de nuestra institución.</a:t>
            </a:r>
            <a:endParaRPr lang="es-MX" sz="2400" dirty="0">
              <a:solidFill>
                <a:schemeClr val="accent1">
                  <a:lumMod val="75000"/>
                </a:schemeClr>
              </a:solidFill>
              <a:latin typeface="Open Sans"/>
              <a:cs typeface="Arial" panose="020B0604020202020204" pitchFamily="34" charset="0"/>
            </a:endParaRPr>
          </a:p>
        </p:txBody>
      </p:sp>
      <p:graphicFrame>
        <p:nvGraphicFramePr>
          <p:cNvPr id="4" name="Diagrama 3"/>
          <p:cNvGraphicFramePr/>
          <p:nvPr>
            <p:extLst>
              <p:ext uri="{D42A27DB-BD31-4B8C-83A1-F6EECF244321}">
                <p14:modId xmlns:p14="http://schemas.microsoft.com/office/powerpoint/2010/main" val="2337639305"/>
              </p:ext>
            </p:extLst>
          </p:nvPr>
        </p:nvGraphicFramePr>
        <p:xfrm>
          <a:off x="85059" y="680484"/>
          <a:ext cx="7522571" cy="51318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 Box 5">
            <a:extLst>
              <a:ext uri="{FF2B5EF4-FFF2-40B4-BE49-F238E27FC236}">
                <a16:creationId xmlns:a16="http://schemas.microsoft.com/office/drawing/2014/main" id="{C094B8A2-3B52-4FAE-B597-7947AA530309}"/>
              </a:ext>
            </a:extLst>
          </p:cNvPr>
          <p:cNvSpPr txBox="1">
            <a:spLocks noChangeArrowheads="1"/>
          </p:cNvSpPr>
          <p:nvPr/>
        </p:nvSpPr>
        <p:spPr bwMode="auto">
          <a:xfrm>
            <a:off x="6706123" y="36469"/>
            <a:ext cx="5143500" cy="517130"/>
          </a:xfrm>
          <a:prstGeom prst="rect">
            <a:avLst/>
          </a:prstGeom>
          <a:noFill/>
          <a:ln>
            <a:noFill/>
          </a:ln>
          <a:extLst>
            <a:ext uri="{909E8E84-426E-40dd-AFC4-6F175D3DCCD1}">
              <a14:hiddenFill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solidFill>
                  <a:srgbClr val="FFFFFF"/>
                </a:solidFill>
              </a14:hiddenFill>
            </a:ex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w="9525">
                <a:solidFill>
                  <a:srgbClr val="000000"/>
                </a:solidFill>
                <a:miter lim="800000"/>
                <a:headEnd/>
                <a:tailEnd/>
              </a14:hiddenLine>
            </a:ext>
          </a:extLst>
        </p:spPr>
        <p:txBody>
          <a:bodyPr rot="0" vert="horz" wrap="square" lIns="91440" tIns="45720" rIns="91440" bIns="45720" anchor="t" anchorCtr="0" upright="1">
            <a:noAutofit/>
          </a:bodyPr>
          <a:lstStyle/>
          <a:p>
            <a:pPr algn="r">
              <a:spcAft>
                <a:spcPts val="0"/>
              </a:spcAft>
            </a:pPr>
            <a:r>
              <a:rPr lang="es-ES" sz="1000" b="1" dirty="0">
                <a:solidFill>
                  <a:srgbClr val="365F91"/>
                </a:solidFill>
                <a:effectLst/>
                <a:latin typeface="Open Sans"/>
                <a:ea typeface="Times New Roman" panose="02020603050405020304" pitchFamily="18" charset="0"/>
                <a:cs typeface="Arial" panose="020B0604020202020204" pitchFamily="34" charset="0"/>
              </a:rPr>
              <a:t>SECRETARÍA GENERAL</a:t>
            </a:r>
          </a:p>
          <a:p>
            <a:pPr algn="r">
              <a:spcAft>
                <a:spcPts val="0"/>
              </a:spcAft>
            </a:pPr>
            <a:r>
              <a:rPr lang="es-ES" sz="1000" dirty="0">
                <a:solidFill>
                  <a:srgbClr val="004B70"/>
                </a:solidFill>
                <a:latin typeface="Open Sans"/>
                <a:ea typeface="Times New Roman" panose="02020603050405020304" pitchFamily="18" charset="0"/>
                <a:cs typeface="Arial" panose="020B0604020202020204" pitchFamily="34" charset="0"/>
              </a:rPr>
              <a:t>Dirección de Gestión y Archivos</a:t>
            </a:r>
          </a:p>
          <a:p>
            <a:pPr algn="r">
              <a:spcAft>
                <a:spcPts val="0"/>
              </a:spcAft>
            </a:pPr>
            <a:r>
              <a:rPr lang="es-ES" sz="1000" dirty="0">
                <a:solidFill>
                  <a:srgbClr val="004B70"/>
                </a:solidFill>
                <a:latin typeface="Open Sans"/>
                <a:ea typeface="Times New Roman" panose="02020603050405020304" pitchFamily="18" charset="0"/>
                <a:cs typeface="Arial" panose="020B0604020202020204" pitchFamily="34" charset="0"/>
              </a:rPr>
              <a:t>Departamento de Archivo de Trámite</a:t>
            </a:r>
            <a:endParaRPr lang="es-MX" sz="1000" dirty="0">
              <a:solidFill>
                <a:srgbClr val="004B70"/>
              </a:solidFill>
              <a:latin typeface="Open Sans"/>
              <a:ea typeface="Times New Roman" panose="02020603050405020304" pitchFamily="18" charset="0"/>
              <a:cs typeface="Arial" panose="020B0604020202020204" pitchFamily="34" charset="0"/>
            </a:endParaRPr>
          </a:p>
          <a:p>
            <a:pPr algn="r">
              <a:spcAft>
                <a:spcPts val="0"/>
              </a:spcAft>
            </a:pPr>
            <a:r>
              <a:rPr lang="es-ES" sz="1000" b="1" dirty="0">
                <a:solidFill>
                  <a:srgbClr val="004B70"/>
                </a:solidFill>
                <a:effectLst/>
                <a:latin typeface="Open Sans"/>
                <a:ea typeface="Times New Roman" panose="02020603050405020304" pitchFamily="18" charset="0"/>
                <a:cs typeface="Arial" panose="020B0604020202020204" pitchFamily="34" charset="0"/>
              </a:rPr>
              <a:t> </a:t>
            </a:r>
            <a:endParaRPr lang="es-MX" sz="1200" dirty="0">
              <a:effectLst/>
              <a:latin typeface="Times New Roman" panose="02020603050405020304" pitchFamily="18" charset="0"/>
              <a:ea typeface="Times New Roman" panose="02020603050405020304" pitchFamily="18" charset="0"/>
            </a:endParaRPr>
          </a:p>
          <a:p>
            <a:pPr algn="r">
              <a:spcAft>
                <a:spcPts val="0"/>
              </a:spcAft>
            </a:pPr>
            <a:r>
              <a:rPr lang="es-ES" sz="1000" b="1" dirty="0">
                <a:solidFill>
                  <a:srgbClr val="004B70"/>
                </a:solidFill>
                <a:effectLst/>
                <a:latin typeface="Open Sans"/>
                <a:ea typeface="Times New Roman" panose="02020603050405020304" pitchFamily="18" charset="0"/>
                <a:cs typeface="Arial" panose="020B0604020202020204" pitchFamily="34" charset="0"/>
              </a:rPr>
              <a:t> </a:t>
            </a:r>
            <a:endParaRPr lang="es-MX"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75816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p:nvPr/>
        </p:nvPicPr>
        <p:blipFill rotWithShape="1">
          <a:blip r:embed="rId2" cstate="print">
            <a:extLst>
              <a:ext uri="{28A0092B-C50C-407E-A947-70E740481C1C}">
                <a14:useLocalDpi xmlns:a14="http://schemas.microsoft.com/office/drawing/2010/main" val="0"/>
              </a:ext>
            </a:extLst>
          </a:blip>
          <a:srcRect l="-725" t="86978" r="725"/>
          <a:stretch/>
        </p:blipFill>
        <p:spPr bwMode="auto">
          <a:xfrm>
            <a:off x="-76200" y="5007427"/>
            <a:ext cx="12268200" cy="1899339"/>
          </a:xfrm>
          <a:prstGeom prst="rect">
            <a:avLst/>
          </a:prstGeom>
          <a:ln>
            <a:noFill/>
          </a:ln>
          <a:extLst>
            <a:ext uri="{53640926-AAD7-44D8-BBD7-CCE9431645EC}">
              <a14:shadowObscured xmlns:a14="http://schemas.microsoft.com/office/drawing/2010/main"/>
            </a:ext>
          </a:extLst>
        </p:spPr>
      </p:pic>
      <p:sp>
        <p:nvSpPr>
          <p:cNvPr id="2" name="CuadroTexto 1">
            <a:extLst>
              <a:ext uri="{FF2B5EF4-FFF2-40B4-BE49-F238E27FC236}">
                <a16:creationId xmlns:a16="http://schemas.microsoft.com/office/drawing/2014/main" id="{0C4F8EF3-B2DB-4421-BC5E-87C7C80B74F1}"/>
              </a:ext>
            </a:extLst>
          </p:cNvPr>
          <p:cNvSpPr txBox="1"/>
          <p:nvPr/>
        </p:nvSpPr>
        <p:spPr>
          <a:xfrm>
            <a:off x="679897" y="1842798"/>
            <a:ext cx="10447140" cy="1938992"/>
          </a:xfrm>
          <a:prstGeom prst="rect">
            <a:avLst/>
          </a:prstGeom>
          <a:noFill/>
        </p:spPr>
        <p:txBody>
          <a:bodyPr wrap="square" rtlCol="0">
            <a:spAutoFit/>
          </a:bodyPr>
          <a:lstStyle/>
          <a:p>
            <a:pPr algn="ctr"/>
            <a:r>
              <a:rPr lang="es-MX" sz="6000" dirty="0">
                <a:solidFill>
                  <a:schemeClr val="accent1">
                    <a:lumMod val="50000"/>
                  </a:schemeClr>
                </a:solidFill>
                <a:latin typeface="Lucida Calligraphy" panose="03010101010101010101" pitchFamily="66" charset="0"/>
              </a:rPr>
              <a:t>Integración de expedientes</a:t>
            </a:r>
          </a:p>
        </p:txBody>
      </p:sp>
      <p:sp>
        <p:nvSpPr>
          <p:cNvPr id="6" name="Text Box 5">
            <a:extLst>
              <a:ext uri="{FF2B5EF4-FFF2-40B4-BE49-F238E27FC236}">
                <a16:creationId xmlns:a16="http://schemas.microsoft.com/office/drawing/2014/main" id="{20A0CC53-222A-4442-A478-7C316C3AF8D9}"/>
              </a:ext>
            </a:extLst>
          </p:cNvPr>
          <p:cNvSpPr txBox="1">
            <a:spLocks noChangeArrowheads="1"/>
          </p:cNvSpPr>
          <p:nvPr/>
        </p:nvSpPr>
        <p:spPr bwMode="auto">
          <a:xfrm>
            <a:off x="6706123" y="36469"/>
            <a:ext cx="5143500" cy="517130"/>
          </a:xfrm>
          <a:prstGeom prst="rect">
            <a:avLst/>
          </a:prstGeom>
          <a:noFill/>
          <a:ln>
            <a:noFill/>
          </a:ln>
          <a:extLst>
            <a:ext uri="{909E8E84-426E-40dd-AFC4-6F175D3DCCD1}">
              <a14:hiddenFill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solidFill>
                  <a:srgbClr val="FFFFFF"/>
                </a:solidFill>
              </a14:hiddenFill>
            </a:ex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w="9525">
                <a:solidFill>
                  <a:srgbClr val="000000"/>
                </a:solidFill>
                <a:miter lim="800000"/>
                <a:headEnd/>
                <a:tailEnd/>
              </a14:hiddenLine>
            </a:ext>
          </a:extLst>
        </p:spPr>
        <p:txBody>
          <a:bodyPr rot="0" vert="horz" wrap="square" lIns="91440" tIns="45720" rIns="91440" bIns="45720" anchor="t" anchorCtr="0" upright="1">
            <a:noAutofit/>
          </a:bodyPr>
          <a:lstStyle/>
          <a:p>
            <a:pPr algn="r">
              <a:spcAft>
                <a:spcPts val="0"/>
              </a:spcAft>
            </a:pPr>
            <a:r>
              <a:rPr lang="es-ES" sz="1000" b="1" dirty="0">
                <a:solidFill>
                  <a:srgbClr val="365F91"/>
                </a:solidFill>
                <a:effectLst/>
                <a:latin typeface="Open Sans"/>
                <a:ea typeface="Times New Roman" panose="02020603050405020304" pitchFamily="18" charset="0"/>
                <a:cs typeface="Arial" panose="020B0604020202020204" pitchFamily="34" charset="0"/>
              </a:rPr>
              <a:t>SECRETARÍA GENERAL</a:t>
            </a:r>
          </a:p>
          <a:p>
            <a:pPr algn="r">
              <a:spcAft>
                <a:spcPts val="0"/>
              </a:spcAft>
            </a:pPr>
            <a:r>
              <a:rPr lang="es-ES" sz="1000" dirty="0">
                <a:solidFill>
                  <a:srgbClr val="004B70"/>
                </a:solidFill>
                <a:latin typeface="Open Sans"/>
                <a:ea typeface="Times New Roman" panose="02020603050405020304" pitchFamily="18" charset="0"/>
                <a:cs typeface="Arial" panose="020B0604020202020204" pitchFamily="34" charset="0"/>
              </a:rPr>
              <a:t>Dirección de Gestión y Archivos</a:t>
            </a:r>
          </a:p>
          <a:p>
            <a:pPr algn="r">
              <a:spcAft>
                <a:spcPts val="0"/>
              </a:spcAft>
            </a:pPr>
            <a:r>
              <a:rPr lang="es-ES" sz="1000" dirty="0">
                <a:solidFill>
                  <a:srgbClr val="004B70"/>
                </a:solidFill>
                <a:latin typeface="Open Sans"/>
                <a:ea typeface="Times New Roman" panose="02020603050405020304" pitchFamily="18" charset="0"/>
                <a:cs typeface="Arial" panose="020B0604020202020204" pitchFamily="34" charset="0"/>
              </a:rPr>
              <a:t>Departamento de Archivo de Trámite</a:t>
            </a:r>
            <a:endParaRPr lang="es-MX" sz="1000" dirty="0">
              <a:solidFill>
                <a:srgbClr val="004B70"/>
              </a:solidFill>
              <a:latin typeface="Open Sans"/>
              <a:ea typeface="Times New Roman" panose="02020603050405020304" pitchFamily="18" charset="0"/>
              <a:cs typeface="Arial" panose="020B0604020202020204" pitchFamily="34" charset="0"/>
            </a:endParaRPr>
          </a:p>
          <a:p>
            <a:pPr algn="r">
              <a:spcAft>
                <a:spcPts val="0"/>
              </a:spcAft>
            </a:pPr>
            <a:r>
              <a:rPr lang="es-ES" sz="1000" b="1" dirty="0">
                <a:solidFill>
                  <a:srgbClr val="004B70"/>
                </a:solidFill>
                <a:effectLst/>
                <a:latin typeface="Open Sans"/>
                <a:ea typeface="Times New Roman" panose="02020603050405020304" pitchFamily="18" charset="0"/>
                <a:cs typeface="Arial" panose="020B0604020202020204" pitchFamily="34" charset="0"/>
              </a:rPr>
              <a:t> </a:t>
            </a:r>
            <a:endParaRPr lang="es-MX" sz="1200" dirty="0">
              <a:effectLst/>
              <a:latin typeface="Times New Roman" panose="02020603050405020304" pitchFamily="18" charset="0"/>
              <a:ea typeface="Times New Roman" panose="02020603050405020304" pitchFamily="18" charset="0"/>
            </a:endParaRPr>
          </a:p>
          <a:p>
            <a:pPr algn="r">
              <a:spcAft>
                <a:spcPts val="0"/>
              </a:spcAft>
            </a:pPr>
            <a:r>
              <a:rPr lang="es-ES" sz="1000" b="1" dirty="0">
                <a:solidFill>
                  <a:srgbClr val="004B70"/>
                </a:solidFill>
                <a:effectLst/>
                <a:latin typeface="Open Sans"/>
                <a:ea typeface="Times New Roman" panose="02020603050405020304" pitchFamily="18" charset="0"/>
                <a:cs typeface="Arial" panose="020B0604020202020204" pitchFamily="34" charset="0"/>
              </a:rPr>
              <a:t> </a:t>
            </a:r>
            <a:endParaRPr lang="es-MX"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25296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p:nvPr/>
        </p:nvPicPr>
        <p:blipFill rotWithShape="1">
          <a:blip r:embed="rId2" cstate="print">
            <a:extLst>
              <a:ext uri="{28A0092B-C50C-407E-A947-70E740481C1C}">
                <a14:useLocalDpi xmlns:a14="http://schemas.microsoft.com/office/drawing/2010/main" val="0"/>
              </a:ext>
            </a:extLst>
          </a:blip>
          <a:srcRect l="-725" t="86978" r="725"/>
          <a:stretch/>
        </p:blipFill>
        <p:spPr bwMode="auto">
          <a:xfrm>
            <a:off x="-10886" y="4985653"/>
            <a:ext cx="12192000" cy="1899339"/>
          </a:xfrm>
          <a:prstGeom prst="rect">
            <a:avLst/>
          </a:prstGeom>
          <a:ln>
            <a:noFill/>
          </a:ln>
          <a:extLst>
            <a:ext uri="{53640926-AAD7-44D8-BBD7-CCE9431645EC}">
              <a14:shadowObscured xmlns:a14="http://schemas.microsoft.com/office/drawing/2010/main"/>
            </a:ext>
          </a:extLst>
        </p:spPr>
      </p:pic>
      <p:sp>
        <p:nvSpPr>
          <p:cNvPr id="2" name="Rectángulo 1">
            <a:extLst>
              <a:ext uri="{FF2B5EF4-FFF2-40B4-BE49-F238E27FC236}">
                <a16:creationId xmlns:a16="http://schemas.microsoft.com/office/drawing/2014/main" id="{7D3FF8B4-137B-40F8-B82A-86DFB78CFA95}"/>
              </a:ext>
            </a:extLst>
          </p:cNvPr>
          <p:cNvSpPr/>
          <p:nvPr/>
        </p:nvSpPr>
        <p:spPr>
          <a:xfrm>
            <a:off x="1619900" y="483095"/>
            <a:ext cx="6749241" cy="584775"/>
          </a:xfrm>
          <a:prstGeom prst="rect">
            <a:avLst/>
          </a:prstGeom>
        </p:spPr>
        <p:txBody>
          <a:bodyPr wrap="square">
            <a:spAutoFit/>
          </a:bodyPr>
          <a:lstStyle/>
          <a:p>
            <a:r>
              <a:rPr lang="es-MX" sz="3200" b="1" dirty="0">
                <a:solidFill>
                  <a:schemeClr val="accent1">
                    <a:lumMod val="50000"/>
                  </a:schemeClr>
                </a:solidFill>
                <a:latin typeface="Arial" panose="020B0604020202020204" pitchFamily="34" charset="0"/>
                <a:cs typeface="Arial" panose="020B0604020202020204" pitchFamily="34" charset="0"/>
              </a:rPr>
              <a:t>INTEGRACIÓN DE EXPEDIENTES</a:t>
            </a:r>
          </a:p>
        </p:txBody>
      </p:sp>
      <p:sp>
        <p:nvSpPr>
          <p:cNvPr id="4" name="CuadroTexto 3">
            <a:extLst>
              <a:ext uri="{FF2B5EF4-FFF2-40B4-BE49-F238E27FC236}">
                <a16:creationId xmlns:a16="http://schemas.microsoft.com/office/drawing/2014/main" id="{49B93F16-8D42-45E0-98F5-858CAA69C40A}"/>
              </a:ext>
            </a:extLst>
          </p:cNvPr>
          <p:cNvSpPr txBox="1"/>
          <p:nvPr/>
        </p:nvSpPr>
        <p:spPr>
          <a:xfrm>
            <a:off x="165971" y="1015663"/>
            <a:ext cx="797442" cy="369332"/>
          </a:xfrm>
          <a:prstGeom prst="rect">
            <a:avLst/>
          </a:prstGeom>
          <a:noFill/>
        </p:spPr>
        <p:txBody>
          <a:bodyPr wrap="square" rtlCol="0">
            <a:spAutoFit/>
          </a:bodyPr>
          <a:lstStyle/>
          <a:p>
            <a:r>
              <a:rPr lang="es-MX" b="1" dirty="0"/>
              <a:t>Paso 1</a:t>
            </a:r>
          </a:p>
        </p:txBody>
      </p:sp>
      <p:sp>
        <p:nvSpPr>
          <p:cNvPr id="6" name="Rectángulo 5">
            <a:extLst>
              <a:ext uri="{FF2B5EF4-FFF2-40B4-BE49-F238E27FC236}">
                <a16:creationId xmlns:a16="http://schemas.microsoft.com/office/drawing/2014/main" id="{5BE506C6-A8D2-4CE1-953A-5487D424A3DD}"/>
              </a:ext>
            </a:extLst>
          </p:cNvPr>
          <p:cNvSpPr/>
          <p:nvPr/>
        </p:nvSpPr>
        <p:spPr>
          <a:xfrm>
            <a:off x="2815325" y="3044238"/>
            <a:ext cx="3452390" cy="2462213"/>
          </a:xfrm>
          <a:prstGeom prst="rect">
            <a:avLst/>
          </a:prstGeom>
        </p:spPr>
        <p:txBody>
          <a:bodyPr wrap="square">
            <a:spAutoFit/>
          </a:bodyPr>
          <a:lstStyle/>
          <a:p>
            <a:pPr algn="just"/>
            <a:r>
              <a:rPr lang="es-MX" sz="1400" dirty="0"/>
              <a:t>Los documentos deben archivarse en el expediente del asunto con el que tengan relación.  </a:t>
            </a:r>
          </a:p>
          <a:p>
            <a:pPr algn="just"/>
            <a:r>
              <a:rPr lang="es-MX" sz="1400" b="1" dirty="0"/>
              <a:t>Ejemplo de una terminación de obra</a:t>
            </a:r>
          </a:p>
          <a:p>
            <a:pPr marL="285750" indent="-285750" algn="just">
              <a:buFont typeface="Arial" panose="020B0604020202020204" pitchFamily="34" charset="0"/>
              <a:buChar char="•"/>
            </a:pPr>
            <a:r>
              <a:rPr lang="es-MX" sz="1400" dirty="0"/>
              <a:t>Avisto de terminación de obra.</a:t>
            </a:r>
          </a:p>
          <a:p>
            <a:pPr marL="285750" indent="-285750" algn="just">
              <a:buFont typeface="Arial" panose="020B0604020202020204" pitchFamily="34" charset="0"/>
              <a:buChar char="•"/>
            </a:pPr>
            <a:r>
              <a:rPr lang="es-MX" sz="1400" dirty="0"/>
              <a:t>Acta de verificación física del inmueble .</a:t>
            </a:r>
          </a:p>
          <a:p>
            <a:pPr marL="285750" indent="-285750" algn="just">
              <a:buFont typeface="Arial" panose="020B0604020202020204" pitchFamily="34" charset="0"/>
              <a:buChar char="•"/>
            </a:pPr>
            <a:r>
              <a:rPr lang="es-MX" sz="1400" dirty="0"/>
              <a:t>Fianza de vicios ocultos.</a:t>
            </a:r>
          </a:p>
          <a:p>
            <a:pPr marL="285750" indent="-285750" algn="just">
              <a:buFont typeface="Arial" panose="020B0604020202020204" pitchFamily="34" charset="0"/>
              <a:buChar char="•"/>
            </a:pPr>
            <a:r>
              <a:rPr lang="es-MX" sz="1400" dirty="0"/>
              <a:t>Acta de extinción de obligaciones y derechos.</a:t>
            </a:r>
          </a:p>
          <a:p>
            <a:pPr marL="285750" indent="-285750" algn="just">
              <a:buFont typeface="Arial" panose="020B0604020202020204" pitchFamily="34" charset="0"/>
              <a:buChar char="•"/>
            </a:pPr>
            <a:r>
              <a:rPr lang="es-MX" sz="1400" dirty="0"/>
              <a:t>Oficio de cancelación de la garantía de vicios ocultos .</a:t>
            </a:r>
          </a:p>
        </p:txBody>
      </p:sp>
      <p:grpSp>
        <p:nvGrpSpPr>
          <p:cNvPr id="13" name="Grupo 12">
            <a:extLst>
              <a:ext uri="{FF2B5EF4-FFF2-40B4-BE49-F238E27FC236}">
                <a16:creationId xmlns:a16="http://schemas.microsoft.com/office/drawing/2014/main" id="{73196A48-2ADA-4F7A-B6D2-2017DA4579DE}"/>
              </a:ext>
            </a:extLst>
          </p:cNvPr>
          <p:cNvGrpSpPr/>
          <p:nvPr/>
        </p:nvGrpSpPr>
        <p:grpSpPr>
          <a:xfrm>
            <a:off x="276812" y="1384995"/>
            <a:ext cx="3008647" cy="3495727"/>
            <a:chOff x="283949" y="2826961"/>
            <a:chExt cx="1820738" cy="2158692"/>
          </a:xfrm>
        </p:grpSpPr>
        <p:grpSp>
          <p:nvGrpSpPr>
            <p:cNvPr id="16" name="Grupo 15">
              <a:extLst>
                <a:ext uri="{FF2B5EF4-FFF2-40B4-BE49-F238E27FC236}">
                  <a16:creationId xmlns:a16="http://schemas.microsoft.com/office/drawing/2014/main" id="{03B119A7-6F5C-49D0-8E61-59F9DADF1F77}"/>
                </a:ext>
              </a:extLst>
            </p:cNvPr>
            <p:cNvGrpSpPr/>
            <p:nvPr/>
          </p:nvGrpSpPr>
          <p:grpSpPr>
            <a:xfrm>
              <a:off x="283949" y="2826961"/>
              <a:ext cx="1820738" cy="2158692"/>
              <a:chOff x="435935" y="3873565"/>
              <a:chExt cx="1552353" cy="1878649"/>
            </a:xfrm>
          </p:grpSpPr>
          <p:sp>
            <p:nvSpPr>
              <p:cNvPr id="8" name="Rectángulo 7">
                <a:extLst>
                  <a:ext uri="{FF2B5EF4-FFF2-40B4-BE49-F238E27FC236}">
                    <a16:creationId xmlns:a16="http://schemas.microsoft.com/office/drawing/2014/main" id="{CC15C988-392E-4C84-A743-3F71CEBFA3F5}"/>
                  </a:ext>
                </a:extLst>
              </p:cNvPr>
              <p:cNvSpPr/>
              <p:nvPr/>
            </p:nvSpPr>
            <p:spPr>
              <a:xfrm>
                <a:off x="435935" y="3873565"/>
                <a:ext cx="1297172" cy="1878649"/>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Rectángulo 8">
                <a:extLst>
                  <a:ext uri="{FF2B5EF4-FFF2-40B4-BE49-F238E27FC236}">
                    <a16:creationId xmlns:a16="http://schemas.microsoft.com/office/drawing/2014/main" id="{4B11BFD3-15F2-4199-9527-C7079786B480}"/>
                  </a:ext>
                </a:extLst>
              </p:cNvPr>
              <p:cNvSpPr/>
              <p:nvPr/>
            </p:nvSpPr>
            <p:spPr>
              <a:xfrm>
                <a:off x="1733107" y="3873565"/>
                <a:ext cx="255181" cy="857923"/>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pic>
          <p:nvPicPr>
            <p:cNvPr id="17" name="Imagen 16">
              <a:extLst>
                <a:ext uri="{FF2B5EF4-FFF2-40B4-BE49-F238E27FC236}">
                  <a16:creationId xmlns:a16="http://schemas.microsoft.com/office/drawing/2014/main" id="{6FDA194B-E7D6-493A-92A2-48BD1FCE0DA6}"/>
                </a:ext>
              </a:extLst>
            </p:cNvPr>
            <p:cNvPicPr>
              <a:picLocks noChangeAspect="1"/>
            </p:cNvPicPr>
            <p:nvPr/>
          </p:nvPicPr>
          <p:blipFill>
            <a:blip r:embed="rId3"/>
            <a:stretch>
              <a:fillRect/>
            </a:stretch>
          </p:blipFill>
          <p:spPr>
            <a:xfrm>
              <a:off x="355159" y="3022793"/>
              <a:ext cx="1398237" cy="1767028"/>
            </a:xfrm>
            <a:prstGeom prst="rect">
              <a:avLst/>
            </a:prstGeom>
          </p:spPr>
        </p:pic>
      </p:grpSp>
      <p:sp>
        <p:nvSpPr>
          <p:cNvPr id="18" name="CuadroTexto 17">
            <a:extLst>
              <a:ext uri="{FF2B5EF4-FFF2-40B4-BE49-F238E27FC236}">
                <a16:creationId xmlns:a16="http://schemas.microsoft.com/office/drawing/2014/main" id="{1DA172BA-510D-45ED-B288-2C87D88DCADA}"/>
              </a:ext>
            </a:extLst>
          </p:cNvPr>
          <p:cNvSpPr txBox="1"/>
          <p:nvPr/>
        </p:nvSpPr>
        <p:spPr>
          <a:xfrm>
            <a:off x="283949" y="5228994"/>
            <a:ext cx="2671902" cy="523220"/>
          </a:xfrm>
          <a:prstGeom prst="rect">
            <a:avLst/>
          </a:prstGeom>
          <a:noFill/>
        </p:spPr>
        <p:txBody>
          <a:bodyPr wrap="square" rtlCol="0">
            <a:spAutoFit/>
          </a:bodyPr>
          <a:lstStyle/>
          <a:p>
            <a:pPr algn="just"/>
            <a:r>
              <a:rPr lang="es-MX" sz="1400" b="1" dirty="0"/>
              <a:t>Los expedientes deben contener la carátula de identificación</a:t>
            </a:r>
          </a:p>
        </p:txBody>
      </p:sp>
      <p:cxnSp>
        <p:nvCxnSpPr>
          <p:cNvPr id="20" name="Conector recto de flecha 19">
            <a:extLst>
              <a:ext uri="{FF2B5EF4-FFF2-40B4-BE49-F238E27FC236}">
                <a16:creationId xmlns:a16="http://schemas.microsoft.com/office/drawing/2014/main" id="{2DC625E4-A5D8-4F08-B3A8-5C25DA090780}"/>
              </a:ext>
            </a:extLst>
          </p:cNvPr>
          <p:cNvCxnSpPr>
            <a:cxnSpLocks/>
          </p:cNvCxnSpPr>
          <p:nvPr/>
        </p:nvCxnSpPr>
        <p:spPr>
          <a:xfrm flipH="1" flipV="1">
            <a:off x="1054277" y="4671234"/>
            <a:ext cx="200366" cy="671132"/>
          </a:xfrm>
          <a:prstGeom prst="straightConnector1">
            <a:avLst/>
          </a:prstGeom>
          <a:ln w="127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CuadroTexto 18">
            <a:extLst>
              <a:ext uri="{FF2B5EF4-FFF2-40B4-BE49-F238E27FC236}">
                <a16:creationId xmlns:a16="http://schemas.microsoft.com/office/drawing/2014/main" id="{B62DD19E-9E9F-429E-91D4-A0B00CAFCBC1}"/>
              </a:ext>
            </a:extLst>
          </p:cNvPr>
          <p:cNvSpPr txBox="1"/>
          <p:nvPr/>
        </p:nvSpPr>
        <p:spPr>
          <a:xfrm>
            <a:off x="7775591" y="1023574"/>
            <a:ext cx="797442" cy="369332"/>
          </a:xfrm>
          <a:prstGeom prst="rect">
            <a:avLst/>
          </a:prstGeom>
          <a:noFill/>
        </p:spPr>
        <p:txBody>
          <a:bodyPr wrap="square" rtlCol="0">
            <a:spAutoFit/>
          </a:bodyPr>
          <a:lstStyle/>
          <a:p>
            <a:r>
              <a:rPr lang="es-MX" b="1" dirty="0"/>
              <a:t>Paso 2</a:t>
            </a:r>
          </a:p>
        </p:txBody>
      </p:sp>
      <p:sp>
        <p:nvSpPr>
          <p:cNvPr id="3" name="Rectángulo 2">
            <a:extLst>
              <a:ext uri="{FF2B5EF4-FFF2-40B4-BE49-F238E27FC236}">
                <a16:creationId xmlns:a16="http://schemas.microsoft.com/office/drawing/2014/main" id="{02129F9C-B85B-4D21-9518-85445B1BD9DF}"/>
              </a:ext>
            </a:extLst>
          </p:cNvPr>
          <p:cNvSpPr/>
          <p:nvPr/>
        </p:nvSpPr>
        <p:spPr>
          <a:xfrm>
            <a:off x="7775591" y="1366492"/>
            <a:ext cx="3452390" cy="1169551"/>
          </a:xfrm>
          <a:prstGeom prst="rect">
            <a:avLst/>
          </a:prstGeom>
        </p:spPr>
        <p:txBody>
          <a:bodyPr wrap="square">
            <a:spAutoFit/>
          </a:bodyPr>
          <a:lstStyle/>
          <a:p>
            <a:pPr algn="just"/>
            <a:r>
              <a:rPr lang="es-MX" sz="1400" b="1" dirty="0"/>
              <a:t>Ordenación documental</a:t>
            </a:r>
          </a:p>
          <a:p>
            <a:pPr algn="just"/>
            <a:r>
              <a:rPr lang="es-MX" sz="1400" dirty="0"/>
              <a:t>Los documentos se deben integrar al expediente de manera cronológica, es decir, el documento más antiguo es el primero y el de fecha más reciente es el último.</a:t>
            </a:r>
            <a:endParaRPr lang="es-MX" dirty="0"/>
          </a:p>
        </p:txBody>
      </p:sp>
      <p:pic>
        <p:nvPicPr>
          <p:cNvPr id="1026" name="Picture 2" descr="Resultado de imagen para ordenacion cronologica de documentos de archivo">
            <a:extLst>
              <a:ext uri="{FF2B5EF4-FFF2-40B4-BE49-F238E27FC236}">
                <a16:creationId xmlns:a16="http://schemas.microsoft.com/office/drawing/2014/main" id="{FE85D5AD-3335-4424-95A2-1BC7F43DDC5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1848" b="28034"/>
          <a:stretch/>
        </p:blipFill>
        <p:spPr bwMode="auto">
          <a:xfrm>
            <a:off x="7006601" y="2436149"/>
            <a:ext cx="3584979" cy="2926747"/>
          </a:xfrm>
          <a:prstGeom prst="rect">
            <a:avLst/>
          </a:prstGeom>
          <a:solidFill>
            <a:schemeClr val="accent4">
              <a:lumMod val="40000"/>
              <a:lumOff val="60000"/>
            </a:schemeClr>
          </a:solidFill>
        </p:spPr>
      </p:pic>
      <p:pic>
        <p:nvPicPr>
          <p:cNvPr id="21" name="Imagen 20">
            <a:extLst>
              <a:ext uri="{FF2B5EF4-FFF2-40B4-BE49-F238E27FC236}">
                <a16:creationId xmlns:a16="http://schemas.microsoft.com/office/drawing/2014/main" id="{DFB4BACD-DFBC-4AA2-A5A7-2479815CA3D0}"/>
              </a:ext>
            </a:extLst>
          </p:cNvPr>
          <p:cNvPicPr>
            <a:picLocks noChangeAspect="1"/>
          </p:cNvPicPr>
          <p:nvPr/>
        </p:nvPicPr>
        <p:blipFill rotWithShape="1">
          <a:blip r:embed="rId5"/>
          <a:srcRect l="2417" r="3623"/>
          <a:stretch/>
        </p:blipFill>
        <p:spPr>
          <a:xfrm>
            <a:off x="3413116" y="1288180"/>
            <a:ext cx="3311864" cy="1790023"/>
          </a:xfrm>
          <a:prstGeom prst="rect">
            <a:avLst/>
          </a:prstGeom>
        </p:spPr>
      </p:pic>
      <p:sp>
        <p:nvSpPr>
          <p:cNvPr id="22" name="Text Box 5">
            <a:extLst>
              <a:ext uri="{FF2B5EF4-FFF2-40B4-BE49-F238E27FC236}">
                <a16:creationId xmlns:a16="http://schemas.microsoft.com/office/drawing/2014/main" id="{5046B237-1F08-4BF5-B195-5DFBE537FFFF}"/>
              </a:ext>
            </a:extLst>
          </p:cNvPr>
          <p:cNvSpPr txBox="1">
            <a:spLocks noChangeArrowheads="1"/>
          </p:cNvSpPr>
          <p:nvPr/>
        </p:nvSpPr>
        <p:spPr bwMode="auto">
          <a:xfrm>
            <a:off x="6706123" y="36469"/>
            <a:ext cx="5143500" cy="517130"/>
          </a:xfrm>
          <a:prstGeom prst="rect">
            <a:avLst/>
          </a:prstGeom>
          <a:noFill/>
          <a:ln>
            <a:noFill/>
          </a:ln>
          <a:extLst>
            <a:ext uri="{909E8E84-426E-40dd-AFC4-6F175D3DCCD1}">
              <a14:hiddenFill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solidFill>
                  <a:srgbClr val="FFFFFF"/>
                </a:solidFill>
              </a14:hiddenFill>
            </a:ex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w="9525">
                <a:solidFill>
                  <a:srgbClr val="000000"/>
                </a:solidFill>
                <a:miter lim="800000"/>
                <a:headEnd/>
                <a:tailEnd/>
              </a14:hiddenLine>
            </a:ext>
          </a:extLst>
        </p:spPr>
        <p:txBody>
          <a:bodyPr rot="0" vert="horz" wrap="square" lIns="91440" tIns="45720" rIns="91440" bIns="45720" anchor="t" anchorCtr="0" upright="1">
            <a:noAutofit/>
          </a:bodyPr>
          <a:lstStyle/>
          <a:p>
            <a:pPr algn="r">
              <a:spcAft>
                <a:spcPts val="0"/>
              </a:spcAft>
            </a:pPr>
            <a:r>
              <a:rPr lang="es-ES" sz="1000" b="1" dirty="0">
                <a:solidFill>
                  <a:srgbClr val="365F91"/>
                </a:solidFill>
                <a:effectLst/>
                <a:latin typeface="Open Sans"/>
                <a:ea typeface="Times New Roman" panose="02020603050405020304" pitchFamily="18" charset="0"/>
                <a:cs typeface="Arial" panose="020B0604020202020204" pitchFamily="34" charset="0"/>
              </a:rPr>
              <a:t>SECRETARÍA GENERAL</a:t>
            </a:r>
          </a:p>
          <a:p>
            <a:pPr algn="r">
              <a:spcAft>
                <a:spcPts val="0"/>
              </a:spcAft>
            </a:pPr>
            <a:r>
              <a:rPr lang="es-ES" sz="1000" dirty="0">
                <a:solidFill>
                  <a:srgbClr val="004B70"/>
                </a:solidFill>
                <a:latin typeface="Open Sans"/>
                <a:ea typeface="Times New Roman" panose="02020603050405020304" pitchFamily="18" charset="0"/>
                <a:cs typeface="Arial" panose="020B0604020202020204" pitchFamily="34" charset="0"/>
              </a:rPr>
              <a:t>Dirección de Gestión y Archivos</a:t>
            </a:r>
          </a:p>
          <a:p>
            <a:pPr algn="r">
              <a:spcAft>
                <a:spcPts val="0"/>
              </a:spcAft>
            </a:pPr>
            <a:r>
              <a:rPr lang="es-ES" sz="1000" dirty="0">
                <a:solidFill>
                  <a:srgbClr val="004B70"/>
                </a:solidFill>
                <a:latin typeface="Open Sans"/>
                <a:ea typeface="Times New Roman" panose="02020603050405020304" pitchFamily="18" charset="0"/>
                <a:cs typeface="Arial" panose="020B0604020202020204" pitchFamily="34" charset="0"/>
              </a:rPr>
              <a:t>Departamento de Archivo de Trámite</a:t>
            </a:r>
            <a:endParaRPr lang="es-MX" sz="1000" dirty="0">
              <a:solidFill>
                <a:srgbClr val="004B70"/>
              </a:solidFill>
              <a:latin typeface="Open Sans"/>
              <a:ea typeface="Times New Roman" panose="02020603050405020304" pitchFamily="18" charset="0"/>
              <a:cs typeface="Arial" panose="020B0604020202020204" pitchFamily="34" charset="0"/>
            </a:endParaRPr>
          </a:p>
          <a:p>
            <a:pPr algn="r">
              <a:spcAft>
                <a:spcPts val="0"/>
              </a:spcAft>
            </a:pPr>
            <a:r>
              <a:rPr lang="es-ES" sz="1000" b="1" dirty="0">
                <a:solidFill>
                  <a:srgbClr val="004B70"/>
                </a:solidFill>
                <a:effectLst/>
                <a:latin typeface="Open Sans"/>
                <a:ea typeface="Times New Roman" panose="02020603050405020304" pitchFamily="18" charset="0"/>
                <a:cs typeface="Arial" panose="020B0604020202020204" pitchFamily="34" charset="0"/>
              </a:rPr>
              <a:t> </a:t>
            </a:r>
            <a:endParaRPr lang="es-MX" sz="1200" dirty="0">
              <a:effectLst/>
              <a:latin typeface="Times New Roman" panose="02020603050405020304" pitchFamily="18" charset="0"/>
              <a:ea typeface="Times New Roman" panose="02020603050405020304" pitchFamily="18" charset="0"/>
            </a:endParaRPr>
          </a:p>
          <a:p>
            <a:pPr algn="r">
              <a:spcAft>
                <a:spcPts val="0"/>
              </a:spcAft>
            </a:pPr>
            <a:r>
              <a:rPr lang="es-ES" sz="1000" b="1" dirty="0">
                <a:solidFill>
                  <a:srgbClr val="004B70"/>
                </a:solidFill>
                <a:effectLst/>
                <a:latin typeface="Open Sans"/>
                <a:ea typeface="Times New Roman" panose="02020603050405020304" pitchFamily="18" charset="0"/>
                <a:cs typeface="Arial" panose="020B0604020202020204" pitchFamily="34" charset="0"/>
              </a:rPr>
              <a:t> </a:t>
            </a:r>
            <a:endParaRPr lang="es-MX"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18432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p:nvPr/>
        </p:nvPicPr>
        <p:blipFill rotWithShape="1">
          <a:blip r:embed="rId2" cstate="print">
            <a:extLst>
              <a:ext uri="{28A0092B-C50C-407E-A947-70E740481C1C}">
                <a14:useLocalDpi xmlns:a14="http://schemas.microsoft.com/office/drawing/2010/main" val="0"/>
              </a:ext>
            </a:extLst>
          </a:blip>
          <a:srcRect l="-725" t="86978" r="725"/>
          <a:stretch/>
        </p:blipFill>
        <p:spPr bwMode="auto">
          <a:xfrm>
            <a:off x="-10886" y="4985653"/>
            <a:ext cx="12192000" cy="1899339"/>
          </a:xfrm>
          <a:prstGeom prst="rect">
            <a:avLst/>
          </a:prstGeom>
          <a:ln>
            <a:noFill/>
          </a:ln>
          <a:extLst>
            <a:ext uri="{53640926-AAD7-44D8-BBD7-CCE9431645EC}">
              <a14:shadowObscured xmlns:a14="http://schemas.microsoft.com/office/drawing/2010/main"/>
            </a:ext>
          </a:extLst>
        </p:spPr>
      </p:pic>
      <p:sp>
        <p:nvSpPr>
          <p:cNvPr id="11" name="Rectángulo 10">
            <a:extLst>
              <a:ext uri="{FF2B5EF4-FFF2-40B4-BE49-F238E27FC236}">
                <a16:creationId xmlns:a16="http://schemas.microsoft.com/office/drawing/2014/main" id="{042F04E7-213A-40A0-B80F-FC0CE54749F3}"/>
              </a:ext>
            </a:extLst>
          </p:cNvPr>
          <p:cNvSpPr/>
          <p:nvPr/>
        </p:nvSpPr>
        <p:spPr>
          <a:xfrm>
            <a:off x="939209" y="2097055"/>
            <a:ext cx="3306726" cy="2246769"/>
          </a:xfrm>
          <a:prstGeom prst="rect">
            <a:avLst/>
          </a:prstGeom>
        </p:spPr>
        <p:txBody>
          <a:bodyPr wrap="square">
            <a:spAutoFit/>
          </a:bodyPr>
          <a:lstStyle/>
          <a:p>
            <a:pPr algn="just"/>
            <a:r>
              <a:rPr lang="es-MX" sz="1400" dirty="0"/>
              <a:t>Para perforar los documentos, tenga presente que:  </a:t>
            </a:r>
          </a:p>
          <a:p>
            <a:pPr algn="just"/>
            <a:r>
              <a:rPr lang="es-MX" sz="1400" dirty="0"/>
              <a:t>• Los márgenes del documento deben ser considerados en la elaboración del documento, teniendo como mínimo 3 cm en el margen izquierdo y derecho, y 2.5 cm en el margen superior e inferior. </a:t>
            </a:r>
          </a:p>
          <a:p>
            <a:pPr algn="just"/>
            <a:r>
              <a:rPr lang="es-MX" sz="1400" dirty="0"/>
              <a:t> • Si el documento no cuenta con los márgenes propuestos, este se pondrá en un protector de hojas.</a:t>
            </a:r>
          </a:p>
        </p:txBody>
      </p:sp>
      <p:sp>
        <p:nvSpPr>
          <p:cNvPr id="12" name="CuadroTexto 11">
            <a:extLst>
              <a:ext uri="{FF2B5EF4-FFF2-40B4-BE49-F238E27FC236}">
                <a16:creationId xmlns:a16="http://schemas.microsoft.com/office/drawing/2014/main" id="{FE4B233F-9081-4054-BB08-87FA03766C79}"/>
              </a:ext>
            </a:extLst>
          </p:cNvPr>
          <p:cNvSpPr txBox="1"/>
          <p:nvPr/>
        </p:nvSpPr>
        <p:spPr>
          <a:xfrm>
            <a:off x="850604" y="1194927"/>
            <a:ext cx="2505740" cy="369332"/>
          </a:xfrm>
          <a:prstGeom prst="rect">
            <a:avLst/>
          </a:prstGeom>
          <a:noFill/>
        </p:spPr>
        <p:txBody>
          <a:bodyPr wrap="square" rtlCol="0">
            <a:spAutoFit/>
          </a:bodyPr>
          <a:lstStyle/>
          <a:p>
            <a:r>
              <a:rPr lang="es-MX" b="1" dirty="0"/>
              <a:t>Continuidad del Paso 2</a:t>
            </a:r>
          </a:p>
        </p:txBody>
      </p:sp>
      <p:pic>
        <p:nvPicPr>
          <p:cNvPr id="1030" name="Picture 6" descr="Resultado de imagen para perforacion de documentos para expedientar">
            <a:extLst>
              <a:ext uri="{FF2B5EF4-FFF2-40B4-BE49-F238E27FC236}">
                <a16:creationId xmlns:a16="http://schemas.microsoft.com/office/drawing/2014/main" id="{E3E3FA22-AEB3-4AF1-A5A1-E79946E66F7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284" t="12052" r="10077" b="9845"/>
          <a:stretch/>
        </p:blipFill>
        <p:spPr bwMode="auto">
          <a:xfrm>
            <a:off x="6242516" y="1564259"/>
            <a:ext cx="3873794" cy="2779565"/>
          </a:xfrm>
          <a:prstGeom prst="rect">
            <a:avLst/>
          </a:prstGeom>
          <a:noFill/>
          <a:extLst>
            <a:ext uri="{909E8E84-426E-40DD-AFC4-6F175D3DCCD1}">
              <a14:hiddenFill xmlns:a14="http://schemas.microsoft.com/office/drawing/2010/main">
                <a:solidFill>
                  <a:srgbClr val="FFFFFF"/>
                </a:solidFill>
              </a14:hiddenFill>
            </a:ext>
          </a:extLst>
        </p:spPr>
      </p:pic>
      <p:sp>
        <p:nvSpPr>
          <p:cNvPr id="15" name="Rectángulo 14">
            <a:extLst>
              <a:ext uri="{FF2B5EF4-FFF2-40B4-BE49-F238E27FC236}">
                <a16:creationId xmlns:a16="http://schemas.microsoft.com/office/drawing/2014/main" id="{82807A9A-E108-4CB2-8D70-21981C980ABE}"/>
              </a:ext>
            </a:extLst>
          </p:cNvPr>
          <p:cNvSpPr/>
          <p:nvPr/>
        </p:nvSpPr>
        <p:spPr>
          <a:xfrm>
            <a:off x="6242516" y="4343824"/>
            <a:ext cx="3873794" cy="738664"/>
          </a:xfrm>
          <a:prstGeom prst="rect">
            <a:avLst/>
          </a:prstGeom>
        </p:spPr>
        <p:txBody>
          <a:bodyPr wrap="square">
            <a:spAutoFit/>
          </a:bodyPr>
          <a:lstStyle/>
          <a:p>
            <a:pPr algn="just"/>
            <a:r>
              <a:rPr lang="es-MX" sz="1400" dirty="0"/>
              <a:t>En el caso de expedientes que excedan los 3 cm, se deberá dividir en legajos,</a:t>
            </a:r>
          </a:p>
          <a:p>
            <a:pPr algn="just"/>
            <a:r>
              <a:rPr lang="es-MX" sz="1400" b="1" dirty="0"/>
              <a:t> Ejemplo: </a:t>
            </a:r>
            <a:r>
              <a:rPr lang="es-MX" sz="1400" dirty="0"/>
              <a:t>1 de 2; 3 de 8; 5 de 5</a:t>
            </a:r>
          </a:p>
        </p:txBody>
      </p:sp>
      <p:sp>
        <p:nvSpPr>
          <p:cNvPr id="7" name="Text Box 5">
            <a:extLst>
              <a:ext uri="{FF2B5EF4-FFF2-40B4-BE49-F238E27FC236}">
                <a16:creationId xmlns:a16="http://schemas.microsoft.com/office/drawing/2014/main" id="{E787AA09-BFB8-47A4-814F-47F2FF4CE131}"/>
              </a:ext>
            </a:extLst>
          </p:cNvPr>
          <p:cNvSpPr txBox="1">
            <a:spLocks noChangeArrowheads="1"/>
          </p:cNvSpPr>
          <p:nvPr/>
        </p:nvSpPr>
        <p:spPr bwMode="auto">
          <a:xfrm>
            <a:off x="6706123" y="36469"/>
            <a:ext cx="5143500" cy="517130"/>
          </a:xfrm>
          <a:prstGeom prst="rect">
            <a:avLst/>
          </a:prstGeom>
          <a:noFill/>
          <a:ln>
            <a:noFill/>
          </a:ln>
          <a:extLst>
            <a:ext uri="{909E8E84-426E-40dd-AFC4-6F175D3DCCD1}">
              <a14:hiddenFill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solidFill>
                  <a:srgbClr val="FFFFFF"/>
                </a:solidFill>
              </a14:hiddenFill>
            </a:ex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w="9525">
                <a:solidFill>
                  <a:srgbClr val="000000"/>
                </a:solidFill>
                <a:miter lim="800000"/>
                <a:headEnd/>
                <a:tailEnd/>
              </a14:hiddenLine>
            </a:ext>
          </a:extLst>
        </p:spPr>
        <p:txBody>
          <a:bodyPr rot="0" vert="horz" wrap="square" lIns="91440" tIns="45720" rIns="91440" bIns="45720" anchor="t" anchorCtr="0" upright="1">
            <a:noAutofit/>
          </a:bodyPr>
          <a:lstStyle/>
          <a:p>
            <a:pPr algn="r">
              <a:spcAft>
                <a:spcPts val="0"/>
              </a:spcAft>
            </a:pPr>
            <a:r>
              <a:rPr lang="es-ES" sz="1000" b="1" dirty="0">
                <a:solidFill>
                  <a:srgbClr val="365F91"/>
                </a:solidFill>
                <a:effectLst/>
                <a:latin typeface="Open Sans"/>
                <a:ea typeface="Times New Roman" panose="02020603050405020304" pitchFamily="18" charset="0"/>
                <a:cs typeface="Arial" panose="020B0604020202020204" pitchFamily="34" charset="0"/>
              </a:rPr>
              <a:t>SECRETARÍA GENERAL</a:t>
            </a:r>
          </a:p>
          <a:p>
            <a:pPr algn="r">
              <a:spcAft>
                <a:spcPts val="0"/>
              </a:spcAft>
            </a:pPr>
            <a:r>
              <a:rPr lang="es-ES" sz="1000" dirty="0">
                <a:solidFill>
                  <a:srgbClr val="004B70"/>
                </a:solidFill>
                <a:latin typeface="Open Sans"/>
                <a:ea typeface="Times New Roman" panose="02020603050405020304" pitchFamily="18" charset="0"/>
                <a:cs typeface="Arial" panose="020B0604020202020204" pitchFamily="34" charset="0"/>
              </a:rPr>
              <a:t>Dirección de Gestión y Archivos</a:t>
            </a:r>
          </a:p>
          <a:p>
            <a:pPr algn="r">
              <a:spcAft>
                <a:spcPts val="0"/>
              </a:spcAft>
            </a:pPr>
            <a:r>
              <a:rPr lang="es-ES" sz="1000" dirty="0">
                <a:solidFill>
                  <a:srgbClr val="004B70"/>
                </a:solidFill>
                <a:latin typeface="Open Sans"/>
                <a:ea typeface="Times New Roman" panose="02020603050405020304" pitchFamily="18" charset="0"/>
                <a:cs typeface="Arial" panose="020B0604020202020204" pitchFamily="34" charset="0"/>
              </a:rPr>
              <a:t>Departamento de Archivo de Trámite</a:t>
            </a:r>
            <a:endParaRPr lang="es-MX" sz="1000" dirty="0">
              <a:solidFill>
                <a:srgbClr val="004B70"/>
              </a:solidFill>
              <a:latin typeface="Open Sans"/>
              <a:ea typeface="Times New Roman" panose="02020603050405020304" pitchFamily="18" charset="0"/>
              <a:cs typeface="Arial" panose="020B0604020202020204" pitchFamily="34" charset="0"/>
            </a:endParaRPr>
          </a:p>
          <a:p>
            <a:pPr algn="r">
              <a:spcAft>
                <a:spcPts val="0"/>
              </a:spcAft>
            </a:pPr>
            <a:r>
              <a:rPr lang="es-ES" sz="1000" b="1" dirty="0">
                <a:solidFill>
                  <a:srgbClr val="004B70"/>
                </a:solidFill>
                <a:effectLst/>
                <a:latin typeface="Open Sans"/>
                <a:ea typeface="Times New Roman" panose="02020603050405020304" pitchFamily="18" charset="0"/>
                <a:cs typeface="Arial" panose="020B0604020202020204" pitchFamily="34" charset="0"/>
              </a:rPr>
              <a:t> </a:t>
            </a:r>
            <a:endParaRPr lang="es-MX" sz="1200" dirty="0">
              <a:effectLst/>
              <a:latin typeface="Times New Roman" panose="02020603050405020304" pitchFamily="18" charset="0"/>
              <a:ea typeface="Times New Roman" panose="02020603050405020304" pitchFamily="18" charset="0"/>
            </a:endParaRPr>
          </a:p>
          <a:p>
            <a:pPr algn="r">
              <a:spcAft>
                <a:spcPts val="0"/>
              </a:spcAft>
            </a:pPr>
            <a:r>
              <a:rPr lang="es-ES" sz="1000" b="1" dirty="0">
                <a:solidFill>
                  <a:srgbClr val="004B70"/>
                </a:solidFill>
                <a:effectLst/>
                <a:latin typeface="Open Sans"/>
                <a:ea typeface="Times New Roman" panose="02020603050405020304" pitchFamily="18" charset="0"/>
                <a:cs typeface="Arial" panose="020B0604020202020204" pitchFamily="34" charset="0"/>
              </a:rPr>
              <a:t> </a:t>
            </a:r>
            <a:endParaRPr lang="es-MX"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86770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p:nvPr/>
        </p:nvPicPr>
        <p:blipFill rotWithShape="1">
          <a:blip r:embed="rId2" cstate="print">
            <a:extLst>
              <a:ext uri="{28A0092B-C50C-407E-A947-70E740481C1C}">
                <a14:useLocalDpi xmlns:a14="http://schemas.microsoft.com/office/drawing/2010/main" val="0"/>
              </a:ext>
            </a:extLst>
          </a:blip>
          <a:srcRect l="-725" t="86978" r="725"/>
          <a:stretch/>
        </p:blipFill>
        <p:spPr bwMode="auto">
          <a:xfrm>
            <a:off x="-10886" y="4985653"/>
            <a:ext cx="12192000" cy="1899339"/>
          </a:xfrm>
          <a:prstGeom prst="rect">
            <a:avLst/>
          </a:prstGeom>
          <a:ln>
            <a:noFill/>
          </a:ln>
          <a:extLst>
            <a:ext uri="{53640926-AAD7-44D8-BBD7-CCE9431645EC}">
              <a14:shadowObscured xmlns:a14="http://schemas.microsoft.com/office/drawing/2010/main"/>
            </a:ext>
          </a:extLst>
        </p:spPr>
      </p:pic>
      <p:sp>
        <p:nvSpPr>
          <p:cNvPr id="4" name="CuadroTexto 3">
            <a:extLst>
              <a:ext uri="{FF2B5EF4-FFF2-40B4-BE49-F238E27FC236}">
                <a16:creationId xmlns:a16="http://schemas.microsoft.com/office/drawing/2014/main" id="{49B93F16-8D42-45E0-98F5-858CAA69C40A}"/>
              </a:ext>
            </a:extLst>
          </p:cNvPr>
          <p:cNvSpPr txBox="1"/>
          <p:nvPr/>
        </p:nvSpPr>
        <p:spPr>
          <a:xfrm>
            <a:off x="180754" y="1105786"/>
            <a:ext cx="797442" cy="369332"/>
          </a:xfrm>
          <a:prstGeom prst="rect">
            <a:avLst/>
          </a:prstGeom>
          <a:noFill/>
        </p:spPr>
        <p:txBody>
          <a:bodyPr wrap="square" rtlCol="0">
            <a:spAutoFit/>
          </a:bodyPr>
          <a:lstStyle/>
          <a:p>
            <a:r>
              <a:rPr lang="es-MX" b="1" dirty="0"/>
              <a:t>Paso 3</a:t>
            </a:r>
          </a:p>
        </p:txBody>
      </p:sp>
      <p:pic>
        <p:nvPicPr>
          <p:cNvPr id="16" name="Picture 2" descr="Resultado de imagen para perforacion de documentos">
            <a:extLst>
              <a:ext uri="{FF2B5EF4-FFF2-40B4-BE49-F238E27FC236}">
                <a16:creationId xmlns:a16="http://schemas.microsoft.com/office/drawing/2014/main" id="{01CEA25C-4590-4686-915E-022D16F2FB0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889" r="3998"/>
          <a:stretch/>
        </p:blipFill>
        <p:spPr bwMode="auto">
          <a:xfrm>
            <a:off x="108222" y="3681785"/>
            <a:ext cx="3473627" cy="2190415"/>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164B895A-64BE-4C47-8C61-DEA7083AF45A}"/>
              </a:ext>
            </a:extLst>
          </p:cNvPr>
          <p:cNvSpPr/>
          <p:nvPr/>
        </p:nvSpPr>
        <p:spPr>
          <a:xfrm>
            <a:off x="164460" y="1450991"/>
            <a:ext cx="3865279" cy="2369880"/>
          </a:xfrm>
          <a:prstGeom prst="rect">
            <a:avLst/>
          </a:prstGeom>
        </p:spPr>
        <p:txBody>
          <a:bodyPr wrap="square">
            <a:spAutoFit/>
          </a:bodyPr>
          <a:lstStyle/>
          <a:p>
            <a:r>
              <a:rPr lang="es-MX" dirty="0"/>
              <a:t> </a:t>
            </a:r>
            <a:r>
              <a:rPr lang="es-MX" b="1" dirty="0"/>
              <a:t>Foliación</a:t>
            </a:r>
            <a:r>
              <a:rPr lang="es-MX" dirty="0"/>
              <a:t> </a:t>
            </a:r>
          </a:p>
          <a:p>
            <a:pPr algn="just"/>
            <a:r>
              <a:rPr lang="es-MX" dirty="0"/>
              <a:t> </a:t>
            </a:r>
            <a:r>
              <a:rPr lang="es-MX" sz="1400" dirty="0"/>
              <a:t>Una vez cerrado el expediente, realice la foliación de los documentos que lo integran, enumerando con  lápiz las fojas útiles en el extremo superior derecho, de forma legible, sin enmendaduras, empezando por el documento más antiguo hasta el más reciente. La foliación debe ser consecutiva de 1 a n independientemente del número de legajos, por Ejemplo. Legajo 1 Folio 1-200, Legajo 2 Folio 201-400.</a:t>
            </a:r>
          </a:p>
        </p:txBody>
      </p:sp>
      <p:sp>
        <p:nvSpPr>
          <p:cNvPr id="17" name="CuadroTexto 16">
            <a:extLst>
              <a:ext uri="{FF2B5EF4-FFF2-40B4-BE49-F238E27FC236}">
                <a16:creationId xmlns:a16="http://schemas.microsoft.com/office/drawing/2014/main" id="{209B1E37-7399-4C80-BDED-6A053AC5D734}"/>
              </a:ext>
            </a:extLst>
          </p:cNvPr>
          <p:cNvSpPr txBox="1"/>
          <p:nvPr/>
        </p:nvSpPr>
        <p:spPr>
          <a:xfrm>
            <a:off x="6258974" y="1105410"/>
            <a:ext cx="797442" cy="369332"/>
          </a:xfrm>
          <a:prstGeom prst="rect">
            <a:avLst/>
          </a:prstGeom>
          <a:noFill/>
        </p:spPr>
        <p:txBody>
          <a:bodyPr wrap="square" rtlCol="0">
            <a:spAutoFit/>
          </a:bodyPr>
          <a:lstStyle/>
          <a:p>
            <a:r>
              <a:rPr lang="es-MX" b="1" dirty="0"/>
              <a:t>Paso 4</a:t>
            </a:r>
          </a:p>
        </p:txBody>
      </p:sp>
      <p:sp>
        <p:nvSpPr>
          <p:cNvPr id="7" name="Rectángulo 6">
            <a:extLst>
              <a:ext uri="{FF2B5EF4-FFF2-40B4-BE49-F238E27FC236}">
                <a16:creationId xmlns:a16="http://schemas.microsoft.com/office/drawing/2014/main" id="{96101082-59F5-4694-975A-C5D52E5CD313}"/>
              </a:ext>
            </a:extLst>
          </p:cNvPr>
          <p:cNvSpPr/>
          <p:nvPr/>
        </p:nvSpPr>
        <p:spPr>
          <a:xfrm>
            <a:off x="6234109" y="1434987"/>
            <a:ext cx="2773003" cy="369332"/>
          </a:xfrm>
          <a:prstGeom prst="rect">
            <a:avLst/>
          </a:prstGeom>
        </p:spPr>
        <p:txBody>
          <a:bodyPr wrap="none">
            <a:spAutoFit/>
          </a:bodyPr>
          <a:lstStyle/>
          <a:p>
            <a:r>
              <a:rPr lang="es-MX" b="1" dirty="0"/>
              <a:t>Instalación de expedientes </a:t>
            </a:r>
          </a:p>
        </p:txBody>
      </p:sp>
      <p:sp>
        <p:nvSpPr>
          <p:cNvPr id="18" name="Rectángulo 17">
            <a:extLst>
              <a:ext uri="{FF2B5EF4-FFF2-40B4-BE49-F238E27FC236}">
                <a16:creationId xmlns:a16="http://schemas.microsoft.com/office/drawing/2014/main" id="{ADE2637E-9BCE-4F14-B39E-77A2CAC350F6}"/>
              </a:ext>
            </a:extLst>
          </p:cNvPr>
          <p:cNvSpPr/>
          <p:nvPr/>
        </p:nvSpPr>
        <p:spPr>
          <a:xfrm>
            <a:off x="5546621" y="4163907"/>
            <a:ext cx="4949091" cy="1661993"/>
          </a:xfrm>
          <a:prstGeom prst="rect">
            <a:avLst/>
          </a:prstGeom>
        </p:spPr>
        <p:txBody>
          <a:bodyPr wrap="square">
            <a:spAutoFit/>
          </a:bodyPr>
          <a:lstStyle/>
          <a:p>
            <a:pPr algn="just"/>
            <a:r>
              <a:rPr lang="es-MX" sz="1400" dirty="0"/>
              <a:t>Los expedientes se archivan en orden alfabético por series, de izquierda a derecha, iniciando siempre por el espacio superior de cada estante o gaveta.  </a:t>
            </a:r>
          </a:p>
          <a:p>
            <a:pPr algn="just"/>
            <a:r>
              <a:rPr lang="es-MX" sz="1400" dirty="0"/>
              <a:t>Se debe identificar de manera secuencial cada archivero utilizando números naturales; para los estantes o gavetas se utilizaran las letras del alfabeto, de arriba hacia abajo y/o de izquierda a derecha.</a:t>
            </a:r>
            <a:r>
              <a:rPr lang="es-MX" dirty="0"/>
              <a:t> </a:t>
            </a:r>
          </a:p>
        </p:txBody>
      </p:sp>
      <p:grpSp>
        <p:nvGrpSpPr>
          <p:cNvPr id="1029" name="Grupo 1028">
            <a:extLst>
              <a:ext uri="{FF2B5EF4-FFF2-40B4-BE49-F238E27FC236}">
                <a16:creationId xmlns:a16="http://schemas.microsoft.com/office/drawing/2014/main" id="{DE58E6C2-829E-4FFC-A771-E9D4CA7CB43A}"/>
              </a:ext>
            </a:extLst>
          </p:cNvPr>
          <p:cNvGrpSpPr/>
          <p:nvPr/>
        </p:nvGrpSpPr>
        <p:grpSpPr>
          <a:xfrm>
            <a:off x="5309077" y="1775723"/>
            <a:ext cx="4188240" cy="2103817"/>
            <a:chOff x="5107058" y="1720788"/>
            <a:chExt cx="4188240" cy="2103817"/>
          </a:xfrm>
        </p:grpSpPr>
        <p:pic>
          <p:nvPicPr>
            <p:cNvPr id="2050" name="Picture 2" descr="Imagen relacionada">
              <a:extLst>
                <a:ext uri="{FF2B5EF4-FFF2-40B4-BE49-F238E27FC236}">
                  <a16:creationId xmlns:a16="http://schemas.microsoft.com/office/drawing/2014/main" id="{FA53DDA2-1410-49BC-B16D-8894744CAE8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6336"/>
            <a:stretch/>
          </p:blipFill>
          <p:spPr bwMode="auto">
            <a:xfrm>
              <a:off x="6314506" y="1743476"/>
              <a:ext cx="1706661" cy="2081129"/>
            </a:xfrm>
            <a:prstGeom prst="rect">
              <a:avLst/>
            </a:prstGeom>
            <a:noFill/>
            <a:extLst>
              <a:ext uri="{909E8E84-426E-40DD-AFC4-6F175D3DCCD1}">
                <a14:hiddenFill xmlns:a14="http://schemas.microsoft.com/office/drawing/2010/main">
                  <a:solidFill>
                    <a:srgbClr val="FFFFFF"/>
                  </a:solidFill>
                </a14:hiddenFill>
              </a:ext>
            </a:extLst>
          </p:spPr>
        </p:pic>
        <p:sp>
          <p:nvSpPr>
            <p:cNvPr id="19" name="CuadroTexto 18">
              <a:extLst>
                <a:ext uri="{FF2B5EF4-FFF2-40B4-BE49-F238E27FC236}">
                  <a16:creationId xmlns:a16="http://schemas.microsoft.com/office/drawing/2014/main" id="{E0811A6F-BF82-4D9E-B451-D84050666824}"/>
                </a:ext>
              </a:extLst>
            </p:cNvPr>
            <p:cNvSpPr txBox="1"/>
            <p:nvPr/>
          </p:nvSpPr>
          <p:spPr>
            <a:xfrm>
              <a:off x="5107058" y="2131595"/>
              <a:ext cx="694231" cy="241302"/>
            </a:xfrm>
            <a:prstGeom prst="rect">
              <a:avLst/>
            </a:prstGeom>
            <a:noFill/>
          </p:spPr>
          <p:txBody>
            <a:bodyPr wrap="square" rtlCol="0">
              <a:spAutoFit/>
            </a:bodyPr>
            <a:lstStyle/>
            <a:p>
              <a:r>
                <a:rPr lang="es-MX" sz="1000" dirty="0"/>
                <a:t>Izquierda</a:t>
              </a:r>
            </a:p>
          </p:txBody>
        </p:sp>
        <p:cxnSp>
          <p:nvCxnSpPr>
            <p:cNvPr id="21" name="Conector recto de flecha 20">
              <a:extLst>
                <a:ext uri="{FF2B5EF4-FFF2-40B4-BE49-F238E27FC236}">
                  <a16:creationId xmlns:a16="http://schemas.microsoft.com/office/drawing/2014/main" id="{BEC3C92C-A1AF-4951-9620-C98312EE3E88}"/>
                </a:ext>
              </a:extLst>
            </p:cNvPr>
            <p:cNvCxnSpPr>
              <a:stCxn id="19" idx="3"/>
            </p:cNvCxnSpPr>
            <p:nvPr/>
          </p:nvCxnSpPr>
          <p:spPr>
            <a:xfrm flipV="1">
              <a:off x="5801289" y="2246217"/>
              <a:ext cx="429762" cy="6029"/>
            </a:xfrm>
            <a:prstGeom prst="straightConnector1">
              <a:avLst/>
            </a:prstGeom>
            <a:ln w="38100">
              <a:tailEnd type="triangle"/>
            </a:ln>
          </p:spPr>
          <p:style>
            <a:lnRef idx="3">
              <a:schemeClr val="accent6"/>
            </a:lnRef>
            <a:fillRef idx="0">
              <a:schemeClr val="accent6"/>
            </a:fillRef>
            <a:effectRef idx="2">
              <a:schemeClr val="accent6"/>
            </a:effectRef>
            <a:fontRef idx="minor">
              <a:schemeClr val="tx1"/>
            </a:fontRef>
          </p:style>
        </p:cxnSp>
        <p:sp>
          <p:nvSpPr>
            <p:cNvPr id="24" name="CuadroTexto 23">
              <a:extLst>
                <a:ext uri="{FF2B5EF4-FFF2-40B4-BE49-F238E27FC236}">
                  <a16:creationId xmlns:a16="http://schemas.microsoft.com/office/drawing/2014/main" id="{73D2B0B7-B3B1-44A3-825D-2AEDA0071EDB}"/>
                </a:ext>
              </a:extLst>
            </p:cNvPr>
            <p:cNvSpPr txBox="1"/>
            <p:nvPr/>
          </p:nvSpPr>
          <p:spPr>
            <a:xfrm>
              <a:off x="8601067" y="2069819"/>
              <a:ext cx="694231" cy="241302"/>
            </a:xfrm>
            <a:prstGeom prst="rect">
              <a:avLst/>
            </a:prstGeom>
            <a:noFill/>
          </p:spPr>
          <p:txBody>
            <a:bodyPr wrap="square" rtlCol="0">
              <a:spAutoFit/>
            </a:bodyPr>
            <a:lstStyle/>
            <a:p>
              <a:r>
                <a:rPr lang="es-MX" sz="1000" dirty="0"/>
                <a:t>Derecha</a:t>
              </a:r>
            </a:p>
          </p:txBody>
        </p:sp>
        <p:cxnSp>
          <p:nvCxnSpPr>
            <p:cNvPr id="23" name="Conector recto de flecha 22">
              <a:extLst>
                <a:ext uri="{FF2B5EF4-FFF2-40B4-BE49-F238E27FC236}">
                  <a16:creationId xmlns:a16="http://schemas.microsoft.com/office/drawing/2014/main" id="{6FF1FE85-D6C9-44F2-823C-CEE3BA148A05}"/>
                </a:ext>
              </a:extLst>
            </p:cNvPr>
            <p:cNvCxnSpPr>
              <a:cxnSpLocks/>
            </p:cNvCxnSpPr>
            <p:nvPr/>
          </p:nvCxnSpPr>
          <p:spPr>
            <a:xfrm flipH="1" flipV="1">
              <a:off x="8104622" y="2180445"/>
              <a:ext cx="514564" cy="6030"/>
            </a:xfrm>
            <a:prstGeom prst="straightConnector1">
              <a:avLst/>
            </a:prstGeom>
            <a:ln w="38100">
              <a:tailEnd type="triangle"/>
            </a:ln>
          </p:spPr>
          <p:style>
            <a:lnRef idx="3">
              <a:schemeClr val="accent6"/>
            </a:lnRef>
            <a:fillRef idx="0">
              <a:schemeClr val="accent6"/>
            </a:fillRef>
            <a:effectRef idx="2">
              <a:schemeClr val="accent6"/>
            </a:effectRef>
            <a:fontRef idx="minor">
              <a:schemeClr val="tx1"/>
            </a:fontRef>
          </p:style>
        </p:cxnSp>
        <p:cxnSp>
          <p:nvCxnSpPr>
            <p:cNvPr id="26" name="Conector recto de flecha 25">
              <a:extLst>
                <a:ext uri="{FF2B5EF4-FFF2-40B4-BE49-F238E27FC236}">
                  <a16:creationId xmlns:a16="http://schemas.microsoft.com/office/drawing/2014/main" id="{BEE4913D-B602-49B4-A4F0-23F3F5D5742D}"/>
                </a:ext>
              </a:extLst>
            </p:cNvPr>
            <p:cNvCxnSpPr>
              <a:cxnSpLocks/>
            </p:cNvCxnSpPr>
            <p:nvPr/>
          </p:nvCxnSpPr>
          <p:spPr>
            <a:xfrm>
              <a:off x="6550937" y="2068474"/>
              <a:ext cx="1300321" cy="19777"/>
            </a:xfrm>
            <a:prstGeom prst="straightConnector1">
              <a:avLst/>
            </a:prstGeom>
            <a:ln w="57150">
              <a:tailEnd type="triangle"/>
            </a:ln>
          </p:spPr>
          <p:style>
            <a:lnRef idx="3">
              <a:schemeClr val="accent6"/>
            </a:lnRef>
            <a:fillRef idx="0">
              <a:schemeClr val="accent6"/>
            </a:fillRef>
            <a:effectRef idx="2">
              <a:schemeClr val="accent6"/>
            </a:effectRef>
            <a:fontRef idx="minor">
              <a:schemeClr val="tx1"/>
            </a:fontRef>
          </p:style>
        </p:cxnSp>
        <p:cxnSp>
          <p:nvCxnSpPr>
            <p:cNvPr id="28" name="Conector recto de flecha 27">
              <a:extLst>
                <a:ext uri="{FF2B5EF4-FFF2-40B4-BE49-F238E27FC236}">
                  <a16:creationId xmlns:a16="http://schemas.microsoft.com/office/drawing/2014/main" id="{D65A4DBC-A4E4-4BC4-A711-93528E15FCD8}"/>
                </a:ext>
              </a:extLst>
            </p:cNvPr>
            <p:cNvCxnSpPr>
              <a:cxnSpLocks/>
            </p:cNvCxnSpPr>
            <p:nvPr/>
          </p:nvCxnSpPr>
          <p:spPr>
            <a:xfrm flipH="1">
              <a:off x="6495520" y="2190470"/>
              <a:ext cx="1360880" cy="520761"/>
            </a:xfrm>
            <a:prstGeom prst="straightConnector1">
              <a:avLst/>
            </a:prstGeom>
            <a:ln w="57150">
              <a:tailEnd type="triangle"/>
            </a:ln>
          </p:spPr>
          <p:style>
            <a:lnRef idx="3">
              <a:schemeClr val="accent6"/>
            </a:lnRef>
            <a:fillRef idx="0">
              <a:schemeClr val="accent6"/>
            </a:fillRef>
            <a:effectRef idx="2">
              <a:schemeClr val="accent6"/>
            </a:effectRef>
            <a:fontRef idx="minor">
              <a:schemeClr val="tx1"/>
            </a:fontRef>
          </p:style>
        </p:cxnSp>
        <p:cxnSp>
          <p:nvCxnSpPr>
            <p:cNvPr id="30" name="Conector recto de flecha 29">
              <a:extLst>
                <a:ext uri="{FF2B5EF4-FFF2-40B4-BE49-F238E27FC236}">
                  <a16:creationId xmlns:a16="http://schemas.microsoft.com/office/drawing/2014/main" id="{D8DA9CA7-42FA-41A1-9E76-9472C5CED889}"/>
                </a:ext>
              </a:extLst>
            </p:cNvPr>
            <p:cNvCxnSpPr>
              <a:cxnSpLocks/>
            </p:cNvCxnSpPr>
            <p:nvPr/>
          </p:nvCxnSpPr>
          <p:spPr>
            <a:xfrm flipH="1">
              <a:off x="6495520" y="2968682"/>
              <a:ext cx="1385668" cy="325120"/>
            </a:xfrm>
            <a:prstGeom prst="straightConnector1">
              <a:avLst/>
            </a:prstGeom>
            <a:ln w="57150">
              <a:tailEnd type="triangle"/>
            </a:ln>
          </p:spPr>
          <p:style>
            <a:lnRef idx="3">
              <a:schemeClr val="accent6"/>
            </a:lnRef>
            <a:fillRef idx="0">
              <a:schemeClr val="accent6"/>
            </a:fillRef>
            <a:effectRef idx="2">
              <a:schemeClr val="accent6"/>
            </a:effectRef>
            <a:fontRef idx="minor">
              <a:schemeClr val="tx1"/>
            </a:fontRef>
          </p:style>
        </p:cxnSp>
        <p:cxnSp>
          <p:nvCxnSpPr>
            <p:cNvPr id="35" name="Conector recto de flecha 34">
              <a:extLst>
                <a:ext uri="{FF2B5EF4-FFF2-40B4-BE49-F238E27FC236}">
                  <a16:creationId xmlns:a16="http://schemas.microsoft.com/office/drawing/2014/main" id="{FC8EDEA1-BEF5-47CC-9799-0CB2AFB6703D}"/>
                </a:ext>
              </a:extLst>
            </p:cNvPr>
            <p:cNvCxnSpPr>
              <a:cxnSpLocks/>
            </p:cNvCxnSpPr>
            <p:nvPr/>
          </p:nvCxnSpPr>
          <p:spPr>
            <a:xfrm>
              <a:off x="6825095" y="3375375"/>
              <a:ext cx="1116971" cy="124075"/>
            </a:xfrm>
            <a:prstGeom prst="straightConnector1">
              <a:avLst/>
            </a:prstGeom>
            <a:ln w="57150">
              <a:tailEnd type="triangle"/>
            </a:ln>
          </p:spPr>
          <p:style>
            <a:lnRef idx="3">
              <a:schemeClr val="accent6"/>
            </a:lnRef>
            <a:fillRef idx="0">
              <a:schemeClr val="accent6"/>
            </a:fillRef>
            <a:effectRef idx="2">
              <a:schemeClr val="accent6"/>
            </a:effectRef>
            <a:fontRef idx="minor">
              <a:schemeClr val="tx1"/>
            </a:fontRef>
          </p:style>
        </p:cxnSp>
        <p:cxnSp>
          <p:nvCxnSpPr>
            <p:cNvPr id="41" name="Conector recto de flecha 40">
              <a:extLst>
                <a:ext uri="{FF2B5EF4-FFF2-40B4-BE49-F238E27FC236}">
                  <a16:creationId xmlns:a16="http://schemas.microsoft.com/office/drawing/2014/main" id="{759FBE68-EC1F-4A9B-8749-029718779DF5}"/>
                </a:ext>
              </a:extLst>
            </p:cNvPr>
            <p:cNvCxnSpPr>
              <a:cxnSpLocks/>
            </p:cNvCxnSpPr>
            <p:nvPr/>
          </p:nvCxnSpPr>
          <p:spPr>
            <a:xfrm>
              <a:off x="6769645" y="2720678"/>
              <a:ext cx="1088213" cy="93783"/>
            </a:xfrm>
            <a:prstGeom prst="straightConnector1">
              <a:avLst/>
            </a:prstGeom>
            <a:ln w="57150">
              <a:tailEnd type="triangle"/>
            </a:ln>
          </p:spPr>
          <p:style>
            <a:lnRef idx="3">
              <a:schemeClr val="accent6"/>
            </a:lnRef>
            <a:fillRef idx="0">
              <a:schemeClr val="accent6"/>
            </a:fillRef>
            <a:effectRef idx="2">
              <a:schemeClr val="accent6"/>
            </a:effectRef>
            <a:fontRef idx="minor">
              <a:schemeClr val="tx1"/>
            </a:fontRef>
          </p:style>
        </p:cxnSp>
        <p:sp>
          <p:nvSpPr>
            <p:cNvPr id="46" name="CuadroTexto 45">
              <a:extLst>
                <a:ext uri="{FF2B5EF4-FFF2-40B4-BE49-F238E27FC236}">
                  <a16:creationId xmlns:a16="http://schemas.microsoft.com/office/drawing/2014/main" id="{C1326019-E9EF-46E8-B02A-AC2A0FF1F081}"/>
                </a:ext>
              </a:extLst>
            </p:cNvPr>
            <p:cNvSpPr txBox="1"/>
            <p:nvPr/>
          </p:nvSpPr>
          <p:spPr>
            <a:xfrm>
              <a:off x="6360233" y="1720788"/>
              <a:ext cx="589794" cy="400110"/>
            </a:xfrm>
            <a:prstGeom prst="rect">
              <a:avLst/>
            </a:prstGeom>
            <a:noFill/>
          </p:spPr>
          <p:txBody>
            <a:bodyPr wrap="square" rtlCol="0">
              <a:spAutoFit/>
            </a:bodyPr>
            <a:lstStyle/>
            <a:p>
              <a:r>
                <a:rPr lang="es-MX" sz="2000" b="1" dirty="0">
                  <a:solidFill>
                    <a:srgbClr val="FF0000"/>
                  </a:solidFill>
                </a:rPr>
                <a:t>1a</a:t>
              </a:r>
            </a:p>
          </p:txBody>
        </p:sp>
        <p:sp>
          <p:nvSpPr>
            <p:cNvPr id="51" name="CuadroTexto 50">
              <a:extLst>
                <a:ext uri="{FF2B5EF4-FFF2-40B4-BE49-F238E27FC236}">
                  <a16:creationId xmlns:a16="http://schemas.microsoft.com/office/drawing/2014/main" id="{1D07E430-9A72-4316-98AD-58FB8F20EC97}"/>
                </a:ext>
              </a:extLst>
            </p:cNvPr>
            <p:cNvSpPr txBox="1"/>
            <p:nvPr/>
          </p:nvSpPr>
          <p:spPr>
            <a:xfrm>
              <a:off x="6381189" y="2298099"/>
              <a:ext cx="589794" cy="400110"/>
            </a:xfrm>
            <a:prstGeom prst="rect">
              <a:avLst/>
            </a:prstGeom>
            <a:noFill/>
          </p:spPr>
          <p:txBody>
            <a:bodyPr wrap="square" rtlCol="0">
              <a:spAutoFit/>
            </a:bodyPr>
            <a:lstStyle/>
            <a:p>
              <a:r>
                <a:rPr lang="es-MX" sz="2000" b="1" dirty="0">
                  <a:solidFill>
                    <a:srgbClr val="FF0000"/>
                  </a:solidFill>
                </a:rPr>
                <a:t>2b</a:t>
              </a:r>
            </a:p>
          </p:txBody>
        </p:sp>
        <p:sp>
          <p:nvSpPr>
            <p:cNvPr id="54" name="CuadroTexto 53">
              <a:extLst>
                <a:ext uri="{FF2B5EF4-FFF2-40B4-BE49-F238E27FC236}">
                  <a16:creationId xmlns:a16="http://schemas.microsoft.com/office/drawing/2014/main" id="{996DD18D-AB3F-4DF5-B38D-CEA3634DBDA0}"/>
                </a:ext>
              </a:extLst>
            </p:cNvPr>
            <p:cNvSpPr txBox="1"/>
            <p:nvPr/>
          </p:nvSpPr>
          <p:spPr>
            <a:xfrm>
              <a:off x="6381189" y="2857999"/>
              <a:ext cx="589794" cy="400110"/>
            </a:xfrm>
            <a:prstGeom prst="rect">
              <a:avLst/>
            </a:prstGeom>
            <a:noFill/>
          </p:spPr>
          <p:txBody>
            <a:bodyPr wrap="square" rtlCol="0">
              <a:spAutoFit/>
            </a:bodyPr>
            <a:lstStyle/>
            <a:p>
              <a:r>
                <a:rPr lang="es-MX" sz="2000" b="1" dirty="0">
                  <a:solidFill>
                    <a:srgbClr val="FF0000"/>
                  </a:solidFill>
                </a:rPr>
                <a:t>3c</a:t>
              </a:r>
            </a:p>
          </p:txBody>
        </p:sp>
      </p:grpSp>
      <p:sp>
        <p:nvSpPr>
          <p:cNvPr id="25" name="Text Box 5">
            <a:extLst>
              <a:ext uri="{FF2B5EF4-FFF2-40B4-BE49-F238E27FC236}">
                <a16:creationId xmlns:a16="http://schemas.microsoft.com/office/drawing/2014/main" id="{8449DA3B-206D-40BA-9B95-6B9AFF98B47D}"/>
              </a:ext>
            </a:extLst>
          </p:cNvPr>
          <p:cNvSpPr txBox="1">
            <a:spLocks noChangeArrowheads="1"/>
          </p:cNvSpPr>
          <p:nvPr/>
        </p:nvSpPr>
        <p:spPr bwMode="auto">
          <a:xfrm>
            <a:off x="6706123" y="36469"/>
            <a:ext cx="5143500" cy="517130"/>
          </a:xfrm>
          <a:prstGeom prst="rect">
            <a:avLst/>
          </a:prstGeom>
          <a:noFill/>
          <a:ln>
            <a:noFill/>
          </a:ln>
          <a:extLst>
            <a:ext uri="{909E8E84-426E-40dd-AFC4-6F175D3DCCD1}">
              <a14:hiddenFill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solidFill>
                  <a:srgbClr val="FFFFFF"/>
                </a:solidFill>
              </a14:hiddenFill>
            </a:ex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w="9525">
                <a:solidFill>
                  <a:srgbClr val="000000"/>
                </a:solidFill>
                <a:miter lim="800000"/>
                <a:headEnd/>
                <a:tailEnd/>
              </a14:hiddenLine>
            </a:ext>
          </a:extLst>
        </p:spPr>
        <p:txBody>
          <a:bodyPr rot="0" vert="horz" wrap="square" lIns="91440" tIns="45720" rIns="91440" bIns="45720" anchor="t" anchorCtr="0" upright="1">
            <a:noAutofit/>
          </a:bodyPr>
          <a:lstStyle/>
          <a:p>
            <a:pPr algn="r">
              <a:spcAft>
                <a:spcPts val="0"/>
              </a:spcAft>
            </a:pPr>
            <a:r>
              <a:rPr lang="es-ES" sz="1000" b="1" dirty="0">
                <a:solidFill>
                  <a:srgbClr val="365F91"/>
                </a:solidFill>
                <a:effectLst/>
                <a:latin typeface="Open Sans"/>
                <a:ea typeface="Times New Roman" panose="02020603050405020304" pitchFamily="18" charset="0"/>
                <a:cs typeface="Arial" panose="020B0604020202020204" pitchFamily="34" charset="0"/>
              </a:rPr>
              <a:t>SECRETARÍA GENERAL</a:t>
            </a:r>
          </a:p>
          <a:p>
            <a:pPr algn="r">
              <a:spcAft>
                <a:spcPts val="0"/>
              </a:spcAft>
            </a:pPr>
            <a:r>
              <a:rPr lang="es-ES" sz="1000" dirty="0">
                <a:solidFill>
                  <a:srgbClr val="004B70"/>
                </a:solidFill>
                <a:latin typeface="Open Sans"/>
                <a:ea typeface="Times New Roman" panose="02020603050405020304" pitchFamily="18" charset="0"/>
                <a:cs typeface="Arial" panose="020B0604020202020204" pitchFamily="34" charset="0"/>
              </a:rPr>
              <a:t>Dirección de Gestión y Archivos</a:t>
            </a:r>
          </a:p>
          <a:p>
            <a:pPr algn="r">
              <a:spcAft>
                <a:spcPts val="0"/>
              </a:spcAft>
            </a:pPr>
            <a:r>
              <a:rPr lang="es-ES" sz="1000" dirty="0">
                <a:solidFill>
                  <a:srgbClr val="004B70"/>
                </a:solidFill>
                <a:latin typeface="Open Sans"/>
                <a:ea typeface="Times New Roman" panose="02020603050405020304" pitchFamily="18" charset="0"/>
                <a:cs typeface="Arial" panose="020B0604020202020204" pitchFamily="34" charset="0"/>
              </a:rPr>
              <a:t>Departamento de Archivo de Trámite</a:t>
            </a:r>
            <a:endParaRPr lang="es-MX" sz="1000" dirty="0">
              <a:solidFill>
                <a:srgbClr val="004B70"/>
              </a:solidFill>
              <a:latin typeface="Open Sans"/>
              <a:ea typeface="Times New Roman" panose="02020603050405020304" pitchFamily="18" charset="0"/>
              <a:cs typeface="Arial" panose="020B0604020202020204" pitchFamily="34" charset="0"/>
            </a:endParaRPr>
          </a:p>
          <a:p>
            <a:pPr algn="r">
              <a:spcAft>
                <a:spcPts val="0"/>
              </a:spcAft>
            </a:pPr>
            <a:r>
              <a:rPr lang="es-ES" sz="1000" b="1" dirty="0">
                <a:solidFill>
                  <a:srgbClr val="004B70"/>
                </a:solidFill>
                <a:effectLst/>
                <a:latin typeface="Open Sans"/>
                <a:ea typeface="Times New Roman" panose="02020603050405020304" pitchFamily="18" charset="0"/>
                <a:cs typeface="Arial" panose="020B0604020202020204" pitchFamily="34" charset="0"/>
              </a:rPr>
              <a:t> </a:t>
            </a:r>
            <a:endParaRPr lang="es-MX" sz="1200" dirty="0">
              <a:effectLst/>
              <a:latin typeface="Times New Roman" panose="02020603050405020304" pitchFamily="18" charset="0"/>
              <a:ea typeface="Times New Roman" panose="02020603050405020304" pitchFamily="18" charset="0"/>
            </a:endParaRPr>
          </a:p>
          <a:p>
            <a:pPr algn="r">
              <a:spcAft>
                <a:spcPts val="0"/>
              </a:spcAft>
            </a:pPr>
            <a:r>
              <a:rPr lang="es-ES" sz="1000" b="1" dirty="0">
                <a:solidFill>
                  <a:srgbClr val="004B70"/>
                </a:solidFill>
                <a:effectLst/>
                <a:latin typeface="Open Sans"/>
                <a:ea typeface="Times New Roman" panose="02020603050405020304" pitchFamily="18" charset="0"/>
                <a:cs typeface="Arial" panose="020B0604020202020204" pitchFamily="34" charset="0"/>
              </a:rPr>
              <a:t> </a:t>
            </a:r>
            <a:endParaRPr lang="es-MX"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84919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p:nvPr/>
        </p:nvPicPr>
        <p:blipFill rotWithShape="1">
          <a:blip r:embed="rId2" cstate="print">
            <a:extLst>
              <a:ext uri="{28A0092B-C50C-407E-A947-70E740481C1C}">
                <a14:useLocalDpi xmlns:a14="http://schemas.microsoft.com/office/drawing/2010/main" val="0"/>
              </a:ext>
            </a:extLst>
          </a:blip>
          <a:srcRect l="-725" t="86978" r="725"/>
          <a:stretch/>
        </p:blipFill>
        <p:spPr bwMode="auto">
          <a:xfrm>
            <a:off x="-76200" y="5007427"/>
            <a:ext cx="12268200" cy="1899339"/>
          </a:xfrm>
          <a:prstGeom prst="rect">
            <a:avLst/>
          </a:prstGeom>
          <a:ln>
            <a:noFill/>
          </a:ln>
          <a:extLst>
            <a:ext uri="{53640926-AAD7-44D8-BBD7-CCE9431645EC}">
              <a14:shadowObscured xmlns:a14="http://schemas.microsoft.com/office/drawing/2010/main"/>
            </a:ext>
          </a:extLst>
        </p:spPr>
      </p:pic>
      <p:sp>
        <p:nvSpPr>
          <p:cNvPr id="2" name="CuadroTexto 1">
            <a:extLst>
              <a:ext uri="{FF2B5EF4-FFF2-40B4-BE49-F238E27FC236}">
                <a16:creationId xmlns:a16="http://schemas.microsoft.com/office/drawing/2014/main" id="{0C4F8EF3-B2DB-4421-BC5E-87C7C80B74F1}"/>
              </a:ext>
            </a:extLst>
          </p:cNvPr>
          <p:cNvSpPr txBox="1"/>
          <p:nvPr/>
        </p:nvSpPr>
        <p:spPr>
          <a:xfrm>
            <a:off x="679897" y="1842798"/>
            <a:ext cx="10447140" cy="1938992"/>
          </a:xfrm>
          <a:prstGeom prst="rect">
            <a:avLst/>
          </a:prstGeom>
          <a:noFill/>
        </p:spPr>
        <p:txBody>
          <a:bodyPr wrap="square" rtlCol="0">
            <a:spAutoFit/>
          </a:bodyPr>
          <a:lstStyle/>
          <a:p>
            <a:pPr algn="ctr"/>
            <a:r>
              <a:rPr lang="es-MX" sz="6000" dirty="0">
                <a:solidFill>
                  <a:schemeClr val="accent1">
                    <a:lumMod val="50000"/>
                  </a:schemeClr>
                </a:solidFill>
                <a:latin typeface="Lucida Calligraphy" panose="03010101010101010101" pitchFamily="66" charset="0"/>
              </a:rPr>
              <a:t>Instrumentos de control y consulta archivística</a:t>
            </a:r>
          </a:p>
        </p:txBody>
      </p:sp>
      <p:sp>
        <p:nvSpPr>
          <p:cNvPr id="6" name="Text Box 5">
            <a:extLst>
              <a:ext uri="{FF2B5EF4-FFF2-40B4-BE49-F238E27FC236}">
                <a16:creationId xmlns:a16="http://schemas.microsoft.com/office/drawing/2014/main" id="{64B2B144-FB9B-41E3-B7FB-7D9A178A93D6}"/>
              </a:ext>
            </a:extLst>
          </p:cNvPr>
          <p:cNvSpPr txBox="1">
            <a:spLocks noChangeArrowheads="1"/>
          </p:cNvSpPr>
          <p:nvPr/>
        </p:nvSpPr>
        <p:spPr bwMode="auto">
          <a:xfrm>
            <a:off x="6706123" y="36469"/>
            <a:ext cx="5143500" cy="517130"/>
          </a:xfrm>
          <a:prstGeom prst="rect">
            <a:avLst/>
          </a:prstGeom>
          <a:noFill/>
          <a:ln>
            <a:noFill/>
          </a:ln>
          <a:extLst>
            <a:ext uri="{909E8E84-426E-40dd-AFC4-6F175D3DCCD1}">
              <a14:hiddenFill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solidFill>
                  <a:srgbClr val="FFFFFF"/>
                </a:solidFill>
              </a14:hiddenFill>
            </a:ex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w="9525">
                <a:solidFill>
                  <a:srgbClr val="000000"/>
                </a:solidFill>
                <a:miter lim="800000"/>
                <a:headEnd/>
                <a:tailEnd/>
              </a14:hiddenLine>
            </a:ext>
          </a:extLst>
        </p:spPr>
        <p:txBody>
          <a:bodyPr rot="0" vert="horz" wrap="square" lIns="91440" tIns="45720" rIns="91440" bIns="45720" anchor="t" anchorCtr="0" upright="1">
            <a:noAutofit/>
          </a:bodyPr>
          <a:lstStyle/>
          <a:p>
            <a:pPr algn="r">
              <a:spcAft>
                <a:spcPts val="0"/>
              </a:spcAft>
            </a:pPr>
            <a:r>
              <a:rPr lang="es-ES" sz="1000" b="1" dirty="0">
                <a:solidFill>
                  <a:srgbClr val="365F91"/>
                </a:solidFill>
                <a:effectLst/>
                <a:latin typeface="Open Sans"/>
                <a:ea typeface="Times New Roman" panose="02020603050405020304" pitchFamily="18" charset="0"/>
                <a:cs typeface="Arial" panose="020B0604020202020204" pitchFamily="34" charset="0"/>
              </a:rPr>
              <a:t>SECRETARÍA GENERAL</a:t>
            </a:r>
          </a:p>
          <a:p>
            <a:pPr algn="r">
              <a:spcAft>
                <a:spcPts val="0"/>
              </a:spcAft>
            </a:pPr>
            <a:r>
              <a:rPr lang="es-ES" sz="1000" dirty="0">
                <a:solidFill>
                  <a:srgbClr val="004B70"/>
                </a:solidFill>
                <a:latin typeface="Open Sans"/>
                <a:ea typeface="Times New Roman" panose="02020603050405020304" pitchFamily="18" charset="0"/>
                <a:cs typeface="Arial" panose="020B0604020202020204" pitchFamily="34" charset="0"/>
              </a:rPr>
              <a:t>Dirección de Gestión y Archivos</a:t>
            </a:r>
          </a:p>
          <a:p>
            <a:pPr algn="r">
              <a:spcAft>
                <a:spcPts val="0"/>
              </a:spcAft>
            </a:pPr>
            <a:r>
              <a:rPr lang="es-ES" sz="1000" dirty="0">
                <a:solidFill>
                  <a:srgbClr val="004B70"/>
                </a:solidFill>
                <a:latin typeface="Open Sans"/>
                <a:ea typeface="Times New Roman" panose="02020603050405020304" pitchFamily="18" charset="0"/>
                <a:cs typeface="Arial" panose="020B0604020202020204" pitchFamily="34" charset="0"/>
              </a:rPr>
              <a:t>Departamento de Archivo de Trámite</a:t>
            </a:r>
            <a:endParaRPr lang="es-MX" sz="1000" dirty="0">
              <a:solidFill>
                <a:srgbClr val="004B70"/>
              </a:solidFill>
              <a:latin typeface="Open Sans"/>
              <a:ea typeface="Times New Roman" panose="02020603050405020304" pitchFamily="18" charset="0"/>
              <a:cs typeface="Arial" panose="020B0604020202020204" pitchFamily="34" charset="0"/>
            </a:endParaRPr>
          </a:p>
          <a:p>
            <a:pPr algn="r">
              <a:spcAft>
                <a:spcPts val="0"/>
              </a:spcAft>
            </a:pPr>
            <a:r>
              <a:rPr lang="es-ES" sz="1000" b="1" dirty="0">
                <a:solidFill>
                  <a:srgbClr val="004B70"/>
                </a:solidFill>
                <a:effectLst/>
                <a:latin typeface="Open Sans"/>
                <a:ea typeface="Times New Roman" panose="02020603050405020304" pitchFamily="18" charset="0"/>
                <a:cs typeface="Arial" panose="020B0604020202020204" pitchFamily="34" charset="0"/>
              </a:rPr>
              <a:t> </a:t>
            </a:r>
            <a:endParaRPr lang="es-MX" sz="1200" dirty="0">
              <a:effectLst/>
              <a:latin typeface="Times New Roman" panose="02020603050405020304" pitchFamily="18" charset="0"/>
              <a:ea typeface="Times New Roman" panose="02020603050405020304" pitchFamily="18" charset="0"/>
            </a:endParaRPr>
          </a:p>
          <a:p>
            <a:pPr algn="r">
              <a:spcAft>
                <a:spcPts val="0"/>
              </a:spcAft>
            </a:pPr>
            <a:r>
              <a:rPr lang="es-ES" sz="1000" b="1" dirty="0">
                <a:solidFill>
                  <a:srgbClr val="004B70"/>
                </a:solidFill>
                <a:effectLst/>
                <a:latin typeface="Open Sans"/>
                <a:ea typeface="Times New Roman" panose="02020603050405020304" pitchFamily="18" charset="0"/>
                <a:cs typeface="Arial" panose="020B0604020202020204" pitchFamily="34" charset="0"/>
              </a:rPr>
              <a:t> </a:t>
            </a:r>
            <a:endParaRPr lang="es-MX"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8212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p:nvPr/>
        </p:nvPicPr>
        <p:blipFill rotWithShape="1">
          <a:blip r:embed="rId2" cstate="print">
            <a:extLst>
              <a:ext uri="{28A0092B-C50C-407E-A947-70E740481C1C}">
                <a14:useLocalDpi xmlns:a14="http://schemas.microsoft.com/office/drawing/2010/main" val="0"/>
              </a:ext>
            </a:extLst>
          </a:blip>
          <a:srcRect l="-725" t="86978" r="725"/>
          <a:stretch/>
        </p:blipFill>
        <p:spPr bwMode="auto">
          <a:xfrm>
            <a:off x="-76200" y="5007427"/>
            <a:ext cx="12268200" cy="1899339"/>
          </a:xfrm>
          <a:prstGeom prst="rect">
            <a:avLst/>
          </a:prstGeom>
          <a:ln>
            <a:noFill/>
          </a:ln>
          <a:extLst>
            <a:ext uri="{53640926-AAD7-44D8-BBD7-CCE9431645EC}">
              <a14:shadowObscured xmlns:a14="http://schemas.microsoft.com/office/drawing/2010/main"/>
            </a:ext>
          </a:extLst>
        </p:spPr>
      </p:pic>
      <p:graphicFrame>
        <p:nvGraphicFramePr>
          <p:cNvPr id="6" name="Diagrama 5">
            <a:extLst>
              <a:ext uri="{FF2B5EF4-FFF2-40B4-BE49-F238E27FC236}">
                <a16:creationId xmlns:a16="http://schemas.microsoft.com/office/drawing/2014/main" id="{1D146772-AD80-498E-87D3-3848A9AD6168}"/>
              </a:ext>
            </a:extLst>
          </p:cNvPr>
          <p:cNvGraphicFramePr/>
          <p:nvPr>
            <p:extLst>
              <p:ext uri="{D42A27DB-BD31-4B8C-83A1-F6EECF244321}">
                <p14:modId xmlns:p14="http://schemas.microsoft.com/office/powerpoint/2010/main" val="905058962"/>
              </p:ext>
            </p:extLst>
          </p:nvPr>
        </p:nvGraphicFramePr>
        <p:xfrm>
          <a:off x="832591" y="54427"/>
          <a:ext cx="9760197" cy="59839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E4486796-9023-4B31-B2A0-E0D2BCBFEC85}"/>
              </a:ext>
            </a:extLst>
          </p:cNvPr>
          <p:cNvSpPr txBox="1"/>
          <p:nvPr/>
        </p:nvSpPr>
        <p:spPr>
          <a:xfrm>
            <a:off x="297455" y="2492566"/>
            <a:ext cx="1806766" cy="1295868"/>
          </a:xfrm>
          <a:prstGeom prst="rect">
            <a:avLst/>
          </a:prstGeom>
          <a:noFill/>
        </p:spPr>
        <p:txBody>
          <a:bodyPr wrap="square" rtlCol="0">
            <a:spAutoFit/>
          </a:bodyPr>
          <a:lstStyle/>
          <a:p>
            <a:pPr algn="ctr">
              <a:lnSpc>
                <a:spcPct val="150000"/>
              </a:lnSpc>
            </a:pPr>
            <a:r>
              <a:rPr lang="es-MX" b="1" dirty="0">
                <a:solidFill>
                  <a:schemeClr val="accent1">
                    <a:lumMod val="75000"/>
                  </a:schemeClr>
                </a:solidFill>
              </a:rPr>
              <a:t>Etapas para la implementación de los </a:t>
            </a:r>
          </a:p>
        </p:txBody>
      </p:sp>
      <p:sp>
        <p:nvSpPr>
          <p:cNvPr id="4" name="CuadroTexto 3">
            <a:extLst>
              <a:ext uri="{FF2B5EF4-FFF2-40B4-BE49-F238E27FC236}">
                <a16:creationId xmlns:a16="http://schemas.microsoft.com/office/drawing/2014/main" id="{F4CBD8B8-1EEB-4CBC-8C11-522812D0CD51}"/>
              </a:ext>
            </a:extLst>
          </p:cNvPr>
          <p:cNvSpPr txBox="1"/>
          <p:nvPr/>
        </p:nvSpPr>
        <p:spPr>
          <a:xfrm>
            <a:off x="9441455" y="2492566"/>
            <a:ext cx="2750545" cy="1287532"/>
          </a:xfrm>
          <a:prstGeom prst="rect">
            <a:avLst/>
          </a:prstGeom>
          <a:noFill/>
        </p:spPr>
        <p:txBody>
          <a:bodyPr wrap="square" rtlCol="0">
            <a:spAutoFit/>
          </a:bodyPr>
          <a:lstStyle/>
          <a:p>
            <a:pPr algn="ctr">
              <a:lnSpc>
                <a:spcPct val="150000"/>
              </a:lnSpc>
            </a:pPr>
            <a:r>
              <a:rPr lang="es-MX" b="1" dirty="0">
                <a:solidFill>
                  <a:schemeClr val="accent1">
                    <a:lumMod val="75000"/>
                  </a:schemeClr>
                </a:solidFill>
                <a:latin typeface="Arial" panose="020B0604020202020204" pitchFamily="34" charset="0"/>
                <a:cs typeface="Arial" panose="020B0604020202020204" pitchFamily="34" charset="0"/>
              </a:rPr>
              <a:t>Instrumentos de control y consulta archivística</a:t>
            </a:r>
          </a:p>
        </p:txBody>
      </p:sp>
      <p:sp>
        <p:nvSpPr>
          <p:cNvPr id="7" name="Text Box 5">
            <a:extLst>
              <a:ext uri="{FF2B5EF4-FFF2-40B4-BE49-F238E27FC236}">
                <a16:creationId xmlns:a16="http://schemas.microsoft.com/office/drawing/2014/main" id="{485B159A-DF11-4EAC-B648-2FA838403094}"/>
              </a:ext>
            </a:extLst>
          </p:cNvPr>
          <p:cNvSpPr txBox="1">
            <a:spLocks noChangeArrowheads="1"/>
          </p:cNvSpPr>
          <p:nvPr/>
        </p:nvSpPr>
        <p:spPr bwMode="auto">
          <a:xfrm>
            <a:off x="6706123" y="36469"/>
            <a:ext cx="5143500" cy="517130"/>
          </a:xfrm>
          <a:prstGeom prst="rect">
            <a:avLst/>
          </a:prstGeom>
          <a:noFill/>
          <a:ln>
            <a:noFill/>
          </a:ln>
          <a:extLst>
            <a:ext uri="{909E8E84-426E-40dd-AFC4-6F175D3DCCD1}">
              <a14:hiddenFill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solidFill>
                  <a:srgbClr val="FFFFFF"/>
                </a:solidFill>
              </a14:hiddenFill>
            </a:ex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w="9525">
                <a:solidFill>
                  <a:srgbClr val="000000"/>
                </a:solidFill>
                <a:miter lim="800000"/>
                <a:headEnd/>
                <a:tailEnd/>
              </a14:hiddenLine>
            </a:ext>
          </a:extLst>
        </p:spPr>
        <p:txBody>
          <a:bodyPr rot="0" vert="horz" wrap="square" lIns="91440" tIns="45720" rIns="91440" bIns="45720" anchor="t" anchorCtr="0" upright="1">
            <a:noAutofit/>
          </a:bodyPr>
          <a:lstStyle/>
          <a:p>
            <a:pPr algn="r">
              <a:spcAft>
                <a:spcPts val="0"/>
              </a:spcAft>
            </a:pPr>
            <a:r>
              <a:rPr lang="es-ES" sz="1000" b="1" dirty="0">
                <a:solidFill>
                  <a:srgbClr val="365F91"/>
                </a:solidFill>
                <a:effectLst/>
                <a:latin typeface="Open Sans"/>
                <a:ea typeface="Times New Roman" panose="02020603050405020304" pitchFamily="18" charset="0"/>
                <a:cs typeface="Arial" panose="020B0604020202020204" pitchFamily="34" charset="0"/>
              </a:rPr>
              <a:t>SECRETARÍA GENERAL</a:t>
            </a:r>
          </a:p>
          <a:p>
            <a:pPr algn="r">
              <a:spcAft>
                <a:spcPts val="0"/>
              </a:spcAft>
            </a:pPr>
            <a:r>
              <a:rPr lang="es-ES" sz="1000" dirty="0">
                <a:solidFill>
                  <a:srgbClr val="004B70"/>
                </a:solidFill>
                <a:latin typeface="Open Sans"/>
                <a:ea typeface="Times New Roman" panose="02020603050405020304" pitchFamily="18" charset="0"/>
                <a:cs typeface="Arial" panose="020B0604020202020204" pitchFamily="34" charset="0"/>
              </a:rPr>
              <a:t>Dirección de Gestión y Archivos</a:t>
            </a:r>
          </a:p>
          <a:p>
            <a:pPr algn="r">
              <a:spcAft>
                <a:spcPts val="0"/>
              </a:spcAft>
            </a:pPr>
            <a:r>
              <a:rPr lang="es-ES" sz="1000" dirty="0">
                <a:solidFill>
                  <a:srgbClr val="004B70"/>
                </a:solidFill>
                <a:latin typeface="Open Sans"/>
                <a:ea typeface="Times New Roman" panose="02020603050405020304" pitchFamily="18" charset="0"/>
                <a:cs typeface="Arial" panose="020B0604020202020204" pitchFamily="34" charset="0"/>
              </a:rPr>
              <a:t>Departamento de Archivo de Trámite</a:t>
            </a:r>
            <a:endParaRPr lang="es-MX" sz="1000" dirty="0">
              <a:solidFill>
                <a:srgbClr val="004B70"/>
              </a:solidFill>
              <a:latin typeface="Open Sans"/>
              <a:ea typeface="Times New Roman" panose="02020603050405020304" pitchFamily="18" charset="0"/>
              <a:cs typeface="Arial" panose="020B0604020202020204" pitchFamily="34" charset="0"/>
            </a:endParaRPr>
          </a:p>
          <a:p>
            <a:pPr algn="r">
              <a:spcAft>
                <a:spcPts val="0"/>
              </a:spcAft>
            </a:pPr>
            <a:r>
              <a:rPr lang="es-ES" sz="1000" b="1" dirty="0">
                <a:solidFill>
                  <a:srgbClr val="004B70"/>
                </a:solidFill>
                <a:effectLst/>
                <a:latin typeface="Open Sans"/>
                <a:ea typeface="Times New Roman" panose="02020603050405020304" pitchFamily="18" charset="0"/>
                <a:cs typeface="Arial" panose="020B0604020202020204" pitchFamily="34" charset="0"/>
              </a:rPr>
              <a:t> </a:t>
            </a:r>
            <a:endParaRPr lang="es-MX" sz="1200" dirty="0">
              <a:effectLst/>
              <a:latin typeface="Times New Roman" panose="02020603050405020304" pitchFamily="18" charset="0"/>
              <a:ea typeface="Times New Roman" panose="02020603050405020304" pitchFamily="18" charset="0"/>
            </a:endParaRPr>
          </a:p>
          <a:p>
            <a:pPr algn="r">
              <a:spcAft>
                <a:spcPts val="0"/>
              </a:spcAft>
            </a:pPr>
            <a:r>
              <a:rPr lang="es-ES" sz="1000" b="1" dirty="0">
                <a:solidFill>
                  <a:srgbClr val="004B70"/>
                </a:solidFill>
                <a:effectLst/>
                <a:latin typeface="Open Sans"/>
                <a:ea typeface="Times New Roman" panose="02020603050405020304" pitchFamily="18" charset="0"/>
                <a:cs typeface="Arial" panose="020B0604020202020204" pitchFamily="34" charset="0"/>
              </a:rPr>
              <a:t> </a:t>
            </a:r>
            <a:endParaRPr lang="es-MX"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00729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p:nvPr/>
        </p:nvPicPr>
        <p:blipFill rotWithShape="1">
          <a:blip r:embed="rId2" cstate="print">
            <a:extLst>
              <a:ext uri="{28A0092B-C50C-407E-A947-70E740481C1C}">
                <a14:useLocalDpi xmlns:a14="http://schemas.microsoft.com/office/drawing/2010/main" val="0"/>
              </a:ext>
            </a:extLst>
          </a:blip>
          <a:srcRect l="-725" t="86978" r="725"/>
          <a:stretch/>
        </p:blipFill>
        <p:spPr bwMode="auto">
          <a:xfrm>
            <a:off x="-76200" y="5007427"/>
            <a:ext cx="12268200" cy="1899339"/>
          </a:xfrm>
          <a:prstGeom prst="rect">
            <a:avLst/>
          </a:prstGeom>
          <a:ln>
            <a:noFill/>
          </a:ln>
          <a:extLst>
            <a:ext uri="{53640926-AAD7-44D8-BBD7-CCE9431645EC}">
              <a14:shadowObscured xmlns:a14="http://schemas.microsoft.com/office/drawing/2010/main"/>
            </a:ext>
          </a:extLst>
        </p:spPr>
      </p:pic>
      <p:sp>
        <p:nvSpPr>
          <p:cNvPr id="2" name="CuadroTexto 1">
            <a:extLst>
              <a:ext uri="{FF2B5EF4-FFF2-40B4-BE49-F238E27FC236}">
                <a16:creationId xmlns:a16="http://schemas.microsoft.com/office/drawing/2014/main" id="{0C4F8EF3-B2DB-4421-BC5E-87C7C80B74F1}"/>
              </a:ext>
            </a:extLst>
          </p:cNvPr>
          <p:cNvSpPr txBox="1"/>
          <p:nvPr/>
        </p:nvSpPr>
        <p:spPr>
          <a:xfrm>
            <a:off x="679897" y="1842798"/>
            <a:ext cx="10447140" cy="1938992"/>
          </a:xfrm>
          <a:prstGeom prst="rect">
            <a:avLst/>
          </a:prstGeom>
          <a:noFill/>
        </p:spPr>
        <p:txBody>
          <a:bodyPr wrap="square" rtlCol="0">
            <a:spAutoFit/>
          </a:bodyPr>
          <a:lstStyle/>
          <a:p>
            <a:pPr algn="ctr"/>
            <a:r>
              <a:rPr lang="es-MX" sz="6000" dirty="0">
                <a:solidFill>
                  <a:schemeClr val="accent1">
                    <a:lumMod val="50000"/>
                  </a:schemeClr>
                </a:solidFill>
                <a:latin typeface="Lucida Calligraphy" panose="03010101010101010101" pitchFamily="66" charset="0"/>
              </a:rPr>
              <a:t>Instrumentos control archivístico</a:t>
            </a:r>
          </a:p>
        </p:txBody>
      </p:sp>
      <p:sp>
        <p:nvSpPr>
          <p:cNvPr id="6" name="Text Box 5">
            <a:extLst>
              <a:ext uri="{FF2B5EF4-FFF2-40B4-BE49-F238E27FC236}">
                <a16:creationId xmlns:a16="http://schemas.microsoft.com/office/drawing/2014/main" id="{F773B590-D43B-4694-A4A5-021C90FF1CA5}"/>
              </a:ext>
            </a:extLst>
          </p:cNvPr>
          <p:cNvSpPr txBox="1">
            <a:spLocks noChangeArrowheads="1"/>
          </p:cNvSpPr>
          <p:nvPr/>
        </p:nvSpPr>
        <p:spPr bwMode="auto">
          <a:xfrm>
            <a:off x="6706123" y="36469"/>
            <a:ext cx="5143500" cy="517130"/>
          </a:xfrm>
          <a:prstGeom prst="rect">
            <a:avLst/>
          </a:prstGeom>
          <a:noFill/>
          <a:ln>
            <a:noFill/>
          </a:ln>
          <a:extLst>
            <a:ext uri="{909E8E84-426E-40dd-AFC4-6F175D3DCCD1}">
              <a14:hiddenFill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solidFill>
                  <a:srgbClr val="FFFFFF"/>
                </a:solidFill>
              </a14:hiddenFill>
            </a:ex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w="9525">
                <a:solidFill>
                  <a:srgbClr val="000000"/>
                </a:solidFill>
                <a:miter lim="800000"/>
                <a:headEnd/>
                <a:tailEnd/>
              </a14:hiddenLine>
            </a:ext>
          </a:extLst>
        </p:spPr>
        <p:txBody>
          <a:bodyPr rot="0" vert="horz" wrap="square" lIns="91440" tIns="45720" rIns="91440" bIns="45720" anchor="t" anchorCtr="0" upright="1">
            <a:noAutofit/>
          </a:bodyPr>
          <a:lstStyle/>
          <a:p>
            <a:pPr algn="r">
              <a:spcAft>
                <a:spcPts val="0"/>
              </a:spcAft>
            </a:pPr>
            <a:r>
              <a:rPr lang="es-ES" sz="1000" b="1" dirty="0">
                <a:solidFill>
                  <a:srgbClr val="365F91"/>
                </a:solidFill>
                <a:effectLst/>
                <a:latin typeface="Open Sans"/>
                <a:ea typeface="Times New Roman" panose="02020603050405020304" pitchFamily="18" charset="0"/>
                <a:cs typeface="Arial" panose="020B0604020202020204" pitchFamily="34" charset="0"/>
              </a:rPr>
              <a:t>SECRETARÍA GENERAL</a:t>
            </a:r>
          </a:p>
          <a:p>
            <a:pPr algn="r">
              <a:spcAft>
                <a:spcPts val="0"/>
              </a:spcAft>
            </a:pPr>
            <a:r>
              <a:rPr lang="es-ES" sz="1000" dirty="0">
                <a:solidFill>
                  <a:srgbClr val="004B70"/>
                </a:solidFill>
                <a:latin typeface="Open Sans"/>
                <a:ea typeface="Times New Roman" panose="02020603050405020304" pitchFamily="18" charset="0"/>
                <a:cs typeface="Arial" panose="020B0604020202020204" pitchFamily="34" charset="0"/>
              </a:rPr>
              <a:t>Dirección de Gestión y Archivos</a:t>
            </a:r>
          </a:p>
          <a:p>
            <a:pPr algn="r">
              <a:spcAft>
                <a:spcPts val="0"/>
              </a:spcAft>
            </a:pPr>
            <a:r>
              <a:rPr lang="es-ES" sz="1000" dirty="0">
                <a:solidFill>
                  <a:srgbClr val="004B70"/>
                </a:solidFill>
                <a:latin typeface="Open Sans"/>
                <a:ea typeface="Times New Roman" panose="02020603050405020304" pitchFamily="18" charset="0"/>
                <a:cs typeface="Arial" panose="020B0604020202020204" pitchFamily="34" charset="0"/>
              </a:rPr>
              <a:t>Departamento de Archivo de Trámite</a:t>
            </a:r>
            <a:endParaRPr lang="es-MX" sz="1000" dirty="0">
              <a:solidFill>
                <a:srgbClr val="004B70"/>
              </a:solidFill>
              <a:latin typeface="Open Sans"/>
              <a:ea typeface="Times New Roman" panose="02020603050405020304" pitchFamily="18" charset="0"/>
              <a:cs typeface="Arial" panose="020B0604020202020204" pitchFamily="34" charset="0"/>
            </a:endParaRPr>
          </a:p>
          <a:p>
            <a:pPr algn="r">
              <a:spcAft>
                <a:spcPts val="0"/>
              </a:spcAft>
            </a:pPr>
            <a:r>
              <a:rPr lang="es-ES" sz="1000" b="1" dirty="0">
                <a:solidFill>
                  <a:srgbClr val="004B70"/>
                </a:solidFill>
                <a:effectLst/>
                <a:latin typeface="Open Sans"/>
                <a:ea typeface="Times New Roman" panose="02020603050405020304" pitchFamily="18" charset="0"/>
                <a:cs typeface="Arial" panose="020B0604020202020204" pitchFamily="34" charset="0"/>
              </a:rPr>
              <a:t> </a:t>
            </a:r>
            <a:endParaRPr lang="es-MX" sz="1200" dirty="0">
              <a:effectLst/>
              <a:latin typeface="Times New Roman" panose="02020603050405020304" pitchFamily="18" charset="0"/>
              <a:ea typeface="Times New Roman" panose="02020603050405020304" pitchFamily="18" charset="0"/>
            </a:endParaRPr>
          </a:p>
          <a:p>
            <a:pPr algn="r">
              <a:spcAft>
                <a:spcPts val="0"/>
              </a:spcAft>
            </a:pPr>
            <a:r>
              <a:rPr lang="es-ES" sz="1000" b="1" dirty="0">
                <a:solidFill>
                  <a:srgbClr val="004B70"/>
                </a:solidFill>
                <a:effectLst/>
                <a:latin typeface="Open Sans"/>
                <a:ea typeface="Times New Roman" panose="02020603050405020304" pitchFamily="18" charset="0"/>
                <a:cs typeface="Arial" panose="020B0604020202020204" pitchFamily="34" charset="0"/>
              </a:rPr>
              <a:t> </a:t>
            </a:r>
            <a:endParaRPr lang="es-MX"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204710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p:nvPr/>
        </p:nvPicPr>
        <p:blipFill rotWithShape="1">
          <a:blip r:embed="rId2" cstate="print">
            <a:extLst>
              <a:ext uri="{28A0092B-C50C-407E-A947-70E740481C1C}">
                <a14:useLocalDpi xmlns:a14="http://schemas.microsoft.com/office/drawing/2010/main" val="0"/>
              </a:ext>
            </a:extLst>
          </a:blip>
          <a:srcRect l="-725" t="86978" r="725"/>
          <a:stretch/>
        </p:blipFill>
        <p:spPr bwMode="auto">
          <a:xfrm>
            <a:off x="-76200" y="5007427"/>
            <a:ext cx="12268200" cy="1899339"/>
          </a:xfrm>
          <a:prstGeom prst="rect">
            <a:avLst/>
          </a:prstGeom>
          <a:ln>
            <a:noFill/>
          </a:ln>
          <a:extLst>
            <a:ext uri="{53640926-AAD7-44D8-BBD7-CCE9431645EC}">
              <a14:shadowObscured xmlns:a14="http://schemas.microsoft.com/office/drawing/2010/main"/>
            </a:ext>
          </a:extLst>
        </p:spPr>
      </p:pic>
      <p:sp>
        <p:nvSpPr>
          <p:cNvPr id="2" name="CuadroTexto 1">
            <a:extLst>
              <a:ext uri="{FF2B5EF4-FFF2-40B4-BE49-F238E27FC236}">
                <a16:creationId xmlns:a16="http://schemas.microsoft.com/office/drawing/2014/main" id="{216A890E-B726-4EB6-85B1-03B3881610CC}"/>
              </a:ext>
            </a:extLst>
          </p:cNvPr>
          <p:cNvSpPr txBox="1"/>
          <p:nvPr/>
        </p:nvSpPr>
        <p:spPr>
          <a:xfrm>
            <a:off x="1122343" y="1850573"/>
            <a:ext cx="9871113" cy="3911264"/>
          </a:xfrm>
          <a:prstGeom prst="rect">
            <a:avLst/>
          </a:prstGeom>
          <a:noFill/>
        </p:spPr>
        <p:txBody>
          <a:bodyPr wrap="square" rtlCol="0">
            <a:spAutoFit/>
          </a:bodyPr>
          <a:lstStyle/>
          <a:p>
            <a:pPr algn="just">
              <a:lnSpc>
                <a:spcPct val="150000"/>
              </a:lnSpc>
            </a:pPr>
            <a:r>
              <a:rPr lang="es-MX" sz="2400" dirty="0">
                <a:solidFill>
                  <a:schemeClr val="accent1">
                    <a:lumMod val="75000"/>
                  </a:schemeClr>
                </a:solidFill>
                <a:latin typeface="Open Sans"/>
                <a:cs typeface="Arial" panose="020B0604020202020204" pitchFamily="34" charset="0"/>
              </a:rPr>
              <a:t>Propician la organización, conservación y localización expedita de los documentos en los archivos de trámite y concentración.</a:t>
            </a:r>
          </a:p>
          <a:p>
            <a:pPr algn="just">
              <a:lnSpc>
                <a:spcPct val="150000"/>
              </a:lnSpc>
            </a:pPr>
            <a:endParaRPr lang="es-MX" sz="2400" dirty="0">
              <a:solidFill>
                <a:schemeClr val="accent1">
                  <a:lumMod val="75000"/>
                </a:schemeClr>
              </a:solidFill>
              <a:latin typeface="Open Sans"/>
              <a:cs typeface="Arial" panose="020B0604020202020204" pitchFamily="34" charset="0"/>
            </a:endParaRPr>
          </a:p>
          <a:p>
            <a:pPr marL="285750" indent="-285750" algn="just">
              <a:lnSpc>
                <a:spcPct val="150000"/>
              </a:lnSpc>
              <a:buFont typeface="Arial" panose="020B0604020202020204" pitchFamily="34" charset="0"/>
              <a:buChar char="•"/>
            </a:pPr>
            <a:r>
              <a:rPr lang="es-MX" sz="2400" dirty="0">
                <a:solidFill>
                  <a:schemeClr val="accent1">
                    <a:lumMod val="75000"/>
                  </a:schemeClr>
                </a:solidFill>
                <a:latin typeface="Open Sans"/>
                <a:cs typeface="Arial" panose="020B0604020202020204" pitchFamily="34" charset="0"/>
              </a:rPr>
              <a:t>Cuadro General de Clasificación Archivística</a:t>
            </a:r>
          </a:p>
          <a:p>
            <a:pPr marL="285750" indent="-285750" algn="just">
              <a:lnSpc>
                <a:spcPct val="150000"/>
              </a:lnSpc>
              <a:buFont typeface="Arial" panose="020B0604020202020204" pitchFamily="34" charset="0"/>
              <a:buChar char="•"/>
            </a:pPr>
            <a:r>
              <a:rPr lang="es-MX" sz="2400" dirty="0">
                <a:solidFill>
                  <a:schemeClr val="accent1">
                    <a:lumMod val="75000"/>
                  </a:schemeClr>
                </a:solidFill>
                <a:latin typeface="Open Sans"/>
                <a:cs typeface="Arial" panose="020B0604020202020204" pitchFamily="34" charset="0"/>
              </a:rPr>
              <a:t>Catálogo de Disposición Documental </a:t>
            </a:r>
          </a:p>
          <a:p>
            <a:pPr marL="285750" indent="-285750" algn="just">
              <a:lnSpc>
                <a:spcPct val="150000"/>
              </a:lnSpc>
              <a:buFont typeface="Arial" panose="020B0604020202020204" pitchFamily="34" charset="0"/>
              <a:buChar char="•"/>
            </a:pPr>
            <a:r>
              <a:rPr lang="es-MX" sz="2400" dirty="0">
                <a:solidFill>
                  <a:schemeClr val="accent1">
                    <a:lumMod val="75000"/>
                  </a:schemeClr>
                </a:solidFill>
                <a:latin typeface="Open Sans"/>
                <a:cs typeface="Arial" panose="020B0604020202020204" pitchFamily="34" charset="0"/>
              </a:rPr>
              <a:t>Inventarios documentales(Inventario general, de transferencia y de baja.)</a:t>
            </a:r>
          </a:p>
        </p:txBody>
      </p:sp>
      <p:sp>
        <p:nvSpPr>
          <p:cNvPr id="3" name="CuadroTexto 2">
            <a:extLst>
              <a:ext uri="{FF2B5EF4-FFF2-40B4-BE49-F238E27FC236}">
                <a16:creationId xmlns:a16="http://schemas.microsoft.com/office/drawing/2014/main" id="{C79ADF20-35F2-405C-AF5F-DCA01AEB511D}"/>
              </a:ext>
            </a:extLst>
          </p:cNvPr>
          <p:cNvSpPr txBox="1"/>
          <p:nvPr/>
        </p:nvSpPr>
        <p:spPr>
          <a:xfrm>
            <a:off x="967647" y="862329"/>
            <a:ext cx="10256705" cy="584775"/>
          </a:xfrm>
          <a:prstGeom prst="rect">
            <a:avLst/>
          </a:prstGeom>
          <a:noFill/>
        </p:spPr>
        <p:txBody>
          <a:bodyPr wrap="square" rtlCol="0">
            <a:spAutoFit/>
          </a:bodyPr>
          <a:lstStyle/>
          <a:p>
            <a:r>
              <a:rPr lang="es-MX" sz="3200" b="1" dirty="0">
                <a:solidFill>
                  <a:schemeClr val="accent1">
                    <a:lumMod val="50000"/>
                  </a:schemeClr>
                </a:solidFill>
                <a:latin typeface="Arial" panose="020B0604020202020204" pitchFamily="34" charset="0"/>
                <a:cs typeface="Arial" panose="020B0604020202020204" pitchFamily="34" charset="0"/>
              </a:rPr>
              <a:t>Los instrumentos de control y consulta archivística</a:t>
            </a:r>
          </a:p>
        </p:txBody>
      </p:sp>
      <p:sp>
        <p:nvSpPr>
          <p:cNvPr id="6" name="Text Box 5">
            <a:extLst>
              <a:ext uri="{FF2B5EF4-FFF2-40B4-BE49-F238E27FC236}">
                <a16:creationId xmlns:a16="http://schemas.microsoft.com/office/drawing/2014/main" id="{772A1165-C8B1-42B5-9819-9D880A78D197}"/>
              </a:ext>
            </a:extLst>
          </p:cNvPr>
          <p:cNvSpPr txBox="1">
            <a:spLocks noChangeArrowheads="1"/>
          </p:cNvSpPr>
          <p:nvPr/>
        </p:nvSpPr>
        <p:spPr bwMode="auto">
          <a:xfrm>
            <a:off x="6706123" y="36469"/>
            <a:ext cx="5143500" cy="517130"/>
          </a:xfrm>
          <a:prstGeom prst="rect">
            <a:avLst/>
          </a:prstGeom>
          <a:noFill/>
          <a:ln>
            <a:noFill/>
          </a:ln>
          <a:extLst>
            <a:ext uri="{909E8E84-426E-40dd-AFC4-6F175D3DCCD1}">
              <a14:hiddenFill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solidFill>
                  <a:srgbClr val="FFFFFF"/>
                </a:solidFill>
              </a14:hiddenFill>
            </a:ex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w="9525">
                <a:solidFill>
                  <a:srgbClr val="000000"/>
                </a:solidFill>
                <a:miter lim="800000"/>
                <a:headEnd/>
                <a:tailEnd/>
              </a14:hiddenLine>
            </a:ext>
          </a:extLst>
        </p:spPr>
        <p:txBody>
          <a:bodyPr rot="0" vert="horz" wrap="square" lIns="91440" tIns="45720" rIns="91440" bIns="45720" anchor="t" anchorCtr="0" upright="1">
            <a:noAutofit/>
          </a:bodyPr>
          <a:lstStyle/>
          <a:p>
            <a:pPr algn="r">
              <a:spcAft>
                <a:spcPts val="0"/>
              </a:spcAft>
            </a:pPr>
            <a:r>
              <a:rPr lang="es-ES" sz="1000" b="1" dirty="0">
                <a:solidFill>
                  <a:srgbClr val="365F91"/>
                </a:solidFill>
                <a:effectLst/>
                <a:latin typeface="Open Sans"/>
                <a:ea typeface="Times New Roman" panose="02020603050405020304" pitchFamily="18" charset="0"/>
                <a:cs typeface="Arial" panose="020B0604020202020204" pitchFamily="34" charset="0"/>
              </a:rPr>
              <a:t>SECRETARÍA GENERAL</a:t>
            </a:r>
          </a:p>
          <a:p>
            <a:pPr algn="r">
              <a:spcAft>
                <a:spcPts val="0"/>
              </a:spcAft>
            </a:pPr>
            <a:r>
              <a:rPr lang="es-ES" sz="1000" dirty="0">
                <a:solidFill>
                  <a:srgbClr val="004B70"/>
                </a:solidFill>
                <a:latin typeface="Open Sans"/>
                <a:ea typeface="Times New Roman" panose="02020603050405020304" pitchFamily="18" charset="0"/>
                <a:cs typeface="Arial" panose="020B0604020202020204" pitchFamily="34" charset="0"/>
              </a:rPr>
              <a:t>Dirección de Gestión y Archivos</a:t>
            </a:r>
          </a:p>
          <a:p>
            <a:pPr algn="r">
              <a:spcAft>
                <a:spcPts val="0"/>
              </a:spcAft>
            </a:pPr>
            <a:r>
              <a:rPr lang="es-ES" sz="1000" dirty="0">
                <a:solidFill>
                  <a:srgbClr val="004B70"/>
                </a:solidFill>
                <a:latin typeface="Open Sans"/>
                <a:ea typeface="Times New Roman" panose="02020603050405020304" pitchFamily="18" charset="0"/>
                <a:cs typeface="Arial" panose="020B0604020202020204" pitchFamily="34" charset="0"/>
              </a:rPr>
              <a:t>Departamento de Archivo de Trámite</a:t>
            </a:r>
            <a:endParaRPr lang="es-MX" sz="1000" dirty="0">
              <a:solidFill>
                <a:srgbClr val="004B70"/>
              </a:solidFill>
              <a:latin typeface="Open Sans"/>
              <a:ea typeface="Times New Roman" panose="02020603050405020304" pitchFamily="18" charset="0"/>
              <a:cs typeface="Arial" panose="020B0604020202020204" pitchFamily="34" charset="0"/>
            </a:endParaRPr>
          </a:p>
          <a:p>
            <a:pPr algn="r">
              <a:spcAft>
                <a:spcPts val="0"/>
              </a:spcAft>
            </a:pPr>
            <a:r>
              <a:rPr lang="es-ES" sz="1000" b="1" dirty="0">
                <a:solidFill>
                  <a:srgbClr val="004B70"/>
                </a:solidFill>
                <a:effectLst/>
                <a:latin typeface="Open Sans"/>
                <a:ea typeface="Times New Roman" panose="02020603050405020304" pitchFamily="18" charset="0"/>
                <a:cs typeface="Arial" panose="020B0604020202020204" pitchFamily="34" charset="0"/>
              </a:rPr>
              <a:t> </a:t>
            </a:r>
            <a:endParaRPr lang="es-MX" sz="1200" dirty="0">
              <a:effectLst/>
              <a:latin typeface="Times New Roman" panose="02020603050405020304" pitchFamily="18" charset="0"/>
              <a:ea typeface="Times New Roman" panose="02020603050405020304" pitchFamily="18" charset="0"/>
            </a:endParaRPr>
          </a:p>
          <a:p>
            <a:pPr algn="r">
              <a:spcAft>
                <a:spcPts val="0"/>
              </a:spcAft>
            </a:pPr>
            <a:r>
              <a:rPr lang="es-ES" sz="1000" b="1" dirty="0">
                <a:solidFill>
                  <a:srgbClr val="004B70"/>
                </a:solidFill>
                <a:effectLst/>
                <a:latin typeface="Open Sans"/>
                <a:ea typeface="Times New Roman" panose="02020603050405020304" pitchFamily="18" charset="0"/>
                <a:cs typeface="Arial" panose="020B0604020202020204" pitchFamily="34" charset="0"/>
              </a:rPr>
              <a:t> </a:t>
            </a:r>
            <a:endParaRPr lang="es-MX"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09890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p:nvPr/>
        </p:nvPicPr>
        <p:blipFill rotWithShape="1">
          <a:blip r:embed="rId2" cstate="print">
            <a:extLst>
              <a:ext uri="{28A0092B-C50C-407E-A947-70E740481C1C}">
                <a14:useLocalDpi xmlns:a14="http://schemas.microsoft.com/office/drawing/2010/main" val="0"/>
              </a:ext>
            </a:extLst>
          </a:blip>
          <a:srcRect l="-725" t="86978" r="725"/>
          <a:stretch/>
        </p:blipFill>
        <p:spPr bwMode="auto">
          <a:xfrm>
            <a:off x="-76200" y="5007427"/>
            <a:ext cx="12268200" cy="1899339"/>
          </a:xfrm>
          <a:prstGeom prst="rect">
            <a:avLst/>
          </a:prstGeom>
          <a:ln>
            <a:noFill/>
          </a:ln>
          <a:extLst>
            <a:ext uri="{53640926-AAD7-44D8-BBD7-CCE9431645EC}">
              <a14:shadowObscured xmlns:a14="http://schemas.microsoft.com/office/drawing/2010/main"/>
            </a:ext>
          </a:extLst>
        </p:spPr>
      </p:pic>
      <p:sp>
        <p:nvSpPr>
          <p:cNvPr id="2" name="CuadroTexto 1">
            <a:extLst>
              <a:ext uri="{FF2B5EF4-FFF2-40B4-BE49-F238E27FC236}">
                <a16:creationId xmlns:a16="http://schemas.microsoft.com/office/drawing/2014/main" id="{10289FFD-250C-45F3-B944-A0953FDF266D}"/>
              </a:ext>
            </a:extLst>
          </p:cNvPr>
          <p:cNvSpPr txBox="1"/>
          <p:nvPr/>
        </p:nvSpPr>
        <p:spPr>
          <a:xfrm>
            <a:off x="1366091" y="858174"/>
            <a:ext cx="8791461" cy="584775"/>
          </a:xfrm>
          <a:prstGeom prst="rect">
            <a:avLst/>
          </a:prstGeom>
          <a:noFill/>
        </p:spPr>
        <p:txBody>
          <a:bodyPr wrap="square" rtlCol="0">
            <a:spAutoFit/>
          </a:bodyPr>
          <a:lstStyle/>
          <a:p>
            <a:pPr algn="ctr"/>
            <a:r>
              <a:rPr lang="es-MX" sz="3200" b="1" dirty="0">
                <a:solidFill>
                  <a:schemeClr val="accent1">
                    <a:lumMod val="50000"/>
                  </a:schemeClr>
                </a:solidFill>
                <a:latin typeface="Arial" panose="020B0604020202020204" pitchFamily="34" charset="0"/>
                <a:cs typeface="Arial" panose="020B0604020202020204" pitchFamily="34" charset="0"/>
              </a:rPr>
              <a:t>Cuadro General de Clasificación archivística</a:t>
            </a:r>
          </a:p>
        </p:txBody>
      </p:sp>
      <p:sp>
        <p:nvSpPr>
          <p:cNvPr id="6" name="CuadroTexto 5">
            <a:extLst>
              <a:ext uri="{FF2B5EF4-FFF2-40B4-BE49-F238E27FC236}">
                <a16:creationId xmlns:a16="http://schemas.microsoft.com/office/drawing/2014/main" id="{1837DFE8-000E-4EC8-9AE6-0A8C6FA6BBF6}"/>
              </a:ext>
            </a:extLst>
          </p:cNvPr>
          <p:cNvSpPr txBox="1"/>
          <p:nvPr/>
        </p:nvSpPr>
        <p:spPr>
          <a:xfrm>
            <a:off x="1526252" y="1850573"/>
            <a:ext cx="9049941" cy="3680431"/>
          </a:xfrm>
          <a:prstGeom prst="rect">
            <a:avLst/>
          </a:prstGeom>
          <a:noFill/>
        </p:spPr>
        <p:txBody>
          <a:bodyPr wrap="square" rtlCol="0">
            <a:spAutoFit/>
          </a:bodyPr>
          <a:lstStyle/>
          <a:p>
            <a:pPr algn="just">
              <a:lnSpc>
                <a:spcPct val="200000"/>
              </a:lnSpc>
            </a:pPr>
            <a:r>
              <a:rPr lang="es-MX" sz="2400" dirty="0">
                <a:solidFill>
                  <a:schemeClr val="accent1">
                    <a:lumMod val="75000"/>
                  </a:schemeClr>
                </a:solidFill>
                <a:latin typeface="Open Sans"/>
                <a:cs typeface="Arial" panose="020B0604020202020204" pitchFamily="34" charset="0"/>
              </a:rPr>
              <a:t>Es un instrumento técnico que refleja la estructura de un archivo con base en las atribuciones y funciones de cada sujeto obligado; es decir, define la clasificación y ordenamiento de los documentos que produce cada institución.</a:t>
            </a:r>
          </a:p>
        </p:txBody>
      </p:sp>
      <p:sp>
        <p:nvSpPr>
          <p:cNvPr id="7" name="Text Box 5">
            <a:extLst>
              <a:ext uri="{FF2B5EF4-FFF2-40B4-BE49-F238E27FC236}">
                <a16:creationId xmlns:a16="http://schemas.microsoft.com/office/drawing/2014/main" id="{BD7A9EBF-E660-4061-BDA6-1E0C9499E393}"/>
              </a:ext>
            </a:extLst>
          </p:cNvPr>
          <p:cNvSpPr txBox="1">
            <a:spLocks noChangeArrowheads="1"/>
          </p:cNvSpPr>
          <p:nvPr/>
        </p:nvSpPr>
        <p:spPr bwMode="auto">
          <a:xfrm>
            <a:off x="6706123" y="36469"/>
            <a:ext cx="5143500" cy="517130"/>
          </a:xfrm>
          <a:prstGeom prst="rect">
            <a:avLst/>
          </a:prstGeom>
          <a:noFill/>
          <a:ln>
            <a:noFill/>
          </a:ln>
          <a:extLst>
            <a:ext uri="{909E8E84-426E-40dd-AFC4-6F175D3DCCD1}">
              <a14:hiddenFill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solidFill>
                  <a:srgbClr val="FFFFFF"/>
                </a:solidFill>
              </a14:hiddenFill>
            </a:ex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w="9525">
                <a:solidFill>
                  <a:srgbClr val="000000"/>
                </a:solidFill>
                <a:miter lim="800000"/>
                <a:headEnd/>
                <a:tailEnd/>
              </a14:hiddenLine>
            </a:ext>
          </a:extLst>
        </p:spPr>
        <p:txBody>
          <a:bodyPr rot="0" vert="horz" wrap="square" lIns="91440" tIns="45720" rIns="91440" bIns="45720" anchor="t" anchorCtr="0" upright="1">
            <a:noAutofit/>
          </a:bodyPr>
          <a:lstStyle/>
          <a:p>
            <a:pPr algn="r">
              <a:spcAft>
                <a:spcPts val="0"/>
              </a:spcAft>
            </a:pPr>
            <a:r>
              <a:rPr lang="es-ES" sz="1000" b="1" dirty="0">
                <a:solidFill>
                  <a:srgbClr val="365F91"/>
                </a:solidFill>
                <a:effectLst/>
                <a:latin typeface="Open Sans"/>
                <a:ea typeface="Times New Roman" panose="02020603050405020304" pitchFamily="18" charset="0"/>
                <a:cs typeface="Arial" panose="020B0604020202020204" pitchFamily="34" charset="0"/>
              </a:rPr>
              <a:t>SECRETARÍA GENERAL</a:t>
            </a:r>
          </a:p>
          <a:p>
            <a:pPr algn="r">
              <a:spcAft>
                <a:spcPts val="0"/>
              </a:spcAft>
            </a:pPr>
            <a:r>
              <a:rPr lang="es-ES" sz="1000" dirty="0">
                <a:solidFill>
                  <a:srgbClr val="004B70"/>
                </a:solidFill>
                <a:latin typeface="Open Sans"/>
                <a:ea typeface="Times New Roman" panose="02020603050405020304" pitchFamily="18" charset="0"/>
                <a:cs typeface="Arial" panose="020B0604020202020204" pitchFamily="34" charset="0"/>
              </a:rPr>
              <a:t>Dirección de Gestión y Archivos</a:t>
            </a:r>
          </a:p>
          <a:p>
            <a:pPr algn="r">
              <a:spcAft>
                <a:spcPts val="0"/>
              </a:spcAft>
            </a:pPr>
            <a:r>
              <a:rPr lang="es-ES" sz="1000" dirty="0">
                <a:solidFill>
                  <a:srgbClr val="004B70"/>
                </a:solidFill>
                <a:latin typeface="Open Sans"/>
                <a:ea typeface="Times New Roman" panose="02020603050405020304" pitchFamily="18" charset="0"/>
                <a:cs typeface="Arial" panose="020B0604020202020204" pitchFamily="34" charset="0"/>
              </a:rPr>
              <a:t>Departamento de Archivo de Trámite</a:t>
            </a:r>
            <a:endParaRPr lang="es-MX" sz="1000" dirty="0">
              <a:solidFill>
                <a:srgbClr val="004B70"/>
              </a:solidFill>
              <a:latin typeface="Open Sans"/>
              <a:ea typeface="Times New Roman" panose="02020603050405020304" pitchFamily="18" charset="0"/>
              <a:cs typeface="Arial" panose="020B0604020202020204" pitchFamily="34" charset="0"/>
            </a:endParaRPr>
          </a:p>
          <a:p>
            <a:pPr algn="r">
              <a:spcAft>
                <a:spcPts val="0"/>
              </a:spcAft>
            </a:pPr>
            <a:r>
              <a:rPr lang="es-ES" sz="1000" b="1" dirty="0">
                <a:solidFill>
                  <a:srgbClr val="004B70"/>
                </a:solidFill>
                <a:effectLst/>
                <a:latin typeface="Open Sans"/>
                <a:ea typeface="Times New Roman" panose="02020603050405020304" pitchFamily="18" charset="0"/>
                <a:cs typeface="Arial" panose="020B0604020202020204" pitchFamily="34" charset="0"/>
              </a:rPr>
              <a:t> </a:t>
            </a:r>
            <a:endParaRPr lang="es-MX" sz="1200" dirty="0">
              <a:effectLst/>
              <a:latin typeface="Times New Roman" panose="02020603050405020304" pitchFamily="18" charset="0"/>
              <a:ea typeface="Times New Roman" panose="02020603050405020304" pitchFamily="18" charset="0"/>
            </a:endParaRPr>
          </a:p>
          <a:p>
            <a:pPr algn="r">
              <a:spcAft>
                <a:spcPts val="0"/>
              </a:spcAft>
            </a:pPr>
            <a:r>
              <a:rPr lang="es-ES" sz="1000" b="1" dirty="0">
                <a:solidFill>
                  <a:srgbClr val="004B70"/>
                </a:solidFill>
                <a:effectLst/>
                <a:latin typeface="Open Sans"/>
                <a:ea typeface="Times New Roman" panose="02020603050405020304" pitchFamily="18" charset="0"/>
                <a:cs typeface="Arial" panose="020B0604020202020204" pitchFamily="34" charset="0"/>
              </a:rPr>
              <a:t> </a:t>
            </a:r>
            <a:endParaRPr lang="es-MX"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21337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p:nvPr/>
        </p:nvPicPr>
        <p:blipFill rotWithShape="1">
          <a:blip r:embed="rId2" cstate="print">
            <a:extLst>
              <a:ext uri="{28A0092B-C50C-407E-A947-70E740481C1C}">
                <a14:useLocalDpi xmlns:a14="http://schemas.microsoft.com/office/drawing/2010/main" val="0"/>
              </a:ext>
            </a:extLst>
          </a:blip>
          <a:srcRect l="-725" t="86978" r="725"/>
          <a:stretch/>
        </p:blipFill>
        <p:spPr bwMode="auto">
          <a:xfrm>
            <a:off x="-10886" y="4985653"/>
            <a:ext cx="12192000" cy="1899339"/>
          </a:xfrm>
          <a:prstGeom prst="rect">
            <a:avLst/>
          </a:prstGeom>
          <a:ln>
            <a:noFill/>
          </a:ln>
          <a:extLst>
            <a:ext uri="{53640926-AAD7-44D8-BBD7-CCE9431645EC}">
              <a14:shadowObscured xmlns:a14="http://schemas.microsoft.com/office/drawing/2010/main"/>
            </a:ext>
          </a:extLst>
        </p:spPr>
      </p:pic>
      <p:sp>
        <p:nvSpPr>
          <p:cNvPr id="2" name="CuadroTexto 1"/>
          <p:cNvSpPr txBox="1"/>
          <p:nvPr/>
        </p:nvSpPr>
        <p:spPr>
          <a:xfrm>
            <a:off x="755901" y="757280"/>
            <a:ext cx="10680198" cy="579664"/>
          </a:xfrm>
          <a:prstGeom prst="rect">
            <a:avLst/>
          </a:prstGeom>
          <a:noFill/>
        </p:spPr>
        <p:txBody>
          <a:bodyPr wrap="square" rtlCol="0">
            <a:spAutoFit/>
          </a:bodyPr>
          <a:lstStyle/>
          <a:p>
            <a:pPr algn="ctr"/>
            <a:r>
              <a:rPr lang="es-ES" sz="3200" b="1" dirty="0">
                <a:solidFill>
                  <a:schemeClr val="accent1">
                    <a:lumMod val="50000"/>
                  </a:schemeClr>
                </a:solidFill>
                <a:latin typeface="Arial" panose="020B0604020202020204" pitchFamily="34" charset="0"/>
                <a:cs typeface="Arial" panose="020B0604020202020204" pitchFamily="34" charset="0"/>
              </a:rPr>
              <a:t>Funciones de un archivo de oficina</a:t>
            </a:r>
            <a:endParaRPr lang="es-MX" sz="3200" b="1" dirty="0">
              <a:solidFill>
                <a:schemeClr val="accent1">
                  <a:lumMod val="50000"/>
                </a:schemeClr>
              </a:solidFill>
              <a:latin typeface="Arial" panose="020B0604020202020204" pitchFamily="34" charset="0"/>
              <a:cs typeface="Arial" panose="020B0604020202020204" pitchFamily="34" charset="0"/>
            </a:endParaRPr>
          </a:p>
        </p:txBody>
      </p:sp>
      <p:graphicFrame>
        <p:nvGraphicFramePr>
          <p:cNvPr id="3" name="Diagrama 2"/>
          <p:cNvGraphicFramePr/>
          <p:nvPr>
            <p:extLst>
              <p:ext uri="{D42A27DB-BD31-4B8C-83A1-F6EECF244321}">
                <p14:modId xmlns:p14="http://schemas.microsoft.com/office/powerpoint/2010/main" val="3550718029"/>
              </p:ext>
            </p:extLst>
          </p:nvPr>
        </p:nvGraphicFramePr>
        <p:xfrm>
          <a:off x="141061" y="1935808"/>
          <a:ext cx="11909878" cy="30498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 Box 5">
            <a:extLst>
              <a:ext uri="{FF2B5EF4-FFF2-40B4-BE49-F238E27FC236}">
                <a16:creationId xmlns:a16="http://schemas.microsoft.com/office/drawing/2014/main" id="{59592EA5-EE9E-4426-907C-DAB01EF7E71D}"/>
              </a:ext>
            </a:extLst>
          </p:cNvPr>
          <p:cNvSpPr txBox="1">
            <a:spLocks noChangeArrowheads="1"/>
          </p:cNvSpPr>
          <p:nvPr/>
        </p:nvSpPr>
        <p:spPr bwMode="auto">
          <a:xfrm>
            <a:off x="6706123" y="36469"/>
            <a:ext cx="5143500" cy="517130"/>
          </a:xfrm>
          <a:prstGeom prst="rect">
            <a:avLst/>
          </a:prstGeom>
          <a:noFill/>
          <a:ln>
            <a:noFill/>
          </a:ln>
          <a:extLst>
            <a:ext uri="{909E8E84-426E-40dd-AFC4-6F175D3DCCD1}">
              <a14:hiddenFill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solidFill>
                  <a:srgbClr val="FFFFFF"/>
                </a:solidFill>
              </a14:hiddenFill>
            </a:ex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w="9525">
                <a:solidFill>
                  <a:srgbClr val="000000"/>
                </a:solidFill>
                <a:miter lim="800000"/>
                <a:headEnd/>
                <a:tailEnd/>
              </a14:hiddenLine>
            </a:ext>
          </a:extLst>
        </p:spPr>
        <p:txBody>
          <a:bodyPr rot="0" vert="horz" wrap="square" lIns="91440" tIns="45720" rIns="91440" bIns="45720" anchor="t" anchorCtr="0" upright="1">
            <a:noAutofit/>
          </a:bodyPr>
          <a:lstStyle/>
          <a:p>
            <a:pPr algn="r">
              <a:spcAft>
                <a:spcPts val="0"/>
              </a:spcAft>
            </a:pPr>
            <a:r>
              <a:rPr lang="es-ES" sz="1000" b="1" dirty="0">
                <a:solidFill>
                  <a:srgbClr val="365F91"/>
                </a:solidFill>
                <a:effectLst/>
                <a:latin typeface="Open Sans"/>
                <a:ea typeface="Times New Roman" panose="02020603050405020304" pitchFamily="18" charset="0"/>
                <a:cs typeface="Arial" panose="020B0604020202020204" pitchFamily="34" charset="0"/>
              </a:rPr>
              <a:t>SECRETARÍA GENERAL</a:t>
            </a:r>
          </a:p>
          <a:p>
            <a:pPr algn="r">
              <a:spcAft>
                <a:spcPts val="0"/>
              </a:spcAft>
            </a:pPr>
            <a:r>
              <a:rPr lang="es-ES" sz="1000" dirty="0">
                <a:solidFill>
                  <a:srgbClr val="004B70"/>
                </a:solidFill>
                <a:latin typeface="Open Sans"/>
                <a:ea typeface="Times New Roman" panose="02020603050405020304" pitchFamily="18" charset="0"/>
                <a:cs typeface="Arial" panose="020B0604020202020204" pitchFamily="34" charset="0"/>
              </a:rPr>
              <a:t>Dirección de Gestión y Archivos</a:t>
            </a:r>
          </a:p>
          <a:p>
            <a:pPr algn="r">
              <a:spcAft>
                <a:spcPts val="0"/>
              </a:spcAft>
            </a:pPr>
            <a:r>
              <a:rPr lang="es-ES" sz="1000" dirty="0">
                <a:solidFill>
                  <a:srgbClr val="004B70"/>
                </a:solidFill>
                <a:latin typeface="Open Sans"/>
                <a:ea typeface="Times New Roman" panose="02020603050405020304" pitchFamily="18" charset="0"/>
                <a:cs typeface="Arial" panose="020B0604020202020204" pitchFamily="34" charset="0"/>
              </a:rPr>
              <a:t>Departamento de Archivo de Trámite</a:t>
            </a:r>
            <a:endParaRPr lang="es-MX" sz="1000" dirty="0">
              <a:solidFill>
                <a:srgbClr val="004B70"/>
              </a:solidFill>
              <a:latin typeface="Open Sans"/>
              <a:ea typeface="Times New Roman" panose="02020603050405020304" pitchFamily="18" charset="0"/>
              <a:cs typeface="Arial" panose="020B0604020202020204" pitchFamily="34" charset="0"/>
            </a:endParaRPr>
          </a:p>
          <a:p>
            <a:pPr algn="r">
              <a:spcAft>
                <a:spcPts val="0"/>
              </a:spcAft>
            </a:pPr>
            <a:r>
              <a:rPr lang="es-ES" sz="1000" b="1" dirty="0">
                <a:solidFill>
                  <a:srgbClr val="004B70"/>
                </a:solidFill>
                <a:effectLst/>
                <a:latin typeface="Open Sans"/>
                <a:ea typeface="Times New Roman" panose="02020603050405020304" pitchFamily="18" charset="0"/>
                <a:cs typeface="Arial" panose="020B0604020202020204" pitchFamily="34" charset="0"/>
              </a:rPr>
              <a:t> </a:t>
            </a:r>
            <a:endParaRPr lang="es-MX" sz="1200" dirty="0">
              <a:effectLst/>
              <a:latin typeface="Times New Roman" panose="02020603050405020304" pitchFamily="18" charset="0"/>
              <a:ea typeface="Times New Roman" panose="02020603050405020304" pitchFamily="18" charset="0"/>
            </a:endParaRPr>
          </a:p>
          <a:p>
            <a:pPr algn="r">
              <a:spcAft>
                <a:spcPts val="0"/>
              </a:spcAft>
            </a:pPr>
            <a:r>
              <a:rPr lang="es-ES" sz="1000" b="1" dirty="0">
                <a:solidFill>
                  <a:srgbClr val="004B70"/>
                </a:solidFill>
                <a:effectLst/>
                <a:latin typeface="Open Sans"/>
                <a:ea typeface="Times New Roman" panose="02020603050405020304" pitchFamily="18" charset="0"/>
                <a:cs typeface="Arial" panose="020B0604020202020204" pitchFamily="34" charset="0"/>
              </a:rPr>
              <a:t> </a:t>
            </a:r>
            <a:endParaRPr lang="es-MX"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489084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p:nvPr/>
        </p:nvPicPr>
        <p:blipFill rotWithShape="1">
          <a:blip r:embed="rId2" cstate="print">
            <a:extLst>
              <a:ext uri="{28A0092B-C50C-407E-A947-70E740481C1C}">
                <a14:useLocalDpi xmlns:a14="http://schemas.microsoft.com/office/drawing/2010/main" val="0"/>
              </a:ext>
            </a:extLst>
          </a:blip>
          <a:srcRect l="-725" t="86978" r="725"/>
          <a:stretch/>
        </p:blipFill>
        <p:spPr bwMode="auto">
          <a:xfrm>
            <a:off x="-76200" y="5007427"/>
            <a:ext cx="12268200" cy="1899339"/>
          </a:xfrm>
          <a:prstGeom prst="rect">
            <a:avLst/>
          </a:prstGeom>
          <a:ln>
            <a:noFill/>
          </a:ln>
          <a:extLst>
            <a:ext uri="{53640926-AAD7-44D8-BBD7-CCE9431645EC}">
              <a14:shadowObscured xmlns:a14="http://schemas.microsoft.com/office/drawing/2010/main"/>
            </a:ext>
          </a:extLst>
        </p:spPr>
      </p:pic>
      <p:sp>
        <p:nvSpPr>
          <p:cNvPr id="6" name="CuadroTexto 5">
            <a:extLst>
              <a:ext uri="{FF2B5EF4-FFF2-40B4-BE49-F238E27FC236}">
                <a16:creationId xmlns:a16="http://schemas.microsoft.com/office/drawing/2014/main" id="{D26CD394-3D9E-4C32-83C6-5C6A1BCB48BF}"/>
              </a:ext>
            </a:extLst>
          </p:cNvPr>
          <p:cNvSpPr txBox="1"/>
          <p:nvPr/>
        </p:nvSpPr>
        <p:spPr>
          <a:xfrm>
            <a:off x="991945" y="1958116"/>
            <a:ext cx="10208110" cy="2941767"/>
          </a:xfrm>
          <a:prstGeom prst="rect">
            <a:avLst/>
          </a:prstGeom>
          <a:noFill/>
        </p:spPr>
        <p:txBody>
          <a:bodyPr wrap="square">
            <a:spAutoFit/>
          </a:bodyPr>
          <a:lstStyle/>
          <a:p>
            <a:pPr algn="just">
              <a:lnSpc>
                <a:spcPct val="200000"/>
              </a:lnSpc>
            </a:pPr>
            <a:r>
              <a:rPr lang="es-MX" sz="2400" dirty="0">
                <a:solidFill>
                  <a:schemeClr val="accent1">
                    <a:lumMod val="75000"/>
                  </a:schemeClr>
                </a:solidFill>
                <a:latin typeface="Open Sans"/>
                <a:cs typeface="Arial" panose="020B0604020202020204" pitchFamily="34" charset="0"/>
              </a:rPr>
              <a:t>Es el instrumento para llevar a cabo la valoración de los documentos, se elabora con información proporcionada por los productores, analizada y valorada por el Área Coordinadora de Archivos y aprobada por el Comité de Archivos. </a:t>
            </a:r>
          </a:p>
        </p:txBody>
      </p:sp>
      <p:sp>
        <p:nvSpPr>
          <p:cNvPr id="7" name="CuadroTexto 6">
            <a:extLst>
              <a:ext uri="{FF2B5EF4-FFF2-40B4-BE49-F238E27FC236}">
                <a16:creationId xmlns:a16="http://schemas.microsoft.com/office/drawing/2014/main" id="{D4A48F78-A677-4B8D-91C6-6215969D685E}"/>
              </a:ext>
            </a:extLst>
          </p:cNvPr>
          <p:cNvSpPr txBox="1"/>
          <p:nvPr/>
        </p:nvSpPr>
        <p:spPr>
          <a:xfrm>
            <a:off x="1288973" y="907413"/>
            <a:ext cx="8791461" cy="584775"/>
          </a:xfrm>
          <a:prstGeom prst="rect">
            <a:avLst/>
          </a:prstGeom>
          <a:noFill/>
        </p:spPr>
        <p:txBody>
          <a:bodyPr wrap="square" rtlCol="0">
            <a:spAutoFit/>
          </a:bodyPr>
          <a:lstStyle/>
          <a:p>
            <a:pPr algn="ctr"/>
            <a:r>
              <a:rPr lang="es-MX" sz="3200" b="1" dirty="0">
                <a:solidFill>
                  <a:schemeClr val="accent1">
                    <a:lumMod val="50000"/>
                  </a:schemeClr>
                </a:solidFill>
                <a:latin typeface="Arial" panose="020B0604020202020204" pitchFamily="34" charset="0"/>
                <a:cs typeface="Arial" panose="020B0604020202020204" pitchFamily="34" charset="0"/>
              </a:rPr>
              <a:t>Catálogo de disposición documental</a:t>
            </a:r>
          </a:p>
        </p:txBody>
      </p:sp>
      <p:sp>
        <p:nvSpPr>
          <p:cNvPr id="9" name="Text Box 5">
            <a:extLst>
              <a:ext uri="{FF2B5EF4-FFF2-40B4-BE49-F238E27FC236}">
                <a16:creationId xmlns:a16="http://schemas.microsoft.com/office/drawing/2014/main" id="{BBA94A29-DD12-4083-98CF-474E021119BB}"/>
              </a:ext>
            </a:extLst>
          </p:cNvPr>
          <p:cNvSpPr txBox="1">
            <a:spLocks noChangeArrowheads="1"/>
          </p:cNvSpPr>
          <p:nvPr/>
        </p:nvSpPr>
        <p:spPr bwMode="auto">
          <a:xfrm>
            <a:off x="6706123" y="36469"/>
            <a:ext cx="5143500" cy="517130"/>
          </a:xfrm>
          <a:prstGeom prst="rect">
            <a:avLst/>
          </a:prstGeom>
          <a:noFill/>
          <a:ln>
            <a:noFill/>
          </a:ln>
          <a:extLst>
            <a:ext uri="{909E8E84-426E-40dd-AFC4-6F175D3DCCD1}">
              <a14:hiddenFill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solidFill>
                  <a:srgbClr val="FFFFFF"/>
                </a:solidFill>
              </a14:hiddenFill>
            </a:ex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w="9525">
                <a:solidFill>
                  <a:srgbClr val="000000"/>
                </a:solidFill>
                <a:miter lim="800000"/>
                <a:headEnd/>
                <a:tailEnd/>
              </a14:hiddenLine>
            </a:ext>
          </a:extLst>
        </p:spPr>
        <p:txBody>
          <a:bodyPr rot="0" vert="horz" wrap="square" lIns="91440" tIns="45720" rIns="91440" bIns="45720" anchor="t" anchorCtr="0" upright="1">
            <a:noAutofit/>
          </a:bodyPr>
          <a:lstStyle/>
          <a:p>
            <a:pPr algn="r">
              <a:spcAft>
                <a:spcPts val="0"/>
              </a:spcAft>
            </a:pPr>
            <a:r>
              <a:rPr lang="es-ES" sz="1000" b="1" dirty="0">
                <a:solidFill>
                  <a:srgbClr val="365F91"/>
                </a:solidFill>
                <a:effectLst/>
                <a:latin typeface="Open Sans"/>
                <a:ea typeface="Times New Roman" panose="02020603050405020304" pitchFamily="18" charset="0"/>
                <a:cs typeface="Arial" panose="020B0604020202020204" pitchFamily="34" charset="0"/>
              </a:rPr>
              <a:t>SECRETARÍA GENERAL</a:t>
            </a:r>
          </a:p>
          <a:p>
            <a:pPr algn="r">
              <a:spcAft>
                <a:spcPts val="0"/>
              </a:spcAft>
            </a:pPr>
            <a:r>
              <a:rPr lang="es-ES" sz="1000" dirty="0">
                <a:solidFill>
                  <a:srgbClr val="004B70"/>
                </a:solidFill>
                <a:latin typeface="Open Sans"/>
                <a:ea typeface="Times New Roman" panose="02020603050405020304" pitchFamily="18" charset="0"/>
                <a:cs typeface="Arial" panose="020B0604020202020204" pitchFamily="34" charset="0"/>
              </a:rPr>
              <a:t>Dirección de Gestión y Archivos</a:t>
            </a:r>
          </a:p>
          <a:p>
            <a:pPr algn="r">
              <a:spcAft>
                <a:spcPts val="0"/>
              </a:spcAft>
            </a:pPr>
            <a:r>
              <a:rPr lang="es-ES" sz="1000" dirty="0">
                <a:solidFill>
                  <a:srgbClr val="004B70"/>
                </a:solidFill>
                <a:latin typeface="Open Sans"/>
                <a:ea typeface="Times New Roman" panose="02020603050405020304" pitchFamily="18" charset="0"/>
                <a:cs typeface="Arial" panose="020B0604020202020204" pitchFamily="34" charset="0"/>
              </a:rPr>
              <a:t>Departamento de Archivo de Trámite</a:t>
            </a:r>
            <a:endParaRPr lang="es-MX" sz="1000" dirty="0">
              <a:solidFill>
                <a:srgbClr val="004B70"/>
              </a:solidFill>
              <a:latin typeface="Open Sans"/>
              <a:ea typeface="Times New Roman" panose="02020603050405020304" pitchFamily="18" charset="0"/>
              <a:cs typeface="Arial" panose="020B0604020202020204" pitchFamily="34" charset="0"/>
            </a:endParaRPr>
          </a:p>
          <a:p>
            <a:pPr algn="r">
              <a:spcAft>
                <a:spcPts val="0"/>
              </a:spcAft>
            </a:pPr>
            <a:r>
              <a:rPr lang="es-ES" sz="1000" b="1" dirty="0">
                <a:solidFill>
                  <a:srgbClr val="004B70"/>
                </a:solidFill>
                <a:effectLst/>
                <a:latin typeface="Open Sans"/>
                <a:ea typeface="Times New Roman" panose="02020603050405020304" pitchFamily="18" charset="0"/>
                <a:cs typeface="Arial" panose="020B0604020202020204" pitchFamily="34" charset="0"/>
              </a:rPr>
              <a:t> </a:t>
            </a:r>
            <a:endParaRPr lang="es-MX" sz="1200" dirty="0">
              <a:effectLst/>
              <a:latin typeface="Times New Roman" panose="02020603050405020304" pitchFamily="18" charset="0"/>
              <a:ea typeface="Times New Roman" panose="02020603050405020304" pitchFamily="18" charset="0"/>
            </a:endParaRPr>
          </a:p>
          <a:p>
            <a:pPr algn="r">
              <a:spcAft>
                <a:spcPts val="0"/>
              </a:spcAft>
            </a:pPr>
            <a:r>
              <a:rPr lang="es-ES" sz="1000" b="1" dirty="0">
                <a:solidFill>
                  <a:srgbClr val="004B70"/>
                </a:solidFill>
                <a:effectLst/>
                <a:latin typeface="Open Sans"/>
                <a:ea typeface="Times New Roman" panose="02020603050405020304" pitchFamily="18" charset="0"/>
                <a:cs typeface="Arial" panose="020B0604020202020204" pitchFamily="34" charset="0"/>
              </a:rPr>
              <a:t> </a:t>
            </a:r>
            <a:endParaRPr lang="es-MX"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446983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p:nvPr/>
        </p:nvPicPr>
        <p:blipFill rotWithShape="1">
          <a:blip r:embed="rId2" cstate="print">
            <a:extLst>
              <a:ext uri="{28A0092B-C50C-407E-A947-70E740481C1C}">
                <a14:useLocalDpi xmlns:a14="http://schemas.microsoft.com/office/drawing/2010/main" val="0"/>
              </a:ext>
            </a:extLst>
          </a:blip>
          <a:srcRect l="-725" t="86978" r="725"/>
          <a:stretch/>
        </p:blipFill>
        <p:spPr bwMode="auto">
          <a:xfrm>
            <a:off x="-76200" y="5007427"/>
            <a:ext cx="12268200" cy="1899339"/>
          </a:xfrm>
          <a:prstGeom prst="rect">
            <a:avLst/>
          </a:prstGeom>
          <a:ln>
            <a:noFill/>
          </a:ln>
          <a:extLst>
            <a:ext uri="{53640926-AAD7-44D8-BBD7-CCE9431645EC}">
              <a14:shadowObscured xmlns:a14="http://schemas.microsoft.com/office/drawing/2010/main"/>
            </a:ext>
          </a:extLst>
        </p:spPr>
      </p:pic>
      <p:sp>
        <p:nvSpPr>
          <p:cNvPr id="2" name="CuadroTexto 1">
            <a:extLst>
              <a:ext uri="{FF2B5EF4-FFF2-40B4-BE49-F238E27FC236}">
                <a16:creationId xmlns:a16="http://schemas.microsoft.com/office/drawing/2014/main" id="{0C4F8EF3-B2DB-4421-BC5E-87C7C80B74F1}"/>
              </a:ext>
            </a:extLst>
          </p:cNvPr>
          <p:cNvSpPr txBox="1"/>
          <p:nvPr/>
        </p:nvSpPr>
        <p:spPr>
          <a:xfrm>
            <a:off x="679897" y="1842798"/>
            <a:ext cx="10447140" cy="1938992"/>
          </a:xfrm>
          <a:prstGeom prst="rect">
            <a:avLst/>
          </a:prstGeom>
          <a:noFill/>
        </p:spPr>
        <p:txBody>
          <a:bodyPr wrap="square" rtlCol="0">
            <a:spAutoFit/>
          </a:bodyPr>
          <a:lstStyle/>
          <a:p>
            <a:pPr algn="ctr"/>
            <a:r>
              <a:rPr lang="es-MX" sz="6000" dirty="0">
                <a:solidFill>
                  <a:schemeClr val="accent1">
                    <a:lumMod val="50000"/>
                  </a:schemeClr>
                </a:solidFill>
                <a:latin typeface="Lucida Calligraphy" panose="03010101010101010101" pitchFamily="66" charset="0"/>
              </a:rPr>
              <a:t>Instrumentos consulta archivística</a:t>
            </a:r>
          </a:p>
        </p:txBody>
      </p:sp>
      <p:sp>
        <p:nvSpPr>
          <p:cNvPr id="6" name="Text Box 5">
            <a:extLst>
              <a:ext uri="{FF2B5EF4-FFF2-40B4-BE49-F238E27FC236}">
                <a16:creationId xmlns:a16="http://schemas.microsoft.com/office/drawing/2014/main" id="{B1133B3C-92C1-438B-9BB6-C5C14E713B72}"/>
              </a:ext>
            </a:extLst>
          </p:cNvPr>
          <p:cNvSpPr txBox="1">
            <a:spLocks noChangeArrowheads="1"/>
          </p:cNvSpPr>
          <p:nvPr/>
        </p:nvSpPr>
        <p:spPr bwMode="auto">
          <a:xfrm>
            <a:off x="6706123" y="36469"/>
            <a:ext cx="5143500" cy="517130"/>
          </a:xfrm>
          <a:prstGeom prst="rect">
            <a:avLst/>
          </a:prstGeom>
          <a:noFill/>
          <a:ln>
            <a:noFill/>
          </a:ln>
          <a:extLst>
            <a:ext uri="{909E8E84-426E-40dd-AFC4-6F175D3DCCD1}">
              <a14:hiddenFill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solidFill>
                  <a:srgbClr val="FFFFFF"/>
                </a:solidFill>
              </a14:hiddenFill>
            </a:ex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w="9525">
                <a:solidFill>
                  <a:srgbClr val="000000"/>
                </a:solidFill>
                <a:miter lim="800000"/>
                <a:headEnd/>
                <a:tailEnd/>
              </a14:hiddenLine>
            </a:ext>
          </a:extLst>
        </p:spPr>
        <p:txBody>
          <a:bodyPr rot="0" vert="horz" wrap="square" lIns="91440" tIns="45720" rIns="91440" bIns="45720" anchor="t" anchorCtr="0" upright="1">
            <a:noAutofit/>
          </a:bodyPr>
          <a:lstStyle/>
          <a:p>
            <a:pPr algn="r">
              <a:spcAft>
                <a:spcPts val="0"/>
              </a:spcAft>
            </a:pPr>
            <a:r>
              <a:rPr lang="es-ES" sz="1000" b="1" dirty="0">
                <a:solidFill>
                  <a:srgbClr val="365F91"/>
                </a:solidFill>
                <a:effectLst/>
                <a:latin typeface="Open Sans"/>
                <a:ea typeface="Times New Roman" panose="02020603050405020304" pitchFamily="18" charset="0"/>
                <a:cs typeface="Arial" panose="020B0604020202020204" pitchFamily="34" charset="0"/>
              </a:rPr>
              <a:t>SECRETARÍA GENERAL</a:t>
            </a:r>
          </a:p>
          <a:p>
            <a:pPr algn="r">
              <a:spcAft>
                <a:spcPts val="0"/>
              </a:spcAft>
            </a:pPr>
            <a:r>
              <a:rPr lang="es-ES" sz="1000" dirty="0">
                <a:solidFill>
                  <a:srgbClr val="004B70"/>
                </a:solidFill>
                <a:latin typeface="Open Sans"/>
                <a:ea typeface="Times New Roman" panose="02020603050405020304" pitchFamily="18" charset="0"/>
                <a:cs typeface="Arial" panose="020B0604020202020204" pitchFamily="34" charset="0"/>
              </a:rPr>
              <a:t>Dirección de Gestión y Archivos</a:t>
            </a:r>
          </a:p>
          <a:p>
            <a:pPr algn="r">
              <a:spcAft>
                <a:spcPts val="0"/>
              </a:spcAft>
            </a:pPr>
            <a:r>
              <a:rPr lang="es-ES" sz="1000" dirty="0">
                <a:solidFill>
                  <a:srgbClr val="004B70"/>
                </a:solidFill>
                <a:latin typeface="Open Sans"/>
                <a:ea typeface="Times New Roman" panose="02020603050405020304" pitchFamily="18" charset="0"/>
                <a:cs typeface="Arial" panose="020B0604020202020204" pitchFamily="34" charset="0"/>
              </a:rPr>
              <a:t>Departamento de Archivo de Trámite</a:t>
            </a:r>
            <a:endParaRPr lang="es-MX" sz="1000" dirty="0">
              <a:solidFill>
                <a:srgbClr val="004B70"/>
              </a:solidFill>
              <a:latin typeface="Open Sans"/>
              <a:ea typeface="Times New Roman" panose="02020603050405020304" pitchFamily="18" charset="0"/>
              <a:cs typeface="Arial" panose="020B0604020202020204" pitchFamily="34" charset="0"/>
            </a:endParaRPr>
          </a:p>
          <a:p>
            <a:pPr algn="r">
              <a:spcAft>
                <a:spcPts val="0"/>
              </a:spcAft>
            </a:pPr>
            <a:r>
              <a:rPr lang="es-ES" sz="1000" b="1" dirty="0">
                <a:solidFill>
                  <a:srgbClr val="004B70"/>
                </a:solidFill>
                <a:effectLst/>
                <a:latin typeface="Open Sans"/>
                <a:ea typeface="Times New Roman" panose="02020603050405020304" pitchFamily="18" charset="0"/>
                <a:cs typeface="Arial" panose="020B0604020202020204" pitchFamily="34" charset="0"/>
              </a:rPr>
              <a:t> </a:t>
            </a:r>
            <a:endParaRPr lang="es-MX" sz="1200" dirty="0">
              <a:effectLst/>
              <a:latin typeface="Times New Roman" panose="02020603050405020304" pitchFamily="18" charset="0"/>
              <a:ea typeface="Times New Roman" panose="02020603050405020304" pitchFamily="18" charset="0"/>
            </a:endParaRPr>
          </a:p>
          <a:p>
            <a:pPr algn="r">
              <a:spcAft>
                <a:spcPts val="0"/>
              </a:spcAft>
            </a:pPr>
            <a:r>
              <a:rPr lang="es-ES" sz="1000" b="1" dirty="0">
                <a:solidFill>
                  <a:srgbClr val="004B70"/>
                </a:solidFill>
                <a:effectLst/>
                <a:latin typeface="Open Sans"/>
                <a:ea typeface="Times New Roman" panose="02020603050405020304" pitchFamily="18" charset="0"/>
                <a:cs typeface="Arial" panose="020B0604020202020204" pitchFamily="34" charset="0"/>
              </a:rPr>
              <a:t> </a:t>
            </a:r>
            <a:endParaRPr lang="es-MX"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959589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p:nvPr/>
        </p:nvPicPr>
        <p:blipFill rotWithShape="1">
          <a:blip r:embed="rId2" cstate="print">
            <a:extLst>
              <a:ext uri="{28A0092B-C50C-407E-A947-70E740481C1C}">
                <a14:useLocalDpi xmlns:a14="http://schemas.microsoft.com/office/drawing/2010/main" val="0"/>
              </a:ext>
            </a:extLst>
          </a:blip>
          <a:srcRect l="-725" t="86978" r="725"/>
          <a:stretch/>
        </p:blipFill>
        <p:spPr bwMode="auto">
          <a:xfrm>
            <a:off x="-76200" y="5007427"/>
            <a:ext cx="12268200" cy="1899339"/>
          </a:xfrm>
          <a:prstGeom prst="rect">
            <a:avLst/>
          </a:prstGeom>
          <a:ln>
            <a:noFill/>
          </a:ln>
          <a:extLst>
            <a:ext uri="{53640926-AAD7-44D8-BBD7-CCE9431645EC}">
              <a14:shadowObscured xmlns:a14="http://schemas.microsoft.com/office/drawing/2010/main"/>
            </a:ext>
          </a:extLst>
        </p:spPr>
      </p:pic>
      <p:sp>
        <p:nvSpPr>
          <p:cNvPr id="4" name="CuadroTexto 3">
            <a:extLst>
              <a:ext uri="{FF2B5EF4-FFF2-40B4-BE49-F238E27FC236}">
                <a16:creationId xmlns:a16="http://schemas.microsoft.com/office/drawing/2014/main" id="{8941A044-C5CC-46CF-B9CF-66FED6E682CE}"/>
              </a:ext>
            </a:extLst>
          </p:cNvPr>
          <p:cNvSpPr txBox="1"/>
          <p:nvPr/>
        </p:nvSpPr>
        <p:spPr>
          <a:xfrm>
            <a:off x="1288973" y="625111"/>
            <a:ext cx="8791461" cy="584775"/>
          </a:xfrm>
          <a:prstGeom prst="rect">
            <a:avLst/>
          </a:prstGeom>
          <a:noFill/>
        </p:spPr>
        <p:txBody>
          <a:bodyPr wrap="square" rtlCol="0">
            <a:spAutoFit/>
          </a:bodyPr>
          <a:lstStyle/>
          <a:p>
            <a:pPr algn="ctr"/>
            <a:r>
              <a:rPr lang="es-MX" sz="3200" b="1" dirty="0">
                <a:solidFill>
                  <a:schemeClr val="accent1">
                    <a:lumMod val="50000"/>
                  </a:schemeClr>
                </a:solidFill>
                <a:latin typeface="Arial" panose="020B0604020202020204" pitchFamily="34" charset="0"/>
                <a:cs typeface="Arial" panose="020B0604020202020204" pitchFamily="34" charset="0"/>
              </a:rPr>
              <a:t>Guía simple de archivos</a:t>
            </a:r>
          </a:p>
        </p:txBody>
      </p:sp>
      <p:sp>
        <p:nvSpPr>
          <p:cNvPr id="6" name="CuadroTexto 5">
            <a:extLst>
              <a:ext uri="{FF2B5EF4-FFF2-40B4-BE49-F238E27FC236}">
                <a16:creationId xmlns:a16="http://schemas.microsoft.com/office/drawing/2014/main" id="{A521198F-9596-4DDF-BFC4-9933564E4518}"/>
              </a:ext>
            </a:extLst>
          </p:cNvPr>
          <p:cNvSpPr txBox="1"/>
          <p:nvPr/>
        </p:nvSpPr>
        <p:spPr>
          <a:xfrm>
            <a:off x="1288973" y="1435205"/>
            <a:ext cx="10208110" cy="4419095"/>
          </a:xfrm>
          <a:prstGeom prst="rect">
            <a:avLst/>
          </a:prstGeom>
          <a:noFill/>
        </p:spPr>
        <p:txBody>
          <a:bodyPr wrap="square">
            <a:spAutoFit/>
          </a:bodyPr>
          <a:lstStyle/>
          <a:p>
            <a:pPr algn="just">
              <a:lnSpc>
                <a:spcPct val="200000"/>
              </a:lnSpc>
            </a:pPr>
            <a:r>
              <a:rPr lang="es-MX" sz="2400" dirty="0">
                <a:solidFill>
                  <a:schemeClr val="accent1">
                    <a:lumMod val="75000"/>
                  </a:schemeClr>
                </a:solidFill>
                <a:latin typeface="Open Sans"/>
                <a:cs typeface="Arial" panose="020B0604020202020204" pitchFamily="34" charset="0"/>
              </a:rPr>
              <a:t>En el se describen las series correspondientes a un archivo, permitiendo su localización, transferencia o baja documental.</a:t>
            </a:r>
          </a:p>
          <a:p>
            <a:pPr algn="just">
              <a:lnSpc>
                <a:spcPct val="200000"/>
              </a:lnSpc>
            </a:pPr>
            <a:r>
              <a:rPr lang="es-MX" sz="2400" dirty="0">
                <a:solidFill>
                  <a:schemeClr val="accent1">
                    <a:lumMod val="75000"/>
                  </a:schemeClr>
                </a:solidFill>
                <a:latin typeface="Open Sans"/>
                <a:cs typeface="Arial" panose="020B0604020202020204" pitchFamily="34" charset="0"/>
              </a:rPr>
              <a:t>Los elementos de descripción se agrupan en dos áreas, basados en la norma internacional de descripción ISAD-G:</a:t>
            </a:r>
          </a:p>
          <a:p>
            <a:pPr marL="892175" indent="-528638" algn="just">
              <a:lnSpc>
                <a:spcPct val="200000"/>
              </a:lnSpc>
              <a:buFont typeface="+mj-lt"/>
              <a:buAutoNum type="arabicPeriod"/>
            </a:pPr>
            <a:r>
              <a:rPr lang="es-MX" sz="2400" dirty="0">
                <a:solidFill>
                  <a:schemeClr val="accent1">
                    <a:lumMod val="75000"/>
                  </a:schemeClr>
                </a:solidFill>
                <a:latin typeface="Open Sans"/>
                <a:cs typeface="Arial" panose="020B0604020202020204" pitchFamily="34" charset="0"/>
              </a:rPr>
              <a:t>Identificación</a:t>
            </a:r>
          </a:p>
          <a:p>
            <a:pPr marL="892175" indent="-528638" algn="just">
              <a:lnSpc>
                <a:spcPct val="200000"/>
              </a:lnSpc>
              <a:buFont typeface="+mj-lt"/>
              <a:buAutoNum type="arabicPeriod"/>
            </a:pPr>
            <a:r>
              <a:rPr lang="es-MX" sz="2400" dirty="0">
                <a:solidFill>
                  <a:schemeClr val="accent1">
                    <a:lumMod val="75000"/>
                  </a:schemeClr>
                </a:solidFill>
                <a:latin typeface="Open Sans"/>
                <a:cs typeface="Arial" panose="020B0604020202020204" pitchFamily="34" charset="0"/>
              </a:rPr>
              <a:t>Contexto</a:t>
            </a:r>
          </a:p>
        </p:txBody>
      </p:sp>
      <p:sp>
        <p:nvSpPr>
          <p:cNvPr id="7" name="Text Box 5">
            <a:extLst>
              <a:ext uri="{FF2B5EF4-FFF2-40B4-BE49-F238E27FC236}">
                <a16:creationId xmlns:a16="http://schemas.microsoft.com/office/drawing/2014/main" id="{7CAC092A-6083-47E6-A457-5740F948DD24}"/>
              </a:ext>
            </a:extLst>
          </p:cNvPr>
          <p:cNvSpPr txBox="1">
            <a:spLocks noChangeArrowheads="1"/>
          </p:cNvSpPr>
          <p:nvPr/>
        </p:nvSpPr>
        <p:spPr bwMode="auto">
          <a:xfrm>
            <a:off x="6706123" y="36469"/>
            <a:ext cx="5143500" cy="517130"/>
          </a:xfrm>
          <a:prstGeom prst="rect">
            <a:avLst/>
          </a:prstGeom>
          <a:noFill/>
          <a:ln>
            <a:noFill/>
          </a:ln>
          <a:extLst>
            <a:ext uri="{909E8E84-426E-40dd-AFC4-6F175D3DCCD1}">
              <a14:hiddenFill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solidFill>
                  <a:srgbClr val="FFFFFF"/>
                </a:solidFill>
              </a14:hiddenFill>
            </a:ex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w="9525">
                <a:solidFill>
                  <a:srgbClr val="000000"/>
                </a:solidFill>
                <a:miter lim="800000"/>
                <a:headEnd/>
                <a:tailEnd/>
              </a14:hiddenLine>
            </a:ext>
          </a:extLst>
        </p:spPr>
        <p:txBody>
          <a:bodyPr rot="0" vert="horz" wrap="square" lIns="91440" tIns="45720" rIns="91440" bIns="45720" anchor="t" anchorCtr="0" upright="1">
            <a:noAutofit/>
          </a:bodyPr>
          <a:lstStyle/>
          <a:p>
            <a:pPr algn="r">
              <a:spcAft>
                <a:spcPts val="0"/>
              </a:spcAft>
            </a:pPr>
            <a:r>
              <a:rPr lang="es-ES" sz="1000" b="1" dirty="0">
                <a:solidFill>
                  <a:srgbClr val="365F91"/>
                </a:solidFill>
                <a:effectLst/>
                <a:latin typeface="Open Sans"/>
                <a:ea typeface="Times New Roman" panose="02020603050405020304" pitchFamily="18" charset="0"/>
                <a:cs typeface="Arial" panose="020B0604020202020204" pitchFamily="34" charset="0"/>
              </a:rPr>
              <a:t>SECRETARÍA GENERAL</a:t>
            </a:r>
          </a:p>
          <a:p>
            <a:pPr algn="r">
              <a:spcAft>
                <a:spcPts val="0"/>
              </a:spcAft>
            </a:pPr>
            <a:r>
              <a:rPr lang="es-ES" sz="1000" dirty="0">
                <a:solidFill>
                  <a:srgbClr val="004B70"/>
                </a:solidFill>
                <a:latin typeface="Open Sans"/>
                <a:ea typeface="Times New Roman" panose="02020603050405020304" pitchFamily="18" charset="0"/>
                <a:cs typeface="Arial" panose="020B0604020202020204" pitchFamily="34" charset="0"/>
              </a:rPr>
              <a:t>Dirección de Gestión y Archivos</a:t>
            </a:r>
          </a:p>
          <a:p>
            <a:pPr algn="r">
              <a:spcAft>
                <a:spcPts val="0"/>
              </a:spcAft>
            </a:pPr>
            <a:r>
              <a:rPr lang="es-ES" sz="1000" dirty="0">
                <a:solidFill>
                  <a:srgbClr val="004B70"/>
                </a:solidFill>
                <a:latin typeface="Open Sans"/>
                <a:ea typeface="Times New Roman" panose="02020603050405020304" pitchFamily="18" charset="0"/>
                <a:cs typeface="Arial" panose="020B0604020202020204" pitchFamily="34" charset="0"/>
              </a:rPr>
              <a:t>Departamento de Archivo de Trámite</a:t>
            </a:r>
            <a:endParaRPr lang="es-MX" sz="1000" dirty="0">
              <a:solidFill>
                <a:srgbClr val="004B70"/>
              </a:solidFill>
              <a:latin typeface="Open Sans"/>
              <a:ea typeface="Times New Roman" panose="02020603050405020304" pitchFamily="18" charset="0"/>
              <a:cs typeface="Arial" panose="020B0604020202020204" pitchFamily="34" charset="0"/>
            </a:endParaRPr>
          </a:p>
          <a:p>
            <a:pPr algn="r">
              <a:spcAft>
                <a:spcPts val="0"/>
              </a:spcAft>
            </a:pPr>
            <a:r>
              <a:rPr lang="es-ES" sz="1000" b="1" dirty="0">
                <a:solidFill>
                  <a:srgbClr val="004B70"/>
                </a:solidFill>
                <a:effectLst/>
                <a:latin typeface="Open Sans"/>
                <a:ea typeface="Times New Roman" panose="02020603050405020304" pitchFamily="18" charset="0"/>
                <a:cs typeface="Arial" panose="020B0604020202020204" pitchFamily="34" charset="0"/>
              </a:rPr>
              <a:t> </a:t>
            </a:r>
            <a:endParaRPr lang="es-MX" sz="1200" dirty="0">
              <a:effectLst/>
              <a:latin typeface="Times New Roman" panose="02020603050405020304" pitchFamily="18" charset="0"/>
              <a:ea typeface="Times New Roman" panose="02020603050405020304" pitchFamily="18" charset="0"/>
            </a:endParaRPr>
          </a:p>
          <a:p>
            <a:pPr algn="r">
              <a:spcAft>
                <a:spcPts val="0"/>
              </a:spcAft>
            </a:pPr>
            <a:r>
              <a:rPr lang="es-ES" sz="1000" b="1" dirty="0">
                <a:solidFill>
                  <a:srgbClr val="004B70"/>
                </a:solidFill>
                <a:effectLst/>
                <a:latin typeface="Open Sans"/>
                <a:ea typeface="Times New Roman" panose="02020603050405020304" pitchFamily="18" charset="0"/>
                <a:cs typeface="Arial" panose="020B0604020202020204" pitchFamily="34" charset="0"/>
              </a:rPr>
              <a:t> </a:t>
            </a:r>
            <a:endParaRPr lang="es-MX"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047677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p:nvPr/>
        </p:nvPicPr>
        <p:blipFill rotWithShape="1">
          <a:blip r:embed="rId2" cstate="print">
            <a:extLst>
              <a:ext uri="{28A0092B-C50C-407E-A947-70E740481C1C}">
                <a14:useLocalDpi xmlns:a14="http://schemas.microsoft.com/office/drawing/2010/main" val="0"/>
              </a:ext>
            </a:extLst>
          </a:blip>
          <a:srcRect l="-725" t="86978" r="725"/>
          <a:stretch/>
        </p:blipFill>
        <p:spPr bwMode="auto">
          <a:xfrm>
            <a:off x="-76200" y="5007427"/>
            <a:ext cx="12268200" cy="1899339"/>
          </a:xfrm>
          <a:prstGeom prst="rect">
            <a:avLst/>
          </a:prstGeom>
          <a:ln>
            <a:noFill/>
          </a:ln>
          <a:extLst>
            <a:ext uri="{53640926-AAD7-44D8-BBD7-CCE9431645EC}">
              <a14:shadowObscured xmlns:a14="http://schemas.microsoft.com/office/drawing/2010/main"/>
            </a:ext>
          </a:extLst>
        </p:spPr>
      </p:pic>
      <p:sp>
        <p:nvSpPr>
          <p:cNvPr id="4" name="CuadroTexto 3">
            <a:extLst>
              <a:ext uri="{FF2B5EF4-FFF2-40B4-BE49-F238E27FC236}">
                <a16:creationId xmlns:a16="http://schemas.microsoft.com/office/drawing/2014/main" id="{B5E3B861-2000-4799-89C4-C008BA8E66A2}"/>
              </a:ext>
            </a:extLst>
          </p:cNvPr>
          <p:cNvSpPr txBox="1"/>
          <p:nvPr/>
        </p:nvSpPr>
        <p:spPr>
          <a:xfrm>
            <a:off x="1288973" y="859316"/>
            <a:ext cx="8791461" cy="584775"/>
          </a:xfrm>
          <a:prstGeom prst="rect">
            <a:avLst/>
          </a:prstGeom>
          <a:noFill/>
        </p:spPr>
        <p:txBody>
          <a:bodyPr wrap="square" rtlCol="0">
            <a:spAutoFit/>
          </a:bodyPr>
          <a:lstStyle/>
          <a:p>
            <a:pPr algn="ctr"/>
            <a:r>
              <a:rPr lang="es-MX" sz="3200" b="1" dirty="0">
                <a:solidFill>
                  <a:schemeClr val="accent1">
                    <a:lumMod val="50000"/>
                  </a:schemeClr>
                </a:solidFill>
                <a:latin typeface="Arial" panose="020B0604020202020204" pitchFamily="34" charset="0"/>
                <a:cs typeface="Arial" panose="020B0604020202020204" pitchFamily="34" charset="0"/>
              </a:rPr>
              <a:t>Inventario general de expedientes</a:t>
            </a:r>
          </a:p>
        </p:txBody>
      </p:sp>
      <p:sp>
        <p:nvSpPr>
          <p:cNvPr id="6" name="CuadroTexto 5">
            <a:extLst>
              <a:ext uri="{FF2B5EF4-FFF2-40B4-BE49-F238E27FC236}">
                <a16:creationId xmlns:a16="http://schemas.microsoft.com/office/drawing/2014/main" id="{23FA2F67-6F54-41F8-8ACA-1C471D12D295}"/>
              </a:ext>
            </a:extLst>
          </p:cNvPr>
          <p:cNvSpPr txBox="1"/>
          <p:nvPr/>
        </p:nvSpPr>
        <p:spPr>
          <a:xfrm>
            <a:off x="1249528" y="1958116"/>
            <a:ext cx="10208110" cy="2941767"/>
          </a:xfrm>
          <a:prstGeom prst="rect">
            <a:avLst/>
          </a:prstGeom>
          <a:noFill/>
        </p:spPr>
        <p:txBody>
          <a:bodyPr wrap="square">
            <a:spAutoFit/>
          </a:bodyPr>
          <a:lstStyle/>
          <a:p>
            <a:pPr algn="just">
              <a:lnSpc>
                <a:spcPct val="200000"/>
              </a:lnSpc>
            </a:pPr>
            <a:r>
              <a:rPr lang="es-MX" sz="2400" dirty="0">
                <a:solidFill>
                  <a:schemeClr val="accent1">
                    <a:lumMod val="75000"/>
                  </a:schemeClr>
                </a:solidFill>
                <a:latin typeface="Open Sans"/>
                <a:cs typeface="Arial" panose="020B0604020202020204" pitchFamily="34" charset="0"/>
              </a:rPr>
              <a:t>En el se registran todos los expedientes que produce una dependencia y en el que se indican sus valores (la utilidad o el uso que tiene el expediente), los plazos de conservación, así como su ubicación topográfica.</a:t>
            </a:r>
          </a:p>
        </p:txBody>
      </p:sp>
      <p:sp>
        <p:nvSpPr>
          <p:cNvPr id="7" name="Text Box 5">
            <a:extLst>
              <a:ext uri="{FF2B5EF4-FFF2-40B4-BE49-F238E27FC236}">
                <a16:creationId xmlns:a16="http://schemas.microsoft.com/office/drawing/2014/main" id="{A12C107B-5255-4939-83A4-EF252BA4CF94}"/>
              </a:ext>
            </a:extLst>
          </p:cNvPr>
          <p:cNvSpPr txBox="1">
            <a:spLocks noChangeArrowheads="1"/>
          </p:cNvSpPr>
          <p:nvPr/>
        </p:nvSpPr>
        <p:spPr bwMode="auto">
          <a:xfrm>
            <a:off x="6706123" y="36469"/>
            <a:ext cx="5143500" cy="517130"/>
          </a:xfrm>
          <a:prstGeom prst="rect">
            <a:avLst/>
          </a:prstGeom>
          <a:noFill/>
          <a:ln>
            <a:noFill/>
          </a:ln>
          <a:extLst>
            <a:ext uri="{909E8E84-426E-40dd-AFC4-6F175D3DCCD1}">
              <a14:hiddenFill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solidFill>
                  <a:srgbClr val="FFFFFF"/>
                </a:solidFill>
              </a14:hiddenFill>
            </a:ex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w="9525">
                <a:solidFill>
                  <a:srgbClr val="000000"/>
                </a:solidFill>
                <a:miter lim="800000"/>
                <a:headEnd/>
                <a:tailEnd/>
              </a14:hiddenLine>
            </a:ext>
          </a:extLst>
        </p:spPr>
        <p:txBody>
          <a:bodyPr rot="0" vert="horz" wrap="square" lIns="91440" tIns="45720" rIns="91440" bIns="45720" anchor="t" anchorCtr="0" upright="1">
            <a:noAutofit/>
          </a:bodyPr>
          <a:lstStyle/>
          <a:p>
            <a:pPr algn="r">
              <a:spcAft>
                <a:spcPts val="0"/>
              </a:spcAft>
            </a:pPr>
            <a:r>
              <a:rPr lang="es-ES" sz="1000" b="1" dirty="0">
                <a:solidFill>
                  <a:srgbClr val="365F91"/>
                </a:solidFill>
                <a:effectLst/>
                <a:latin typeface="Open Sans"/>
                <a:ea typeface="Times New Roman" panose="02020603050405020304" pitchFamily="18" charset="0"/>
                <a:cs typeface="Arial" panose="020B0604020202020204" pitchFamily="34" charset="0"/>
              </a:rPr>
              <a:t>SECRETARÍA GENERAL</a:t>
            </a:r>
          </a:p>
          <a:p>
            <a:pPr algn="r">
              <a:spcAft>
                <a:spcPts val="0"/>
              </a:spcAft>
            </a:pPr>
            <a:r>
              <a:rPr lang="es-ES" sz="1000" dirty="0">
                <a:solidFill>
                  <a:srgbClr val="004B70"/>
                </a:solidFill>
                <a:latin typeface="Open Sans"/>
                <a:ea typeface="Times New Roman" panose="02020603050405020304" pitchFamily="18" charset="0"/>
                <a:cs typeface="Arial" panose="020B0604020202020204" pitchFamily="34" charset="0"/>
              </a:rPr>
              <a:t>Dirección de Gestión y Archivos</a:t>
            </a:r>
          </a:p>
          <a:p>
            <a:pPr algn="r">
              <a:spcAft>
                <a:spcPts val="0"/>
              </a:spcAft>
            </a:pPr>
            <a:r>
              <a:rPr lang="es-ES" sz="1000" dirty="0">
                <a:solidFill>
                  <a:srgbClr val="004B70"/>
                </a:solidFill>
                <a:latin typeface="Open Sans"/>
                <a:ea typeface="Times New Roman" panose="02020603050405020304" pitchFamily="18" charset="0"/>
                <a:cs typeface="Arial" panose="020B0604020202020204" pitchFamily="34" charset="0"/>
              </a:rPr>
              <a:t>Departamento de Archivo de Trámite</a:t>
            </a:r>
            <a:endParaRPr lang="es-MX" sz="1000" dirty="0">
              <a:solidFill>
                <a:srgbClr val="004B70"/>
              </a:solidFill>
              <a:latin typeface="Open Sans"/>
              <a:ea typeface="Times New Roman" panose="02020603050405020304" pitchFamily="18" charset="0"/>
              <a:cs typeface="Arial" panose="020B0604020202020204" pitchFamily="34" charset="0"/>
            </a:endParaRPr>
          </a:p>
          <a:p>
            <a:pPr algn="r">
              <a:spcAft>
                <a:spcPts val="0"/>
              </a:spcAft>
            </a:pPr>
            <a:r>
              <a:rPr lang="es-ES" sz="1000" b="1" dirty="0">
                <a:solidFill>
                  <a:srgbClr val="004B70"/>
                </a:solidFill>
                <a:effectLst/>
                <a:latin typeface="Open Sans"/>
                <a:ea typeface="Times New Roman" panose="02020603050405020304" pitchFamily="18" charset="0"/>
                <a:cs typeface="Arial" panose="020B0604020202020204" pitchFamily="34" charset="0"/>
              </a:rPr>
              <a:t> </a:t>
            </a:r>
            <a:endParaRPr lang="es-MX" sz="1200" dirty="0">
              <a:effectLst/>
              <a:latin typeface="Times New Roman" panose="02020603050405020304" pitchFamily="18" charset="0"/>
              <a:ea typeface="Times New Roman" panose="02020603050405020304" pitchFamily="18" charset="0"/>
            </a:endParaRPr>
          </a:p>
          <a:p>
            <a:pPr algn="r">
              <a:spcAft>
                <a:spcPts val="0"/>
              </a:spcAft>
            </a:pPr>
            <a:r>
              <a:rPr lang="es-ES" sz="1000" b="1" dirty="0">
                <a:solidFill>
                  <a:srgbClr val="004B70"/>
                </a:solidFill>
                <a:effectLst/>
                <a:latin typeface="Open Sans"/>
                <a:ea typeface="Times New Roman" panose="02020603050405020304" pitchFamily="18" charset="0"/>
                <a:cs typeface="Arial" panose="020B0604020202020204" pitchFamily="34" charset="0"/>
              </a:rPr>
              <a:t> </a:t>
            </a:r>
            <a:endParaRPr lang="es-MX"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016156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p:nvPr/>
        </p:nvPicPr>
        <p:blipFill rotWithShape="1">
          <a:blip r:embed="rId2" cstate="print">
            <a:extLst>
              <a:ext uri="{28A0092B-C50C-407E-A947-70E740481C1C}">
                <a14:useLocalDpi xmlns:a14="http://schemas.microsoft.com/office/drawing/2010/main" val="0"/>
              </a:ext>
            </a:extLst>
          </a:blip>
          <a:srcRect l="-725" t="86978" r="725"/>
          <a:stretch/>
        </p:blipFill>
        <p:spPr bwMode="auto">
          <a:xfrm>
            <a:off x="-76200" y="5007427"/>
            <a:ext cx="12268200" cy="1899339"/>
          </a:xfrm>
          <a:prstGeom prst="rect">
            <a:avLst/>
          </a:prstGeom>
          <a:ln>
            <a:noFill/>
          </a:ln>
          <a:extLst>
            <a:ext uri="{53640926-AAD7-44D8-BBD7-CCE9431645EC}">
              <a14:shadowObscured xmlns:a14="http://schemas.microsoft.com/office/drawing/2010/main"/>
            </a:ext>
          </a:extLst>
        </p:spPr>
      </p:pic>
      <p:sp>
        <p:nvSpPr>
          <p:cNvPr id="4" name="CuadroTexto 3">
            <a:extLst>
              <a:ext uri="{FF2B5EF4-FFF2-40B4-BE49-F238E27FC236}">
                <a16:creationId xmlns:a16="http://schemas.microsoft.com/office/drawing/2014/main" id="{BC9C2CF7-47B6-4B23-941F-ACF5A8E00ED4}"/>
              </a:ext>
            </a:extLst>
          </p:cNvPr>
          <p:cNvSpPr txBox="1"/>
          <p:nvPr/>
        </p:nvSpPr>
        <p:spPr>
          <a:xfrm>
            <a:off x="1442687" y="572333"/>
            <a:ext cx="8791461" cy="1077218"/>
          </a:xfrm>
          <a:prstGeom prst="rect">
            <a:avLst/>
          </a:prstGeom>
          <a:noFill/>
        </p:spPr>
        <p:txBody>
          <a:bodyPr wrap="square" rtlCol="0">
            <a:spAutoFit/>
          </a:bodyPr>
          <a:lstStyle/>
          <a:p>
            <a:pPr algn="ctr"/>
            <a:r>
              <a:rPr lang="es-MX" sz="3200" b="1" dirty="0">
                <a:solidFill>
                  <a:schemeClr val="accent1">
                    <a:lumMod val="50000"/>
                  </a:schemeClr>
                </a:solidFill>
                <a:latin typeface="Arial" panose="020B0604020202020204" pitchFamily="34" charset="0"/>
                <a:cs typeface="Arial" panose="020B0604020202020204" pitchFamily="34" charset="0"/>
              </a:rPr>
              <a:t>Inventario de expedientes de archivo </a:t>
            </a:r>
          </a:p>
          <a:p>
            <a:pPr algn="ctr"/>
            <a:r>
              <a:rPr lang="es-MX" sz="3200" b="1" dirty="0">
                <a:solidFill>
                  <a:schemeClr val="accent1">
                    <a:lumMod val="50000"/>
                  </a:schemeClr>
                </a:solidFill>
                <a:latin typeface="Arial" panose="020B0604020202020204" pitchFamily="34" charset="0"/>
                <a:cs typeface="Arial" panose="020B0604020202020204" pitchFamily="34" charset="0"/>
              </a:rPr>
              <a:t>para transferencia primaria</a:t>
            </a:r>
          </a:p>
        </p:txBody>
      </p:sp>
      <p:sp>
        <p:nvSpPr>
          <p:cNvPr id="6" name="CuadroTexto 5">
            <a:extLst>
              <a:ext uri="{FF2B5EF4-FFF2-40B4-BE49-F238E27FC236}">
                <a16:creationId xmlns:a16="http://schemas.microsoft.com/office/drawing/2014/main" id="{A8576FB9-9CB1-4472-B398-BED5C434C900}"/>
              </a:ext>
            </a:extLst>
          </p:cNvPr>
          <p:cNvSpPr txBox="1"/>
          <p:nvPr/>
        </p:nvSpPr>
        <p:spPr>
          <a:xfrm>
            <a:off x="1656724" y="1858854"/>
            <a:ext cx="9393717" cy="3680431"/>
          </a:xfrm>
          <a:prstGeom prst="rect">
            <a:avLst/>
          </a:prstGeom>
          <a:noFill/>
        </p:spPr>
        <p:txBody>
          <a:bodyPr wrap="square" rtlCol="0">
            <a:spAutoFit/>
          </a:bodyPr>
          <a:lstStyle/>
          <a:p>
            <a:pPr algn="just">
              <a:lnSpc>
                <a:spcPct val="200000"/>
              </a:lnSpc>
            </a:pPr>
            <a:r>
              <a:rPr lang="es-MX" sz="2400" dirty="0">
                <a:solidFill>
                  <a:schemeClr val="accent1">
                    <a:lumMod val="75000"/>
                  </a:schemeClr>
                </a:solidFill>
                <a:latin typeface="Open Sans"/>
                <a:cs typeface="Arial" panose="020B0604020202020204" pitchFamily="34" charset="0"/>
              </a:rPr>
              <a:t>Relación de expedientes de archivo, que han concluido su vigencia en el archivo de trámite, de acuerdo al catálogo de disposición documental y deberán ser trasladados de manera controlada y sistemática al archivo de concentración para su resguardo precautorio.</a:t>
            </a:r>
          </a:p>
        </p:txBody>
      </p:sp>
      <p:sp>
        <p:nvSpPr>
          <p:cNvPr id="7" name="Text Box 5">
            <a:extLst>
              <a:ext uri="{FF2B5EF4-FFF2-40B4-BE49-F238E27FC236}">
                <a16:creationId xmlns:a16="http://schemas.microsoft.com/office/drawing/2014/main" id="{A3A926B6-F632-4E76-A9EB-7D4CE3B72EE4}"/>
              </a:ext>
            </a:extLst>
          </p:cNvPr>
          <p:cNvSpPr txBox="1">
            <a:spLocks noChangeArrowheads="1"/>
          </p:cNvSpPr>
          <p:nvPr/>
        </p:nvSpPr>
        <p:spPr bwMode="auto">
          <a:xfrm>
            <a:off x="6706123" y="36469"/>
            <a:ext cx="5143500" cy="517130"/>
          </a:xfrm>
          <a:prstGeom prst="rect">
            <a:avLst/>
          </a:prstGeom>
          <a:noFill/>
          <a:ln>
            <a:noFill/>
          </a:ln>
          <a:extLst>
            <a:ext uri="{909E8E84-426E-40dd-AFC4-6F175D3DCCD1}">
              <a14:hiddenFill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solidFill>
                  <a:srgbClr val="FFFFFF"/>
                </a:solidFill>
              </a14:hiddenFill>
            </a:ex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w="9525">
                <a:solidFill>
                  <a:srgbClr val="000000"/>
                </a:solidFill>
                <a:miter lim="800000"/>
                <a:headEnd/>
                <a:tailEnd/>
              </a14:hiddenLine>
            </a:ext>
          </a:extLst>
        </p:spPr>
        <p:txBody>
          <a:bodyPr rot="0" vert="horz" wrap="square" lIns="91440" tIns="45720" rIns="91440" bIns="45720" anchor="t" anchorCtr="0" upright="1">
            <a:noAutofit/>
          </a:bodyPr>
          <a:lstStyle/>
          <a:p>
            <a:pPr algn="r">
              <a:spcAft>
                <a:spcPts val="0"/>
              </a:spcAft>
            </a:pPr>
            <a:r>
              <a:rPr lang="es-ES" sz="1000" b="1" dirty="0">
                <a:solidFill>
                  <a:srgbClr val="365F91"/>
                </a:solidFill>
                <a:effectLst/>
                <a:latin typeface="Open Sans"/>
                <a:ea typeface="Times New Roman" panose="02020603050405020304" pitchFamily="18" charset="0"/>
                <a:cs typeface="Arial" panose="020B0604020202020204" pitchFamily="34" charset="0"/>
              </a:rPr>
              <a:t>SECRETARÍA GENERAL</a:t>
            </a:r>
          </a:p>
          <a:p>
            <a:pPr algn="r">
              <a:spcAft>
                <a:spcPts val="0"/>
              </a:spcAft>
            </a:pPr>
            <a:r>
              <a:rPr lang="es-ES" sz="1000" dirty="0">
                <a:solidFill>
                  <a:srgbClr val="004B70"/>
                </a:solidFill>
                <a:latin typeface="Open Sans"/>
                <a:ea typeface="Times New Roman" panose="02020603050405020304" pitchFamily="18" charset="0"/>
                <a:cs typeface="Arial" panose="020B0604020202020204" pitchFamily="34" charset="0"/>
              </a:rPr>
              <a:t>Dirección de Gestión y Archivos</a:t>
            </a:r>
          </a:p>
          <a:p>
            <a:pPr algn="r">
              <a:spcAft>
                <a:spcPts val="0"/>
              </a:spcAft>
            </a:pPr>
            <a:r>
              <a:rPr lang="es-ES" sz="1000" dirty="0">
                <a:solidFill>
                  <a:srgbClr val="004B70"/>
                </a:solidFill>
                <a:latin typeface="Open Sans"/>
                <a:ea typeface="Times New Roman" panose="02020603050405020304" pitchFamily="18" charset="0"/>
                <a:cs typeface="Arial" panose="020B0604020202020204" pitchFamily="34" charset="0"/>
              </a:rPr>
              <a:t>Departamento de Archivo de Trámite</a:t>
            </a:r>
            <a:endParaRPr lang="es-MX" sz="1000" dirty="0">
              <a:solidFill>
                <a:srgbClr val="004B70"/>
              </a:solidFill>
              <a:latin typeface="Open Sans"/>
              <a:ea typeface="Times New Roman" panose="02020603050405020304" pitchFamily="18" charset="0"/>
              <a:cs typeface="Arial" panose="020B0604020202020204" pitchFamily="34" charset="0"/>
            </a:endParaRPr>
          </a:p>
          <a:p>
            <a:pPr algn="r">
              <a:spcAft>
                <a:spcPts val="0"/>
              </a:spcAft>
            </a:pPr>
            <a:r>
              <a:rPr lang="es-ES" sz="1000" b="1" dirty="0">
                <a:solidFill>
                  <a:srgbClr val="004B70"/>
                </a:solidFill>
                <a:effectLst/>
                <a:latin typeface="Open Sans"/>
                <a:ea typeface="Times New Roman" panose="02020603050405020304" pitchFamily="18" charset="0"/>
                <a:cs typeface="Arial" panose="020B0604020202020204" pitchFamily="34" charset="0"/>
              </a:rPr>
              <a:t> </a:t>
            </a:r>
            <a:endParaRPr lang="es-MX" sz="1200" dirty="0">
              <a:effectLst/>
              <a:latin typeface="Times New Roman" panose="02020603050405020304" pitchFamily="18" charset="0"/>
              <a:ea typeface="Times New Roman" panose="02020603050405020304" pitchFamily="18" charset="0"/>
            </a:endParaRPr>
          </a:p>
          <a:p>
            <a:pPr algn="r">
              <a:spcAft>
                <a:spcPts val="0"/>
              </a:spcAft>
            </a:pPr>
            <a:r>
              <a:rPr lang="es-ES" sz="1000" b="1" dirty="0">
                <a:solidFill>
                  <a:srgbClr val="004B70"/>
                </a:solidFill>
                <a:effectLst/>
                <a:latin typeface="Open Sans"/>
                <a:ea typeface="Times New Roman" panose="02020603050405020304" pitchFamily="18" charset="0"/>
                <a:cs typeface="Arial" panose="020B0604020202020204" pitchFamily="34" charset="0"/>
              </a:rPr>
              <a:t> </a:t>
            </a:r>
            <a:endParaRPr lang="es-MX"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960468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p:nvPr/>
        </p:nvPicPr>
        <p:blipFill rotWithShape="1">
          <a:blip r:embed="rId2" cstate="print">
            <a:extLst>
              <a:ext uri="{28A0092B-C50C-407E-A947-70E740481C1C}">
                <a14:useLocalDpi xmlns:a14="http://schemas.microsoft.com/office/drawing/2010/main" val="0"/>
              </a:ext>
            </a:extLst>
          </a:blip>
          <a:srcRect l="-725" t="86978" r="725"/>
          <a:stretch/>
        </p:blipFill>
        <p:spPr bwMode="auto">
          <a:xfrm>
            <a:off x="-76200" y="5007427"/>
            <a:ext cx="12268200" cy="1899339"/>
          </a:xfrm>
          <a:prstGeom prst="rect">
            <a:avLst/>
          </a:prstGeom>
          <a:ln>
            <a:noFill/>
          </a:ln>
          <a:extLst>
            <a:ext uri="{53640926-AAD7-44D8-BBD7-CCE9431645EC}">
              <a14:shadowObscured xmlns:a14="http://schemas.microsoft.com/office/drawing/2010/main"/>
            </a:ext>
          </a:extLst>
        </p:spPr>
      </p:pic>
      <p:sp>
        <p:nvSpPr>
          <p:cNvPr id="4" name="CuadroTexto 3">
            <a:extLst>
              <a:ext uri="{FF2B5EF4-FFF2-40B4-BE49-F238E27FC236}">
                <a16:creationId xmlns:a16="http://schemas.microsoft.com/office/drawing/2014/main" id="{BC9C2CF7-47B6-4B23-941F-ACF5A8E00ED4}"/>
              </a:ext>
            </a:extLst>
          </p:cNvPr>
          <p:cNvSpPr txBox="1"/>
          <p:nvPr/>
        </p:nvSpPr>
        <p:spPr>
          <a:xfrm>
            <a:off x="1700269" y="837283"/>
            <a:ext cx="8791461" cy="1077218"/>
          </a:xfrm>
          <a:prstGeom prst="rect">
            <a:avLst/>
          </a:prstGeom>
          <a:noFill/>
        </p:spPr>
        <p:txBody>
          <a:bodyPr wrap="square" rtlCol="0">
            <a:spAutoFit/>
          </a:bodyPr>
          <a:lstStyle/>
          <a:p>
            <a:pPr algn="ctr"/>
            <a:r>
              <a:rPr lang="es-MX" sz="3200" b="1" dirty="0">
                <a:solidFill>
                  <a:schemeClr val="accent1">
                    <a:lumMod val="50000"/>
                  </a:schemeClr>
                </a:solidFill>
                <a:latin typeface="Arial" panose="020B0604020202020204" pitchFamily="34" charset="0"/>
                <a:cs typeface="Arial" panose="020B0604020202020204" pitchFamily="34" charset="0"/>
              </a:rPr>
              <a:t>Inventario de expedientes de archivo </a:t>
            </a:r>
          </a:p>
          <a:p>
            <a:pPr algn="ctr"/>
            <a:r>
              <a:rPr lang="es-MX" sz="3200" b="1" dirty="0">
                <a:solidFill>
                  <a:schemeClr val="accent1">
                    <a:lumMod val="50000"/>
                  </a:schemeClr>
                </a:solidFill>
                <a:latin typeface="Arial" panose="020B0604020202020204" pitchFamily="34" charset="0"/>
                <a:cs typeface="Arial" panose="020B0604020202020204" pitchFamily="34" charset="0"/>
              </a:rPr>
              <a:t>para transferencia secundaria</a:t>
            </a:r>
          </a:p>
        </p:txBody>
      </p:sp>
      <p:sp>
        <p:nvSpPr>
          <p:cNvPr id="6" name="CuadroTexto 5">
            <a:extLst>
              <a:ext uri="{FF2B5EF4-FFF2-40B4-BE49-F238E27FC236}">
                <a16:creationId xmlns:a16="http://schemas.microsoft.com/office/drawing/2014/main" id="{A8576FB9-9CB1-4472-B398-BED5C434C900}"/>
              </a:ext>
            </a:extLst>
          </p:cNvPr>
          <p:cNvSpPr txBox="1"/>
          <p:nvPr/>
        </p:nvSpPr>
        <p:spPr>
          <a:xfrm>
            <a:off x="1700269" y="2445745"/>
            <a:ext cx="9041177" cy="2941767"/>
          </a:xfrm>
          <a:prstGeom prst="rect">
            <a:avLst/>
          </a:prstGeom>
          <a:noFill/>
        </p:spPr>
        <p:txBody>
          <a:bodyPr wrap="square" rtlCol="0">
            <a:spAutoFit/>
          </a:bodyPr>
          <a:lstStyle/>
          <a:p>
            <a:pPr algn="just">
              <a:lnSpc>
                <a:spcPct val="200000"/>
              </a:lnSpc>
            </a:pPr>
            <a:r>
              <a:rPr lang="es-MX" sz="2400" dirty="0">
                <a:solidFill>
                  <a:schemeClr val="accent1">
                    <a:lumMod val="75000"/>
                  </a:schemeClr>
                </a:solidFill>
                <a:latin typeface="Open Sans"/>
                <a:cs typeface="Arial" panose="020B0604020202020204" pitchFamily="34" charset="0"/>
              </a:rPr>
              <a:t>Relación de expedientes de archivo, que por contener valores secundarios (</a:t>
            </a:r>
            <a:r>
              <a:rPr lang="es-MX" sz="2400" dirty="0" err="1">
                <a:solidFill>
                  <a:schemeClr val="accent1">
                    <a:lumMod val="75000"/>
                  </a:schemeClr>
                </a:solidFill>
                <a:latin typeface="Open Sans"/>
                <a:cs typeface="Arial" panose="020B0604020202020204" pitchFamily="34" charset="0"/>
              </a:rPr>
              <a:t>evidencial</a:t>
            </a:r>
            <a:r>
              <a:rPr lang="es-MX" sz="2400" dirty="0">
                <a:solidFill>
                  <a:schemeClr val="accent1">
                    <a:lumMod val="75000"/>
                  </a:schemeClr>
                </a:solidFill>
                <a:latin typeface="Open Sans"/>
                <a:cs typeface="Arial" panose="020B0604020202020204" pitchFamily="34" charset="0"/>
              </a:rPr>
              <a:t>, testimonial e informativo), deberán trasladarse de manera controlada y sistemática al archivo histórico para su conservación permanente.</a:t>
            </a:r>
          </a:p>
        </p:txBody>
      </p:sp>
      <p:sp>
        <p:nvSpPr>
          <p:cNvPr id="7" name="Text Box 5">
            <a:extLst>
              <a:ext uri="{FF2B5EF4-FFF2-40B4-BE49-F238E27FC236}">
                <a16:creationId xmlns:a16="http://schemas.microsoft.com/office/drawing/2014/main" id="{5A345B6A-C284-43C0-BA29-1698A9C2CAB1}"/>
              </a:ext>
            </a:extLst>
          </p:cNvPr>
          <p:cNvSpPr txBox="1">
            <a:spLocks noChangeArrowheads="1"/>
          </p:cNvSpPr>
          <p:nvPr/>
        </p:nvSpPr>
        <p:spPr bwMode="auto">
          <a:xfrm>
            <a:off x="6706123" y="36469"/>
            <a:ext cx="5143500" cy="517130"/>
          </a:xfrm>
          <a:prstGeom prst="rect">
            <a:avLst/>
          </a:prstGeom>
          <a:noFill/>
          <a:ln>
            <a:noFill/>
          </a:ln>
          <a:extLst>
            <a:ext uri="{909E8E84-426E-40dd-AFC4-6F175D3DCCD1}">
              <a14:hiddenFill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solidFill>
                  <a:srgbClr val="FFFFFF"/>
                </a:solidFill>
              </a14:hiddenFill>
            </a:ex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w="9525">
                <a:solidFill>
                  <a:srgbClr val="000000"/>
                </a:solidFill>
                <a:miter lim="800000"/>
                <a:headEnd/>
                <a:tailEnd/>
              </a14:hiddenLine>
            </a:ext>
          </a:extLst>
        </p:spPr>
        <p:txBody>
          <a:bodyPr rot="0" vert="horz" wrap="square" lIns="91440" tIns="45720" rIns="91440" bIns="45720" anchor="t" anchorCtr="0" upright="1">
            <a:noAutofit/>
          </a:bodyPr>
          <a:lstStyle/>
          <a:p>
            <a:pPr algn="r">
              <a:spcAft>
                <a:spcPts val="0"/>
              </a:spcAft>
            </a:pPr>
            <a:r>
              <a:rPr lang="es-ES" sz="1000" b="1" dirty="0">
                <a:solidFill>
                  <a:srgbClr val="365F91"/>
                </a:solidFill>
                <a:effectLst/>
                <a:latin typeface="Open Sans"/>
                <a:ea typeface="Times New Roman" panose="02020603050405020304" pitchFamily="18" charset="0"/>
                <a:cs typeface="Arial" panose="020B0604020202020204" pitchFamily="34" charset="0"/>
              </a:rPr>
              <a:t>SECRETARÍA GENERAL</a:t>
            </a:r>
          </a:p>
          <a:p>
            <a:pPr algn="r">
              <a:spcAft>
                <a:spcPts val="0"/>
              </a:spcAft>
            </a:pPr>
            <a:r>
              <a:rPr lang="es-ES" sz="1000" dirty="0">
                <a:solidFill>
                  <a:srgbClr val="004B70"/>
                </a:solidFill>
                <a:latin typeface="Open Sans"/>
                <a:ea typeface="Times New Roman" panose="02020603050405020304" pitchFamily="18" charset="0"/>
                <a:cs typeface="Arial" panose="020B0604020202020204" pitchFamily="34" charset="0"/>
              </a:rPr>
              <a:t>Dirección de Gestión y Archivos</a:t>
            </a:r>
          </a:p>
          <a:p>
            <a:pPr algn="r">
              <a:spcAft>
                <a:spcPts val="0"/>
              </a:spcAft>
            </a:pPr>
            <a:r>
              <a:rPr lang="es-ES" sz="1000" dirty="0">
                <a:solidFill>
                  <a:srgbClr val="004B70"/>
                </a:solidFill>
                <a:latin typeface="Open Sans"/>
                <a:ea typeface="Times New Roman" panose="02020603050405020304" pitchFamily="18" charset="0"/>
                <a:cs typeface="Arial" panose="020B0604020202020204" pitchFamily="34" charset="0"/>
              </a:rPr>
              <a:t>Departamento de Archivo de Trámite</a:t>
            </a:r>
            <a:endParaRPr lang="es-MX" sz="1000" dirty="0">
              <a:solidFill>
                <a:srgbClr val="004B70"/>
              </a:solidFill>
              <a:latin typeface="Open Sans"/>
              <a:ea typeface="Times New Roman" panose="02020603050405020304" pitchFamily="18" charset="0"/>
              <a:cs typeface="Arial" panose="020B0604020202020204" pitchFamily="34" charset="0"/>
            </a:endParaRPr>
          </a:p>
          <a:p>
            <a:pPr algn="r">
              <a:spcAft>
                <a:spcPts val="0"/>
              </a:spcAft>
            </a:pPr>
            <a:r>
              <a:rPr lang="es-ES" sz="1000" b="1" dirty="0">
                <a:solidFill>
                  <a:srgbClr val="004B70"/>
                </a:solidFill>
                <a:effectLst/>
                <a:latin typeface="Open Sans"/>
                <a:ea typeface="Times New Roman" panose="02020603050405020304" pitchFamily="18" charset="0"/>
                <a:cs typeface="Arial" panose="020B0604020202020204" pitchFamily="34" charset="0"/>
              </a:rPr>
              <a:t> </a:t>
            </a:r>
            <a:endParaRPr lang="es-MX" sz="1200" dirty="0">
              <a:effectLst/>
              <a:latin typeface="Times New Roman" panose="02020603050405020304" pitchFamily="18" charset="0"/>
              <a:ea typeface="Times New Roman" panose="02020603050405020304" pitchFamily="18" charset="0"/>
            </a:endParaRPr>
          </a:p>
          <a:p>
            <a:pPr algn="r">
              <a:spcAft>
                <a:spcPts val="0"/>
              </a:spcAft>
            </a:pPr>
            <a:r>
              <a:rPr lang="es-ES" sz="1000" b="1" dirty="0">
                <a:solidFill>
                  <a:srgbClr val="004B70"/>
                </a:solidFill>
                <a:effectLst/>
                <a:latin typeface="Open Sans"/>
                <a:ea typeface="Times New Roman" panose="02020603050405020304" pitchFamily="18" charset="0"/>
                <a:cs typeface="Arial" panose="020B0604020202020204" pitchFamily="34" charset="0"/>
              </a:rPr>
              <a:t> </a:t>
            </a:r>
            <a:endParaRPr lang="es-MX"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56913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p:nvPr/>
        </p:nvPicPr>
        <p:blipFill rotWithShape="1">
          <a:blip r:embed="rId2" cstate="print">
            <a:extLst>
              <a:ext uri="{28A0092B-C50C-407E-A947-70E740481C1C}">
                <a14:useLocalDpi xmlns:a14="http://schemas.microsoft.com/office/drawing/2010/main" val="0"/>
              </a:ext>
            </a:extLst>
          </a:blip>
          <a:srcRect l="-725" t="86978" r="725"/>
          <a:stretch/>
        </p:blipFill>
        <p:spPr bwMode="auto">
          <a:xfrm>
            <a:off x="-76200" y="5007427"/>
            <a:ext cx="12268200" cy="1899339"/>
          </a:xfrm>
          <a:prstGeom prst="rect">
            <a:avLst/>
          </a:prstGeom>
          <a:ln>
            <a:noFill/>
          </a:ln>
          <a:extLst>
            <a:ext uri="{53640926-AAD7-44D8-BBD7-CCE9431645EC}">
              <a14:shadowObscured xmlns:a14="http://schemas.microsoft.com/office/drawing/2010/main"/>
            </a:ext>
          </a:extLst>
        </p:spPr>
      </p:pic>
      <p:sp>
        <p:nvSpPr>
          <p:cNvPr id="4" name="CuadroTexto 3">
            <a:extLst>
              <a:ext uri="{FF2B5EF4-FFF2-40B4-BE49-F238E27FC236}">
                <a16:creationId xmlns:a16="http://schemas.microsoft.com/office/drawing/2014/main" id="{FE2C5D9E-0397-461A-BBCF-A1C3F2305066}"/>
              </a:ext>
            </a:extLst>
          </p:cNvPr>
          <p:cNvSpPr txBox="1"/>
          <p:nvPr/>
        </p:nvSpPr>
        <p:spPr>
          <a:xfrm>
            <a:off x="1700269" y="837283"/>
            <a:ext cx="8791461" cy="1077218"/>
          </a:xfrm>
          <a:prstGeom prst="rect">
            <a:avLst/>
          </a:prstGeom>
          <a:noFill/>
        </p:spPr>
        <p:txBody>
          <a:bodyPr wrap="square" rtlCol="0">
            <a:spAutoFit/>
          </a:bodyPr>
          <a:lstStyle/>
          <a:p>
            <a:pPr algn="ctr"/>
            <a:r>
              <a:rPr lang="es-MX" sz="3200" b="1" dirty="0">
                <a:solidFill>
                  <a:schemeClr val="accent1">
                    <a:lumMod val="50000"/>
                  </a:schemeClr>
                </a:solidFill>
                <a:latin typeface="Arial" panose="020B0604020202020204" pitchFamily="34" charset="0"/>
                <a:cs typeface="Arial" panose="020B0604020202020204" pitchFamily="34" charset="0"/>
              </a:rPr>
              <a:t>Inventario de expedientes de archivo </a:t>
            </a:r>
          </a:p>
          <a:p>
            <a:pPr algn="ctr"/>
            <a:r>
              <a:rPr lang="es-MX" sz="3200" b="1" dirty="0">
                <a:solidFill>
                  <a:schemeClr val="accent1">
                    <a:lumMod val="50000"/>
                  </a:schemeClr>
                </a:solidFill>
                <a:latin typeface="Arial" panose="020B0604020202020204" pitchFamily="34" charset="0"/>
                <a:cs typeface="Arial" panose="020B0604020202020204" pitchFamily="34" charset="0"/>
              </a:rPr>
              <a:t>para baja documental</a:t>
            </a:r>
          </a:p>
        </p:txBody>
      </p:sp>
      <p:sp>
        <p:nvSpPr>
          <p:cNvPr id="2" name="CuadroTexto 1">
            <a:extLst>
              <a:ext uri="{FF2B5EF4-FFF2-40B4-BE49-F238E27FC236}">
                <a16:creationId xmlns:a16="http://schemas.microsoft.com/office/drawing/2014/main" id="{5417B7F6-CDD9-48F8-B678-9B1AF927AB32}"/>
              </a:ext>
            </a:extLst>
          </p:cNvPr>
          <p:cNvSpPr txBox="1"/>
          <p:nvPr/>
        </p:nvSpPr>
        <p:spPr>
          <a:xfrm>
            <a:off x="1333039" y="2204486"/>
            <a:ext cx="9525919" cy="2941767"/>
          </a:xfrm>
          <a:prstGeom prst="rect">
            <a:avLst/>
          </a:prstGeom>
          <a:noFill/>
        </p:spPr>
        <p:txBody>
          <a:bodyPr wrap="square" rtlCol="0">
            <a:spAutoFit/>
          </a:bodyPr>
          <a:lstStyle/>
          <a:p>
            <a:pPr>
              <a:lnSpc>
                <a:spcPct val="200000"/>
              </a:lnSpc>
            </a:pPr>
            <a:r>
              <a:rPr lang="es-MX" sz="2400" dirty="0">
                <a:solidFill>
                  <a:schemeClr val="accent1">
                    <a:lumMod val="75000"/>
                  </a:schemeClr>
                </a:solidFill>
                <a:latin typeface="Open Sans"/>
                <a:cs typeface="Arial" panose="020B0604020202020204" pitchFamily="34" charset="0"/>
              </a:rPr>
              <a:t>A  través de dicho inventario se  describen los expedientes que hayan prescrito en su vigencia, valores documentales y, en su caso, plazos de conservación; y que no posea valores históricos, de acuerdo con la Ley y las disposiciones jurídicas aplicables.</a:t>
            </a:r>
          </a:p>
        </p:txBody>
      </p:sp>
      <p:sp>
        <p:nvSpPr>
          <p:cNvPr id="6" name="Text Box 5">
            <a:extLst>
              <a:ext uri="{FF2B5EF4-FFF2-40B4-BE49-F238E27FC236}">
                <a16:creationId xmlns:a16="http://schemas.microsoft.com/office/drawing/2014/main" id="{2B29A72F-99D1-4449-ADB6-B477A90BF7B6}"/>
              </a:ext>
            </a:extLst>
          </p:cNvPr>
          <p:cNvSpPr txBox="1">
            <a:spLocks noChangeArrowheads="1"/>
          </p:cNvSpPr>
          <p:nvPr/>
        </p:nvSpPr>
        <p:spPr bwMode="auto">
          <a:xfrm>
            <a:off x="6706123" y="36469"/>
            <a:ext cx="5143500" cy="517130"/>
          </a:xfrm>
          <a:prstGeom prst="rect">
            <a:avLst/>
          </a:prstGeom>
          <a:noFill/>
          <a:ln>
            <a:noFill/>
          </a:ln>
          <a:extLst>
            <a:ext uri="{909E8E84-426E-40dd-AFC4-6F175D3DCCD1}">
              <a14:hiddenFill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solidFill>
                  <a:srgbClr val="FFFFFF"/>
                </a:solidFill>
              </a14:hiddenFill>
            </a:ex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w="9525">
                <a:solidFill>
                  <a:srgbClr val="000000"/>
                </a:solidFill>
                <a:miter lim="800000"/>
                <a:headEnd/>
                <a:tailEnd/>
              </a14:hiddenLine>
            </a:ext>
          </a:extLst>
        </p:spPr>
        <p:txBody>
          <a:bodyPr rot="0" vert="horz" wrap="square" lIns="91440" tIns="45720" rIns="91440" bIns="45720" anchor="t" anchorCtr="0" upright="1">
            <a:noAutofit/>
          </a:bodyPr>
          <a:lstStyle/>
          <a:p>
            <a:pPr algn="r">
              <a:spcAft>
                <a:spcPts val="0"/>
              </a:spcAft>
            </a:pPr>
            <a:r>
              <a:rPr lang="es-ES" sz="1000" b="1" dirty="0">
                <a:solidFill>
                  <a:srgbClr val="365F91"/>
                </a:solidFill>
                <a:effectLst/>
                <a:latin typeface="Open Sans"/>
                <a:ea typeface="Times New Roman" panose="02020603050405020304" pitchFamily="18" charset="0"/>
                <a:cs typeface="Arial" panose="020B0604020202020204" pitchFamily="34" charset="0"/>
              </a:rPr>
              <a:t>SECRETARÍA GENERAL</a:t>
            </a:r>
          </a:p>
          <a:p>
            <a:pPr algn="r">
              <a:spcAft>
                <a:spcPts val="0"/>
              </a:spcAft>
            </a:pPr>
            <a:r>
              <a:rPr lang="es-ES" sz="1000" dirty="0">
                <a:solidFill>
                  <a:srgbClr val="004B70"/>
                </a:solidFill>
                <a:latin typeface="Open Sans"/>
                <a:ea typeface="Times New Roman" panose="02020603050405020304" pitchFamily="18" charset="0"/>
                <a:cs typeface="Arial" panose="020B0604020202020204" pitchFamily="34" charset="0"/>
              </a:rPr>
              <a:t>Dirección de Gestión y Archivos</a:t>
            </a:r>
          </a:p>
          <a:p>
            <a:pPr algn="r">
              <a:spcAft>
                <a:spcPts val="0"/>
              </a:spcAft>
            </a:pPr>
            <a:r>
              <a:rPr lang="es-ES" sz="1000" dirty="0">
                <a:solidFill>
                  <a:srgbClr val="004B70"/>
                </a:solidFill>
                <a:latin typeface="Open Sans"/>
                <a:ea typeface="Times New Roman" panose="02020603050405020304" pitchFamily="18" charset="0"/>
                <a:cs typeface="Arial" panose="020B0604020202020204" pitchFamily="34" charset="0"/>
              </a:rPr>
              <a:t>Departamento de Archivo de Trámite</a:t>
            </a:r>
            <a:endParaRPr lang="es-MX" sz="1000" dirty="0">
              <a:solidFill>
                <a:srgbClr val="004B70"/>
              </a:solidFill>
              <a:latin typeface="Open Sans"/>
              <a:ea typeface="Times New Roman" panose="02020603050405020304" pitchFamily="18" charset="0"/>
              <a:cs typeface="Arial" panose="020B0604020202020204" pitchFamily="34" charset="0"/>
            </a:endParaRPr>
          </a:p>
          <a:p>
            <a:pPr algn="r">
              <a:spcAft>
                <a:spcPts val="0"/>
              </a:spcAft>
            </a:pPr>
            <a:r>
              <a:rPr lang="es-ES" sz="1000" b="1" dirty="0">
                <a:solidFill>
                  <a:srgbClr val="004B70"/>
                </a:solidFill>
                <a:effectLst/>
                <a:latin typeface="Open Sans"/>
                <a:ea typeface="Times New Roman" panose="02020603050405020304" pitchFamily="18" charset="0"/>
                <a:cs typeface="Arial" panose="020B0604020202020204" pitchFamily="34" charset="0"/>
              </a:rPr>
              <a:t> </a:t>
            </a:r>
            <a:endParaRPr lang="es-MX" sz="1200" dirty="0">
              <a:effectLst/>
              <a:latin typeface="Times New Roman" panose="02020603050405020304" pitchFamily="18" charset="0"/>
              <a:ea typeface="Times New Roman" panose="02020603050405020304" pitchFamily="18" charset="0"/>
            </a:endParaRPr>
          </a:p>
          <a:p>
            <a:pPr algn="r">
              <a:spcAft>
                <a:spcPts val="0"/>
              </a:spcAft>
            </a:pPr>
            <a:r>
              <a:rPr lang="es-ES" sz="1000" b="1" dirty="0">
                <a:solidFill>
                  <a:srgbClr val="004B70"/>
                </a:solidFill>
                <a:effectLst/>
                <a:latin typeface="Open Sans"/>
                <a:ea typeface="Times New Roman" panose="02020603050405020304" pitchFamily="18" charset="0"/>
                <a:cs typeface="Arial" panose="020B0604020202020204" pitchFamily="34" charset="0"/>
              </a:rPr>
              <a:t> </a:t>
            </a:r>
            <a:endParaRPr lang="es-MX"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527740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p:nvPr/>
        </p:nvPicPr>
        <p:blipFill rotWithShape="1">
          <a:blip r:embed="rId2" cstate="print">
            <a:extLst>
              <a:ext uri="{28A0092B-C50C-407E-A947-70E740481C1C}">
                <a14:useLocalDpi xmlns:a14="http://schemas.microsoft.com/office/drawing/2010/main" val="0"/>
              </a:ext>
            </a:extLst>
          </a:blip>
          <a:srcRect l="-725" t="86978" r="725"/>
          <a:stretch/>
        </p:blipFill>
        <p:spPr bwMode="auto">
          <a:xfrm>
            <a:off x="-76200" y="5007427"/>
            <a:ext cx="12268200" cy="1899339"/>
          </a:xfrm>
          <a:prstGeom prst="rect">
            <a:avLst/>
          </a:prstGeom>
          <a:ln>
            <a:noFill/>
          </a:ln>
          <a:extLst>
            <a:ext uri="{53640926-AAD7-44D8-BBD7-CCE9431645EC}">
              <a14:shadowObscured xmlns:a14="http://schemas.microsoft.com/office/drawing/2010/main"/>
            </a:ext>
          </a:extLst>
        </p:spPr>
      </p:pic>
      <p:sp>
        <p:nvSpPr>
          <p:cNvPr id="4" name="CuadroTexto 3">
            <a:extLst>
              <a:ext uri="{FF2B5EF4-FFF2-40B4-BE49-F238E27FC236}">
                <a16:creationId xmlns:a16="http://schemas.microsoft.com/office/drawing/2014/main" id="{1B359E4B-BE26-4301-89AF-CB36F868D5FE}"/>
              </a:ext>
            </a:extLst>
          </p:cNvPr>
          <p:cNvSpPr txBox="1"/>
          <p:nvPr/>
        </p:nvSpPr>
        <p:spPr>
          <a:xfrm>
            <a:off x="1662169" y="649573"/>
            <a:ext cx="8791461" cy="1384995"/>
          </a:xfrm>
          <a:prstGeom prst="rect">
            <a:avLst/>
          </a:prstGeom>
          <a:noFill/>
        </p:spPr>
        <p:txBody>
          <a:bodyPr wrap="square" rtlCol="0">
            <a:spAutoFit/>
          </a:bodyPr>
          <a:lstStyle/>
          <a:p>
            <a:pPr algn="ctr"/>
            <a:r>
              <a:rPr lang="es-MX" sz="2800" b="1" dirty="0">
                <a:solidFill>
                  <a:schemeClr val="accent1">
                    <a:lumMod val="50000"/>
                  </a:schemeClr>
                </a:solidFill>
                <a:latin typeface="Arial" panose="020B0604020202020204" pitchFamily="34" charset="0"/>
                <a:cs typeface="Arial" panose="020B0604020202020204" pitchFamily="34" charset="0"/>
              </a:rPr>
              <a:t>Inventario de eliminación de expedientes de comprobación administrativa inmediata y/o </a:t>
            </a:r>
          </a:p>
          <a:p>
            <a:pPr algn="ctr"/>
            <a:r>
              <a:rPr lang="es-MX" sz="2800" b="1" dirty="0">
                <a:solidFill>
                  <a:schemeClr val="accent1">
                    <a:lumMod val="50000"/>
                  </a:schemeClr>
                </a:solidFill>
                <a:latin typeface="Arial" panose="020B0604020202020204" pitchFamily="34" charset="0"/>
                <a:cs typeface="Arial" panose="020B0604020202020204" pitchFamily="34" charset="0"/>
              </a:rPr>
              <a:t>apoyo informativo</a:t>
            </a:r>
          </a:p>
        </p:txBody>
      </p:sp>
      <p:sp>
        <p:nvSpPr>
          <p:cNvPr id="6" name="CuadroTexto 5">
            <a:extLst>
              <a:ext uri="{FF2B5EF4-FFF2-40B4-BE49-F238E27FC236}">
                <a16:creationId xmlns:a16="http://schemas.microsoft.com/office/drawing/2014/main" id="{08D8286F-2F66-4B8E-98DE-8AABFD0BA4A5}"/>
              </a:ext>
            </a:extLst>
          </p:cNvPr>
          <p:cNvSpPr txBox="1"/>
          <p:nvPr/>
        </p:nvSpPr>
        <p:spPr>
          <a:xfrm>
            <a:off x="1662169" y="2247442"/>
            <a:ext cx="9796814" cy="2941767"/>
          </a:xfrm>
          <a:prstGeom prst="rect">
            <a:avLst/>
          </a:prstGeom>
          <a:noFill/>
        </p:spPr>
        <p:txBody>
          <a:bodyPr wrap="square" rtlCol="0">
            <a:spAutoFit/>
          </a:bodyPr>
          <a:lstStyle/>
          <a:p>
            <a:pPr algn="just">
              <a:lnSpc>
                <a:spcPct val="200000"/>
              </a:lnSpc>
            </a:pPr>
            <a:r>
              <a:rPr lang="es-MX" sz="2400" dirty="0">
                <a:solidFill>
                  <a:schemeClr val="accent1">
                    <a:lumMod val="75000"/>
                  </a:schemeClr>
                </a:solidFill>
                <a:latin typeface="Open Sans"/>
                <a:cs typeface="Arial" panose="020B0604020202020204" pitchFamily="34" charset="0"/>
              </a:rPr>
              <a:t>Relación de expedientes que contienen documentos que son comprobantes de la realización de un acto administrativo inmediato, o bien aquellos </a:t>
            </a:r>
            <a:r>
              <a:rPr lang="es-ES" sz="2400" dirty="0">
                <a:solidFill>
                  <a:schemeClr val="accent1">
                    <a:lumMod val="75000"/>
                  </a:schemeClr>
                </a:solidFill>
                <a:latin typeface="Open Sans"/>
                <a:cs typeface="Arial" panose="020B0604020202020204" pitchFamily="34" charset="0"/>
              </a:rPr>
              <a:t>documentos que sirven de ayuda a la gestión administrativa, sin que hayan sido producidos por el área.</a:t>
            </a:r>
            <a:endParaRPr lang="es-MX" sz="2400" dirty="0">
              <a:solidFill>
                <a:schemeClr val="accent1">
                  <a:lumMod val="75000"/>
                </a:schemeClr>
              </a:solidFill>
              <a:latin typeface="Open Sans"/>
              <a:cs typeface="Arial" panose="020B0604020202020204" pitchFamily="34" charset="0"/>
            </a:endParaRPr>
          </a:p>
        </p:txBody>
      </p:sp>
      <p:sp>
        <p:nvSpPr>
          <p:cNvPr id="7" name="Text Box 5">
            <a:extLst>
              <a:ext uri="{FF2B5EF4-FFF2-40B4-BE49-F238E27FC236}">
                <a16:creationId xmlns:a16="http://schemas.microsoft.com/office/drawing/2014/main" id="{1009FE7B-5680-4952-BB6E-3E403D5F8F83}"/>
              </a:ext>
            </a:extLst>
          </p:cNvPr>
          <p:cNvSpPr txBox="1">
            <a:spLocks noChangeArrowheads="1"/>
          </p:cNvSpPr>
          <p:nvPr/>
        </p:nvSpPr>
        <p:spPr bwMode="auto">
          <a:xfrm>
            <a:off x="6706123" y="36469"/>
            <a:ext cx="5143500" cy="517130"/>
          </a:xfrm>
          <a:prstGeom prst="rect">
            <a:avLst/>
          </a:prstGeom>
          <a:noFill/>
          <a:ln>
            <a:noFill/>
          </a:ln>
          <a:extLst>
            <a:ext uri="{909E8E84-426E-40dd-AFC4-6F175D3DCCD1}">
              <a14:hiddenFill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solidFill>
                  <a:srgbClr val="FFFFFF"/>
                </a:solidFill>
              </a14:hiddenFill>
            </a:ex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w="9525">
                <a:solidFill>
                  <a:srgbClr val="000000"/>
                </a:solidFill>
                <a:miter lim="800000"/>
                <a:headEnd/>
                <a:tailEnd/>
              </a14:hiddenLine>
            </a:ext>
          </a:extLst>
        </p:spPr>
        <p:txBody>
          <a:bodyPr rot="0" vert="horz" wrap="square" lIns="91440" tIns="45720" rIns="91440" bIns="45720" anchor="t" anchorCtr="0" upright="1">
            <a:noAutofit/>
          </a:bodyPr>
          <a:lstStyle/>
          <a:p>
            <a:pPr algn="r">
              <a:spcAft>
                <a:spcPts val="0"/>
              </a:spcAft>
            </a:pPr>
            <a:r>
              <a:rPr lang="es-ES" sz="1000" b="1" dirty="0">
                <a:solidFill>
                  <a:srgbClr val="365F91"/>
                </a:solidFill>
                <a:effectLst/>
                <a:latin typeface="Open Sans"/>
                <a:ea typeface="Times New Roman" panose="02020603050405020304" pitchFamily="18" charset="0"/>
                <a:cs typeface="Arial" panose="020B0604020202020204" pitchFamily="34" charset="0"/>
              </a:rPr>
              <a:t>SECRETARÍA GENERAL</a:t>
            </a:r>
          </a:p>
          <a:p>
            <a:pPr algn="r">
              <a:spcAft>
                <a:spcPts val="0"/>
              </a:spcAft>
            </a:pPr>
            <a:r>
              <a:rPr lang="es-ES" sz="1000" dirty="0">
                <a:solidFill>
                  <a:srgbClr val="004B70"/>
                </a:solidFill>
                <a:latin typeface="Open Sans"/>
                <a:ea typeface="Times New Roman" panose="02020603050405020304" pitchFamily="18" charset="0"/>
                <a:cs typeface="Arial" panose="020B0604020202020204" pitchFamily="34" charset="0"/>
              </a:rPr>
              <a:t>Dirección de Gestión y Archivos</a:t>
            </a:r>
          </a:p>
          <a:p>
            <a:pPr algn="r">
              <a:spcAft>
                <a:spcPts val="0"/>
              </a:spcAft>
            </a:pPr>
            <a:r>
              <a:rPr lang="es-ES" sz="1000" dirty="0">
                <a:solidFill>
                  <a:srgbClr val="004B70"/>
                </a:solidFill>
                <a:latin typeface="Open Sans"/>
                <a:ea typeface="Times New Roman" panose="02020603050405020304" pitchFamily="18" charset="0"/>
                <a:cs typeface="Arial" panose="020B0604020202020204" pitchFamily="34" charset="0"/>
              </a:rPr>
              <a:t>Departamento de Archivo de Trámite</a:t>
            </a:r>
            <a:endParaRPr lang="es-MX" sz="1000" dirty="0">
              <a:solidFill>
                <a:srgbClr val="004B70"/>
              </a:solidFill>
              <a:latin typeface="Open Sans"/>
              <a:ea typeface="Times New Roman" panose="02020603050405020304" pitchFamily="18" charset="0"/>
              <a:cs typeface="Arial" panose="020B0604020202020204" pitchFamily="34" charset="0"/>
            </a:endParaRPr>
          </a:p>
          <a:p>
            <a:pPr algn="r">
              <a:spcAft>
                <a:spcPts val="0"/>
              </a:spcAft>
            </a:pPr>
            <a:r>
              <a:rPr lang="es-ES" sz="1000" b="1" dirty="0">
                <a:solidFill>
                  <a:srgbClr val="004B70"/>
                </a:solidFill>
                <a:effectLst/>
                <a:latin typeface="Open Sans"/>
                <a:ea typeface="Times New Roman" panose="02020603050405020304" pitchFamily="18" charset="0"/>
                <a:cs typeface="Arial" panose="020B0604020202020204" pitchFamily="34" charset="0"/>
              </a:rPr>
              <a:t> </a:t>
            </a:r>
            <a:endParaRPr lang="es-MX" sz="1200" dirty="0">
              <a:effectLst/>
              <a:latin typeface="Times New Roman" panose="02020603050405020304" pitchFamily="18" charset="0"/>
              <a:ea typeface="Times New Roman" panose="02020603050405020304" pitchFamily="18" charset="0"/>
            </a:endParaRPr>
          </a:p>
          <a:p>
            <a:pPr algn="r">
              <a:spcAft>
                <a:spcPts val="0"/>
              </a:spcAft>
            </a:pPr>
            <a:r>
              <a:rPr lang="es-ES" sz="1000" b="1" dirty="0">
                <a:solidFill>
                  <a:srgbClr val="004B70"/>
                </a:solidFill>
                <a:effectLst/>
                <a:latin typeface="Open Sans"/>
                <a:ea typeface="Times New Roman" panose="02020603050405020304" pitchFamily="18" charset="0"/>
                <a:cs typeface="Arial" panose="020B0604020202020204" pitchFamily="34" charset="0"/>
              </a:rPr>
              <a:t> </a:t>
            </a:r>
            <a:endParaRPr lang="es-MX"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455381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p:nvPr/>
        </p:nvPicPr>
        <p:blipFill rotWithShape="1">
          <a:blip r:embed="rId2" cstate="print">
            <a:extLst>
              <a:ext uri="{28A0092B-C50C-407E-A947-70E740481C1C}">
                <a14:useLocalDpi xmlns:a14="http://schemas.microsoft.com/office/drawing/2010/main" val="0"/>
              </a:ext>
            </a:extLst>
          </a:blip>
          <a:srcRect l="-725" t="86978" r="725"/>
          <a:stretch/>
        </p:blipFill>
        <p:spPr bwMode="auto">
          <a:xfrm>
            <a:off x="-76200" y="5007427"/>
            <a:ext cx="12268200" cy="1899339"/>
          </a:xfrm>
          <a:prstGeom prst="rect">
            <a:avLst/>
          </a:prstGeom>
          <a:ln>
            <a:noFill/>
          </a:ln>
          <a:extLst>
            <a:ext uri="{53640926-AAD7-44D8-BBD7-CCE9431645EC}">
              <a14:shadowObscured xmlns:a14="http://schemas.microsoft.com/office/drawing/2010/main"/>
            </a:ext>
          </a:extLst>
        </p:spPr>
      </p:pic>
      <p:sp>
        <p:nvSpPr>
          <p:cNvPr id="4" name="CuadroTexto 3">
            <a:extLst>
              <a:ext uri="{FF2B5EF4-FFF2-40B4-BE49-F238E27FC236}">
                <a16:creationId xmlns:a16="http://schemas.microsoft.com/office/drawing/2014/main" id="{843995BA-279D-4C44-8BB2-9F59F99D0C0D}"/>
              </a:ext>
            </a:extLst>
          </p:cNvPr>
          <p:cNvSpPr txBox="1"/>
          <p:nvPr/>
        </p:nvSpPr>
        <p:spPr>
          <a:xfrm>
            <a:off x="1288973" y="859316"/>
            <a:ext cx="8791461" cy="584775"/>
          </a:xfrm>
          <a:prstGeom prst="rect">
            <a:avLst/>
          </a:prstGeom>
          <a:noFill/>
        </p:spPr>
        <p:txBody>
          <a:bodyPr wrap="square" rtlCol="0">
            <a:spAutoFit/>
          </a:bodyPr>
          <a:lstStyle/>
          <a:p>
            <a:r>
              <a:rPr lang="es-MX" sz="3200" b="1" dirty="0">
                <a:solidFill>
                  <a:schemeClr val="accent1">
                    <a:lumMod val="50000"/>
                  </a:schemeClr>
                </a:solidFill>
                <a:latin typeface="Arial" panose="020B0604020202020204" pitchFamily="34" charset="0"/>
                <a:cs typeface="Arial" panose="020B0604020202020204" pitchFamily="34" charset="0"/>
              </a:rPr>
              <a:t>Catálogo de disposición documental</a:t>
            </a:r>
          </a:p>
        </p:txBody>
      </p:sp>
      <p:sp>
        <p:nvSpPr>
          <p:cNvPr id="6" name="CuadroTexto 5">
            <a:extLst>
              <a:ext uri="{FF2B5EF4-FFF2-40B4-BE49-F238E27FC236}">
                <a16:creationId xmlns:a16="http://schemas.microsoft.com/office/drawing/2014/main" id="{2ECAC439-3B23-40A7-B22D-D848FA877716}"/>
              </a:ext>
            </a:extLst>
          </p:cNvPr>
          <p:cNvSpPr txBox="1"/>
          <p:nvPr/>
        </p:nvSpPr>
        <p:spPr>
          <a:xfrm>
            <a:off x="1288973" y="1444091"/>
            <a:ext cx="10208110" cy="4202561"/>
          </a:xfrm>
          <a:prstGeom prst="rect">
            <a:avLst/>
          </a:prstGeom>
          <a:noFill/>
        </p:spPr>
        <p:txBody>
          <a:bodyPr wrap="square" rtlCol="0">
            <a:spAutoFit/>
          </a:bodyPr>
          <a:lstStyle/>
          <a:p>
            <a:pPr algn="just">
              <a:lnSpc>
                <a:spcPct val="150000"/>
              </a:lnSpc>
            </a:pPr>
            <a:r>
              <a:rPr lang="es-MX" b="0" i="0" dirty="0">
                <a:solidFill>
                  <a:srgbClr val="000000"/>
                </a:solidFill>
                <a:effectLst/>
                <a:latin typeface="Helvetica Neue"/>
              </a:rPr>
              <a:t>Dicho procedimiento debe ser de esa manera porque de lo que en él se consigue se decidirá el destino final de los documentos. Esto quiere decir que el Catálogo nace de lo que en archivística se conoce como valoración primaria, que es la tarea de asignar valores a los documentos, así como determinar su vigencia, la clasificación de la información y destino final que se le dará a los expedientes de cada una de las series, además de que porción y mediante que técnica se seleccionarán los documentos si es que no se conservarán todos los que se le integran en el trámite. Pero, además de la información que se consiga en el Catálogo tiene una utilidad práctica para el archivista en su quehacer cotidiano porque permite establecer la relación entre todos los elementos que lo integran; prácticamente muestra como una radiografía de la estructura del fondo documental.</a:t>
            </a:r>
            <a:endParaRPr lang="es-MX" dirty="0"/>
          </a:p>
        </p:txBody>
      </p:sp>
      <p:sp>
        <p:nvSpPr>
          <p:cNvPr id="7" name="Text Box 5">
            <a:extLst>
              <a:ext uri="{FF2B5EF4-FFF2-40B4-BE49-F238E27FC236}">
                <a16:creationId xmlns:a16="http://schemas.microsoft.com/office/drawing/2014/main" id="{49C46539-B197-4946-A1A1-1693DC3A03CA}"/>
              </a:ext>
            </a:extLst>
          </p:cNvPr>
          <p:cNvSpPr txBox="1">
            <a:spLocks noChangeArrowheads="1"/>
          </p:cNvSpPr>
          <p:nvPr/>
        </p:nvSpPr>
        <p:spPr bwMode="auto">
          <a:xfrm>
            <a:off x="6706123" y="36469"/>
            <a:ext cx="5143500" cy="517130"/>
          </a:xfrm>
          <a:prstGeom prst="rect">
            <a:avLst/>
          </a:prstGeom>
          <a:noFill/>
          <a:ln>
            <a:noFill/>
          </a:ln>
          <a:extLst>
            <a:ext uri="{909E8E84-426E-40dd-AFC4-6F175D3DCCD1}">
              <a14:hiddenFill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solidFill>
                  <a:srgbClr val="FFFFFF"/>
                </a:solidFill>
              </a14:hiddenFill>
            </a:ex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w="9525">
                <a:solidFill>
                  <a:srgbClr val="000000"/>
                </a:solidFill>
                <a:miter lim="800000"/>
                <a:headEnd/>
                <a:tailEnd/>
              </a14:hiddenLine>
            </a:ext>
          </a:extLst>
        </p:spPr>
        <p:txBody>
          <a:bodyPr rot="0" vert="horz" wrap="square" lIns="91440" tIns="45720" rIns="91440" bIns="45720" anchor="t" anchorCtr="0" upright="1">
            <a:noAutofit/>
          </a:bodyPr>
          <a:lstStyle/>
          <a:p>
            <a:pPr algn="r">
              <a:spcAft>
                <a:spcPts val="0"/>
              </a:spcAft>
            </a:pPr>
            <a:r>
              <a:rPr lang="es-ES" sz="1000" b="1" dirty="0">
                <a:solidFill>
                  <a:srgbClr val="365F91"/>
                </a:solidFill>
                <a:effectLst/>
                <a:latin typeface="Open Sans"/>
                <a:ea typeface="Times New Roman" panose="02020603050405020304" pitchFamily="18" charset="0"/>
                <a:cs typeface="Arial" panose="020B0604020202020204" pitchFamily="34" charset="0"/>
              </a:rPr>
              <a:t>SECRETARÍA GENERAL</a:t>
            </a:r>
          </a:p>
          <a:p>
            <a:pPr algn="r">
              <a:spcAft>
                <a:spcPts val="0"/>
              </a:spcAft>
            </a:pPr>
            <a:r>
              <a:rPr lang="es-ES" sz="1000" dirty="0">
                <a:solidFill>
                  <a:srgbClr val="004B70"/>
                </a:solidFill>
                <a:latin typeface="Open Sans"/>
                <a:ea typeface="Times New Roman" panose="02020603050405020304" pitchFamily="18" charset="0"/>
                <a:cs typeface="Arial" panose="020B0604020202020204" pitchFamily="34" charset="0"/>
              </a:rPr>
              <a:t>Dirección de Gestión y Archivos</a:t>
            </a:r>
          </a:p>
          <a:p>
            <a:pPr algn="r">
              <a:spcAft>
                <a:spcPts val="0"/>
              </a:spcAft>
            </a:pPr>
            <a:r>
              <a:rPr lang="es-ES" sz="1000" dirty="0">
                <a:solidFill>
                  <a:srgbClr val="004B70"/>
                </a:solidFill>
                <a:latin typeface="Open Sans"/>
                <a:ea typeface="Times New Roman" panose="02020603050405020304" pitchFamily="18" charset="0"/>
                <a:cs typeface="Arial" panose="020B0604020202020204" pitchFamily="34" charset="0"/>
              </a:rPr>
              <a:t>Departamento de Archivo de Trámite</a:t>
            </a:r>
            <a:endParaRPr lang="es-MX" sz="1000" dirty="0">
              <a:solidFill>
                <a:srgbClr val="004B70"/>
              </a:solidFill>
              <a:latin typeface="Open Sans"/>
              <a:ea typeface="Times New Roman" panose="02020603050405020304" pitchFamily="18" charset="0"/>
              <a:cs typeface="Arial" panose="020B0604020202020204" pitchFamily="34" charset="0"/>
            </a:endParaRPr>
          </a:p>
          <a:p>
            <a:pPr algn="r">
              <a:spcAft>
                <a:spcPts val="0"/>
              </a:spcAft>
            </a:pPr>
            <a:r>
              <a:rPr lang="es-ES" sz="1000" b="1" dirty="0">
                <a:solidFill>
                  <a:srgbClr val="004B70"/>
                </a:solidFill>
                <a:effectLst/>
                <a:latin typeface="Open Sans"/>
                <a:ea typeface="Times New Roman" panose="02020603050405020304" pitchFamily="18" charset="0"/>
                <a:cs typeface="Arial" panose="020B0604020202020204" pitchFamily="34" charset="0"/>
              </a:rPr>
              <a:t> </a:t>
            </a:r>
            <a:endParaRPr lang="es-MX" sz="1200" dirty="0">
              <a:effectLst/>
              <a:latin typeface="Times New Roman" panose="02020603050405020304" pitchFamily="18" charset="0"/>
              <a:ea typeface="Times New Roman" panose="02020603050405020304" pitchFamily="18" charset="0"/>
            </a:endParaRPr>
          </a:p>
          <a:p>
            <a:pPr algn="r">
              <a:spcAft>
                <a:spcPts val="0"/>
              </a:spcAft>
            </a:pPr>
            <a:r>
              <a:rPr lang="es-ES" sz="1000" b="1" dirty="0">
                <a:solidFill>
                  <a:srgbClr val="004B70"/>
                </a:solidFill>
                <a:effectLst/>
                <a:latin typeface="Open Sans"/>
                <a:ea typeface="Times New Roman" panose="02020603050405020304" pitchFamily="18" charset="0"/>
                <a:cs typeface="Arial" panose="020B0604020202020204" pitchFamily="34" charset="0"/>
              </a:rPr>
              <a:t> </a:t>
            </a:r>
            <a:endParaRPr lang="es-MX"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56226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p:nvPr/>
        </p:nvPicPr>
        <p:blipFill rotWithShape="1">
          <a:blip r:embed="rId2" cstate="print">
            <a:extLst>
              <a:ext uri="{28A0092B-C50C-407E-A947-70E740481C1C}">
                <a14:useLocalDpi xmlns:a14="http://schemas.microsoft.com/office/drawing/2010/main" val="0"/>
              </a:ext>
            </a:extLst>
          </a:blip>
          <a:srcRect l="-725" t="86978" r="725"/>
          <a:stretch/>
        </p:blipFill>
        <p:spPr bwMode="auto">
          <a:xfrm>
            <a:off x="-76200" y="5007427"/>
            <a:ext cx="12268200" cy="1899339"/>
          </a:xfrm>
          <a:prstGeom prst="rect">
            <a:avLst/>
          </a:prstGeom>
          <a:ln>
            <a:noFill/>
          </a:ln>
          <a:extLst>
            <a:ext uri="{53640926-AAD7-44D8-BBD7-CCE9431645EC}">
              <a14:shadowObscured xmlns:a14="http://schemas.microsoft.com/office/drawing/2010/main"/>
            </a:ext>
          </a:extLst>
        </p:spPr>
      </p:pic>
      <p:sp>
        <p:nvSpPr>
          <p:cNvPr id="2" name="CuadroTexto 1">
            <a:extLst>
              <a:ext uri="{FF2B5EF4-FFF2-40B4-BE49-F238E27FC236}">
                <a16:creationId xmlns:a16="http://schemas.microsoft.com/office/drawing/2014/main" id="{00EE3AC2-8563-4B6B-86DE-B0081B934F5B}"/>
              </a:ext>
            </a:extLst>
          </p:cNvPr>
          <p:cNvSpPr txBox="1"/>
          <p:nvPr/>
        </p:nvSpPr>
        <p:spPr>
          <a:xfrm>
            <a:off x="3208007" y="732625"/>
            <a:ext cx="4206344" cy="461665"/>
          </a:xfrm>
          <a:prstGeom prst="rect">
            <a:avLst/>
          </a:prstGeom>
          <a:noFill/>
          <a:ln>
            <a:noFill/>
          </a:ln>
        </p:spPr>
        <p:txBody>
          <a:bodyPr wrap="square" rtlCol="0">
            <a:spAutoFit/>
          </a:bodyPr>
          <a:lstStyle/>
          <a:p>
            <a:r>
              <a:rPr lang="es-MX" sz="2400" dirty="0">
                <a:solidFill>
                  <a:srgbClr val="00B0F0"/>
                </a:solidFill>
                <a:latin typeface="Arial Black" panose="020B0A04020102020204" pitchFamily="34" charset="0"/>
              </a:rPr>
              <a:t>Principios archivísticos</a:t>
            </a:r>
          </a:p>
        </p:txBody>
      </p:sp>
      <p:sp>
        <p:nvSpPr>
          <p:cNvPr id="3" name="CuadroTexto 2">
            <a:extLst>
              <a:ext uri="{FF2B5EF4-FFF2-40B4-BE49-F238E27FC236}">
                <a16:creationId xmlns:a16="http://schemas.microsoft.com/office/drawing/2014/main" id="{7C581527-4BA4-4F7E-9473-406DD7052E13}"/>
              </a:ext>
            </a:extLst>
          </p:cNvPr>
          <p:cNvSpPr txBox="1"/>
          <p:nvPr/>
        </p:nvSpPr>
        <p:spPr>
          <a:xfrm>
            <a:off x="2390406" y="2093203"/>
            <a:ext cx="2203366" cy="646331"/>
          </a:xfrm>
          <a:prstGeom prst="rect">
            <a:avLst/>
          </a:prstGeom>
          <a:noFill/>
        </p:spPr>
        <p:txBody>
          <a:bodyPr wrap="square" rtlCol="0">
            <a:spAutoFit/>
          </a:bodyPr>
          <a:lstStyle/>
          <a:p>
            <a:pPr algn="ctr"/>
            <a:r>
              <a:rPr lang="es-MX" dirty="0">
                <a:solidFill>
                  <a:srgbClr val="00B050"/>
                </a:solidFill>
                <a:latin typeface="Arial Black" panose="020B0A04020102020204" pitchFamily="34" charset="0"/>
              </a:rPr>
              <a:t>Principio de procedencia</a:t>
            </a:r>
          </a:p>
        </p:txBody>
      </p:sp>
      <p:sp>
        <p:nvSpPr>
          <p:cNvPr id="6" name="CuadroTexto 5">
            <a:extLst>
              <a:ext uri="{FF2B5EF4-FFF2-40B4-BE49-F238E27FC236}">
                <a16:creationId xmlns:a16="http://schemas.microsoft.com/office/drawing/2014/main" id="{70E246C9-DD3D-406C-8A1E-7194F3C26313}"/>
              </a:ext>
            </a:extLst>
          </p:cNvPr>
          <p:cNvSpPr txBox="1"/>
          <p:nvPr/>
        </p:nvSpPr>
        <p:spPr>
          <a:xfrm>
            <a:off x="6201413" y="2046611"/>
            <a:ext cx="2032606" cy="646331"/>
          </a:xfrm>
          <a:prstGeom prst="rect">
            <a:avLst/>
          </a:prstGeom>
          <a:noFill/>
        </p:spPr>
        <p:txBody>
          <a:bodyPr wrap="square" rtlCol="0">
            <a:spAutoFit/>
          </a:bodyPr>
          <a:lstStyle/>
          <a:p>
            <a:pPr algn="ctr"/>
            <a:r>
              <a:rPr lang="es-MX" dirty="0">
                <a:solidFill>
                  <a:srgbClr val="00B050"/>
                </a:solidFill>
                <a:latin typeface="Arial Black" panose="020B0A04020102020204" pitchFamily="34" charset="0"/>
              </a:rPr>
              <a:t>Principio de </a:t>
            </a:r>
          </a:p>
          <a:p>
            <a:pPr algn="ctr"/>
            <a:r>
              <a:rPr lang="es-MX" dirty="0">
                <a:solidFill>
                  <a:srgbClr val="00B050"/>
                </a:solidFill>
                <a:latin typeface="Arial Black" panose="020B0A04020102020204" pitchFamily="34" charset="0"/>
              </a:rPr>
              <a:t>orden original</a:t>
            </a:r>
          </a:p>
        </p:txBody>
      </p:sp>
      <p:cxnSp>
        <p:nvCxnSpPr>
          <p:cNvPr id="7" name="Conector recto de flecha 6">
            <a:extLst>
              <a:ext uri="{FF2B5EF4-FFF2-40B4-BE49-F238E27FC236}">
                <a16:creationId xmlns:a16="http://schemas.microsoft.com/office/drawing/2014/main" id="{9067FEEB-6D42-47B3-9CC8-8AA1C5FCBAA2}"/>
              </a:ext>
            </a:extLst>
          </p:cNvPr>
          <p:cNvCxnSpPr>
            <a:cxnSpLocks/>
          </p:cNvCxnSpPr>
          <p:nvPr/>
        </p:nvCxnSpPr>
        <p:spPr>
          <a:xfrm flipH="1">
            <a:off x="3648419" y="1194290"/>
            <a:ext cx="427822" cy="933147"/>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0" name="Conector recto de flecha 9">
            <a:extLst>
              <a:ext uri="{FF2B5EF4-FFF2-40B4-BE49-F238E27FC236}">
                <a16:creationId xmlns:a16="http://schemas.microsoft.com/office/drawing/2014/main" id="{D48ACDF2-9919-4FDC-AD19-2588031B1107}"/>
              </a:ext>
            </a:extLst>
          </p:cNvPr>
          <p:cNvCxnSpPr>
            <a:cxnSpLocks/>
          </p:cNvCxnSpPr>
          <p:nvPr/>
        </p:nvCxnSpPr>
        <p:spPr>
          <a:xfrm>
            <a:off x="6353583" y="1194290"/>
            <a:ext cx="609598" cy="900634"/>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11" name="CuadroTexto 10">
            <a:extLst>
              <a:ext uri="{FF2B5EF4-FFF2-40B4-BE49-F238E27FC236}">
                <a16:creationId xmlns:a16="http://schemas.microsoft.com/office/drawing/2014/main" id="{031D5B9A-3063-4B04-A208-49068E5EE0A3}"/>
              </a:ext>
            </a:extLst>
          </p:cNvPr>
          <p:cNvSpPr txBox="1"/>
          <p:nvPr/>
        </p:nvSpPr>
        <p:spPr>
          <a:xfrm>
            <a:off x="1961009" y="3284333"/>
            <a:ext cx="2974554" cy="1077218"/>
          </a:xfrm>
          <a:prstGeom prst="rect">
            <a:avLst/>
          </a:prstGeom>
          <a:noFill/>
        </p:spPr>
        <p:txBody>
          <a:bodyPr wrap="square" rtlCol="0">
            <a:spAutoFit/>
          </a:bodyPr>
          <a:lstStyle/>
          <a:p>
            <a:pPr algn="just"/>
            <a:r>
              <a:rPr lang="es-MX" sz="1600" dirty="0">
                <a:solidFill>
                  <a:schemeClr val="accent2">
                    <a:lumMod val="75000"/>
                  </a:schemeClr>
                </a:solidFill>
                <a:latin typeface="Arial" panose="020B0604020202020204" pitchFamily="34" charset="0"/>
                <a:cs typeface="Arial" panose="020B0604020202020204" pitchFamily="34" charset="0"/>
              </a:rPr>
              <a:t>La documentación que se crea o se recibe en una organización no se mezcla con la de otras.</a:t>
            </a:r>
          </a:p>
        </p:txBody>
      </p:sp>
      <p:sp>
        <p:nvSpPr>
          <p:cNvPr id="12" name="CuadroTexto 11">
            <a:extLst>
              <a:ext uri="{FF2B5EF4-FFF2-40B4-BE49-F238E27FC236}">
                <a16:creationId xmlns:a16="http://schemas.microsoft.com/office/drawing/2014/main" id="{C52E13AA-CCDD-4B7B-9492-057A4CB250DF}"/>
              </a:ext>
            </a:extLst>
          </p:cNvPr>
          <p:cNvSpPr txBox="1"/>
          <p:nvPr/>
        </p:nvSpPr>
        <p:spPr>
          <a:xfrm>
            <a:off x="5730439" y="3248806"/>
            <a:ext cx="2974554" cy="1354217"/>
          </a:xfrm>
          <a:prstGeom prst="rect">
            <a:avLst/>
          </a:prstGeom>
          <a:noFill/>
        </p:spPr>
        <p:txBody>
          <a:bodyPr wrap="square" rtlCol="0">
            <a:spAutoFit/>
          </a:bodyPr>
          <a:lstStyle/>
          <a:p>
            <a:pPr algn="just"/>
            <a:r>
              <a:rPr lang="es-MX" sz="1600" i="0" dirty="0">
                <a:solidFill>
                  <a:schemeClr val="accent2">
                    <a:lumMod val="75000"/>
                  </a:schemeClr>
                </a:solidFill>
                <a:effectLst/>
                <a:latin typeface="Arial" panose="020B0604020202020204" pitchFamily="34" charset="0"/>
                <a:cs typeface="Arial" panose="020B0604020202020204" pitchFamily="34" charset="0"/>
              </a:rPr>
              <a:t>Establece que la disposición física de los documentos debe respetar la secuencia de los trámites que los produjo.</a:t>
            </a:r>
          </a:p>
          <a:p>
            <a:pPr algn="just"/>
            <a:endParaRPr lang="es-MX" dirty="0">
              <a:solidFill>
                <a:schemeClr val="accent2">
                  <a:lumMod val="75000"/>
                </a:schemeClr>
              </a:solidFill>
            </a:endParaRPr>
          </a:p>
        </p:txBody>
      </p:sp>
      <p:cxnSp>
        <p:nvCxnSpPr>
          <p:cNvPr id="14" name="Conector recto de flecha 13">
            <a:extLst>
              <a:ext uri="{FF2B5EF4-FFF2-40B4-BE49-F238E27FC236}">
                <a16:creationId xmlns:a16="http://schemas.microsoft.com/office/drawing/2014/main" id="{8FAEDCF2-2E28-4B57-9D37-EE0B366BED27}"/>
              </a:ext>
            </a:extLst>
          </p:cNvPr>
          <p:cNvCxnSpPr/>
          <p:nvPr/>
        </p:nvCxnSpPr>
        <p:spPr>
          <a:xfrm>
            <a:off x="3470313" y="2695467"/>
            <a:ext cx="0" cy="555815"/>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6" name="Conector recto de flecha 15">
            <a:extLst>
              <a:ext uri="{FF2B5EF4-FFF2-40B4-BE49-F238E27FC236}">
                <a16:creationId xmlns:a16="http://schemas.microsoft.com/office/drawing/2014/main" id="{12FFE8FD-55DA-436A-883F-87EECD39256D}"/>
              </a:ext>
            </a:extLst>
          </p:cNvPr>
          <p:cNvCxnSpPr>
            <a:cxnSpLocks/>
          </p:cNvCxnSpPr>
          <p:nvPr/>
        </p:nvCxnSpPr>
        <p:spPr>
          <a:xfrm flipH="1">
            <a:off x="7217715" y="2653469"/>
            <a:ext cx="1" cy="544799"/>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13" name="Text Box 5">
            <a:extLst>
              <a:ext uri="{FF2B5EF4-FFF2-40B4-BE49-F238E27FC236}">
                <a16:creationId xmlns:a16="http://schemas.microsoft.com/office/drawing/2014/main" id="{86E1CD17-4B07-4FF3-A12A-DA5AC4651457}"/>
              </a:ext>
            </a:extLst>
          </p:cNvPr>
          <p:cNvSpPr txBox="1">
            <a:spLocks noChangeArrowheads="1"/>
          </p:cNvSpPr>
          <p:nvPr/>
        </p:nvSpPr>
        <p:spPr bwMode="auto">
          <a:xfrm>
            <a:off x="6706123" y="36469"/>
            <a:ext cx="5143500" cy="517130"/>
          </a:xfrm>
          <a:prstGeom prst="rect">
            <a:avLst/>
          </a:prstGeom>
          <a:noFill/>
          <a:ln>
            <a:noFill/>
          </a:ln>
          <a:extLst>
            <a:ext uri="{909E8E84-426E-40dd-AFC4-6F175D3DCCD1}">
              <a14:hiddenFill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solidFill>
                  <a:srgbClr val="FFFFFF"/>
                </a:solidFill>
              </a14:hiddenFill>
            </a:ex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w="9525">
                <a:solidFill>
                  <a:srgbClr val="000000"/>
                </a:solidFill>
                <a:miter lim="800000"/>
                <a:headEnd/>
                <a:tailEnd/>
              </a14:hiddenLine>
            </a:ext>
          </a:extLst>
        </p:spPr>
        <p:txBody>
          <a:bodyPr rot="0" vert="horz" wrap="square" lIns="91440" tIns="45720" rIns="91440" bIns="45720" anchor="t" anchorCtr="0" upright="1">
            <a:noAutofit/>
          </a:bodyPr>
          <a:lstStyle/>
          <a:p>
            <a:pPr algn="r">
              <a:spcAft>
                <a:spcPts val="0"/>
              </a:spcAft>
            </a:pPr>
            <a:r>
              <a:rPr lang="es-ES" sz="1000" b="1" dirty="0">
                <a:solidFill>
                  <a:srgbClr val="365F91"/>
                </a:solidFill>
                <a:effectLst/>
                <a:latin typeface="Open Sans"/>
                <a:ea typeface="Times New Roman" panose="02020603050405020304" pitchFamily="18" charset="0"/>
                <a:cs typeface="Arial" panose="020B0604020202020204" pitchFamily="34" charset="0"/>
              </a:rPr>
              <a:t>SECRETARÍA GENERAL</a:t>
            </a:r>
          </a:p>
          <a:p>
            <a:pPr algn="r">
              <a:spcAft>
                <a:spcPts val="0"/>
              </a:spcAft>
            </a:pPr>
            <a:r>
              <a:rPr lang="es-ES" sz="1000" dirty="0">
                <a:solidFill>
                  <a:srgbClr val="004B70"/>
                </a:solidFill>
                <a:latin typeface="Open Sans"/>
                <a:ea typeface="Times New Roman" panose="02020603050405020304" pitchFamily="18" charset="0"/>
                <a:cs typeface="Arial" panose="020B0604020202020204" pitchFamily="34" charset="0"/>
              </a:rPr>
              <a:t>Dirección de Gestión y Archivos</a:t>
            </a:r>
          </a:p>
          <a:p>
            <a:pPr algn="r">
              <a:spcAft>
                <a:spcPts val="0"/>
              </a:spcAft>
            </a:pPr>
            <a:r>
              <a:rPr lang="es-ES" sz="1000" dirty="0">
                <a:solidFill>
                  <a:srgbClr val="004B70"/>
                </a:solidFill>
                <a:latin typeface="Open Sans"/>
                <a:ea typeface="Times New Roman" panose="02020603050405020304" pitchFamily="18" charset="0"/>
                <a:cs typeface="Arial" panose="020B0604020202020204" pitchFamily="34" charset="0"/>
              </a:rPr>
              <a:t>Departamento de Archivo de Trámite</a:t>
            </a:r>
            <a:endParaRPr lang="es-MX" sz="1000" dirty="0">
              <a:solidFill>
                <a:srgbClr val="004B70"/>
              </a:solidFill>
              <a:latin typeface="Open Sans"/>
              <a:ea typeface="Times New Roman" panose="02020603050405020304" pitchFamily="18" charset="0"/>
              <a:cs typeface="Arial" panose="020B0604020202020204" pitchFamily="34" charset="0"/>
            </a:endParaRPr>
          </a:p>
          <a:p>
            <a:pPr algn="r">
              <a:spcAft>
                <a:spcPts val="0"/>
              </a:spcAft>
            </a:pPr>
            <a:r>
              <a:rPr lang="es-ES" sz="1000" b="1" dirty="0">
                <a:solidFill>
                  <a:srgbClr val="004B70"/>
                </a:solidFill>
                <a:effectLst/>
                <a:latin typeface="Open Sans"/>
                <a:ea typeface="Times New Roman" panose="02020603050405020304" pitchFamily="18" charset="0"/>
                <a:cs typeface="Arial" panose="020B0604020202020204" pitchFamily="34" charset="0"/>
              </a:rPr>
              <a:t> </a:t>
            </a:r>
            <a:endParaRPr lang="es-MX" sz="1200" dirty="0">
              <a:effectLst/>
              <a:latin typeface="Times New Roman" panose="02020603050405020304" pitchFamily="18" charset="0"/>
              <a:ea typeface="Times New Roman" panose="02020603050405020304" pitchFamily="18" charset="0"/>
            </a:endParaRPr>
          </a:p>
          <a:p>
            <a:pPr algn="r">
              <a:spcAft>
                <a:spcPts val="0"/>
              </a:spcAft>
            </a:pPr>
            <a:r>
              <a:rPr lang="es-ES" sz="1000" b="1" dirty="0">
                <a:solidFill>
                  <a:srgbClr val="004B70"/>
                </a:solidFill>
                <a:effectLst/>
                <a:latin typeface="Open Sans"/>
                <a:ea typeface="Times New Roman" panose="02020603050405020304" pitchFamily="18" charset="0"/>
                <a:cs typeface="Arial" panose="020B0604020202020204" pitchFamily="34" charset="0"/>
              </a:rPr>
              <a:t> </a:t>
            </a:r>
            <a:endParaRPr lang="es-MX"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42292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p:nvPr/>
        </p:nvPicPr>
        <p:blipFill rotWithShape="1">
          <a:blip r:embed="rId2" cstate="print">
            <a:extLst>
              <a:ext uri="{28A0092B-C50C-407E-A947-70E740481C1C}">
                <a14:useLocalDpi xmlns:a14="http://schemas.microsoft.com/office/drawing/2010/main" val="0"/>
              </a:ext>
            </a:extLst>
          </a:blip>
          <a:srcRect l="-725" t="86978" r="725"/>
          <a:stretch/>
        </p:blipFill>
        <p:spPr bwMode="auto">
          <a:xfrm>
            <a:off x="-10886" y="4985653"/>
            <a:ext cx="12192000" cy="1899339"/>
          </a:xfrm>
          <a:prstGeom prst="rect">
            <a:avLst/>
          </a:prstGeom>
          <a:ln>
            <a:noFill/>
          </a:ln>
          <a:extLst>
            <a:ext uri="{53640926-AAD7-44D8-BBD7-CCE9431645EC}">
              <a14:shadowObscured xmlns:a14="http://schemas.microsoft.com/office/drawing/2010/main"/>
            </a:ext>
          </a:extLst>
        </p:spPr>
      </p:pic>
      <p:sp>
        <p:nvSpPr>
          <p:cNvPr id="2" name="CuadroTexto 1"/>
          <p:cNvSpPr txBox="1"/>
          <p:nvPr/>
        </p:nvSpPr>
        <p:spPr>
          <a:xfrm>
            <a:off x="3684588" y="35124"/>
            <a:ext cx="4120470" cy="584775"/>
          </a:xfrm>
          <a:prstGeom prst="rect">
            <a:avLst/>
          </a:prstGeom>
          <a:noFill/>
        </p:spPr>
        <p:txBody>
          <a:bodyPr wrap="square" rtlCol="0">
            <a:spAutoFit/>
          </a:bodyPr>
          <a:lstStyle/>
          <a:p>
            <a:r>
              <a:rPr lang="es-ES" sz="3200" b="1" dirty="0">
                <a:solidFill>
                  <a:srgbClr val="00B0F0"/>
                </a:solidFill>
              </a:rPr>
              <a:t>Principios archivísticos</a:t>
            </a:r>
            <a:endParaRPr lang="es-MX" sz="3200" b="1" dirty="0">
              <a:solidFill>
                <a:srgbClr val="00B0F0"/>
              </a:solidFill>
            </a:endParaRPr>
          </a:p>
        </p:txBody>
      </p:sp>
      <p:sp>
        <p:nvSpPr>
          <p:cNvPr id="3" name="CuadroTexto 2"/>
          <p:cNvSpPr txBox="1"/>
          <p:nvPr/>
        </p:nvSpPr>
        <p:spPr>
          <a:xfrm>
            <a:off x="1442641" y="739053"/>
            <a:ext cx="3013544" cy="584775"/>
          </a:xfrm>
          <a:prstGeom prst="rect">
            <a:avLst/>
          </a:prstGeom>
          <a:noFill/>
        </p:spPr>
        <p:txBody>
          <a:bodyPr wrap="square" rtlCol="0">
            <a:spAutoFit/>
          </a:bodyPr>
          <a:lstStyle/>
          <a:p>
            <a:pPr algn="ctr"/>
            <a:r>
              <a:rPr lang="es-ES" sz="3200" b="1" dirty="0">
                <a:solidFill>
                  <a:srgbClr val="00B050"/>
                </a:solidFill>
              </a:rPr>
              <a:t>Procedencia</a:t>
            </a:r>
            <a:endParaRPr lang="es-MX" sz="3200" b="1" dirty="0">
              <a:solidFill>
                <a:srgbClr val="00B050"/>
              </a:solidFill>
            </a:endParaRPr>
          </a:p>
        </p:txBody>
      </p:sp>
      <p:pic>
        <p:nvPicPr>
          <p:cNvPr id="2054" name="Picture 6" descr="FUNDAMENTOS - CONCEPTOS BASICOS                       PRINCIPIOS ARCHIVISTICOSPRINCIPIO DE ORDEN ORIGINAL                 ..."/>
          <p:cNvPicPr>
            <a:picLocks noChangeAspect="1" noChangeArrowheads="1"/>
          </p:cNvPicPr>
          <p:nvPr/>
        </p:nvPicPr>
        <p:blipFill rotWithShape="1">
          <a:blip r:embed="rId3">
            <a:extLst>
              <a:ext uri="{28A0092B-C50C-407E-A947-70E740481C1C}">
                <a14:useLocalDpi xmlns:a14="http://schemas.microsoft.com/office/drawing/2010/main" val="0"/>
              </a:ext>
            </a:extLst>
          </a:blip>
          <a:srcRect l="51307" t="25725" r="1680" b="9450"/>
          <a:stretch/>
        </p:blipFill>
        <p:spPr bwMode="auto">
          <a:xfrm>
            <a:off x="6512118" y="1685054"/>
            <a:ext cx="3260035" cy="3371353"/>
          </a:xfrm>
          <a:prstGeom prst="rect">
            <a:avLst/>
          </a:prstGeom>
          <a:noFill/>
          <a:extLst>
            <a:ext uri="{909E8E84-426E-40DD-AFC4-6F175D3DCCD1}">
              <a14:hiddenFill xmlns:a14="http://schemas.microsoft.com/office/drawing/2010/main">
                <a:solidFill>
                  <a:srgbClr val="FFFFFF"/>
                </a:solidFill>
              </a14:hiddenFill>
            </a:ext>
          </a:extLst>
        </p:spPr>
      </p:pic>
      <p:sp>
        <p:nvSpPr>
          <p:cNvPr id="10" name="CuadroTexto 9"/>
          <p:cNvSpPr txBox="1"/>
          <p:nvPr/>
        </p:nvSpPr>
        <p:spPr>
          <a:xfrm>
            <a:off x="6839825" y="739053"/>
            <a:ext cx="3013544" cy="584775"/>
          </a:xfrm>
          <a:prstGeom prst="rect">
            <a:avLst/>
          </a:prstGeom>
          <a:noFill/>
        </p:spPr>
        <p:txBody>
          <a:bodyPr wrap="square" rtlCol="0">
            <a:spAutoFit/>
          </a:bodyPr>
          <a:lstStyle/>
          <a:p>
            <a:pPr algn="ctr"/>
            <a:r>
              <a:rPr lang="es-ES" sz="3200" b="1" dirty="0">
                <a:solidFill>
                  <a:srgbClr val="00B050"/>
                </a:solidFill>
              </a:rPr>
              <a:t>Orden original</a:t>
            </a:r>
            <a:endParaRPr lang="es-MX" sz="3200" b="1" dirty="0">
              <a:solidFill>
                <a:srgbClr val="00B050"/>
              </a:solidFill>
            </a:endParaRPr>
          </a:p>
        </p:txBody>
      </p:sp>
      <p:pic>
        <p:nvPicPr>
          <p:cNvPr id="4" name="Imagen 3"/>
          <p:cNvPicPr>
            <a:picLocks noChangeAspect="1"/>
          </p:cNvPicPr>
          <p:nvPr/>
        </p:nvPicPr>
        <p:blipFill rotWithShape="1">
          <a:blip r:embed="rId4"/>
          <a:srcRect l="19732" t="23809" r="26608" b="3970"/>
          <a:stretch/>
        </p:blipFill>
        <p:spPr>
          <a:xfrm>
            <a:off x="805542" y="1633558"/>
            <a:ext cx="4521169" cy="3422849"/>
          </a:xfrm>
          <a:prstGeom prst="rect">
            <a:avLst/>
          </a:prstGeom>
        </p:spPr>
      </p:pic>
      <p:sp>
        <p:nvSpPr>
          <p:cNvPr id="8" name="Text Box 5">
            <a:extLst>
              <a:ext uri="{FF2B5EF4-FFF2-40B4-BE49-F238E27FC236}">
                <a16:creationId xmlns:a16="http://schemas.microsoft.com/office/drawing/2014/main" id="{4C6F5563-B2D0-4469-9D30-48B476E50566}"/>
              </a:ext>
            </a:extLst>
          </p:cNvPr>
          <p:cNvSpPr txBox="1">
            <a:spLocks noChangeArrowheads="1"/>
          </p:cNvSpPr>
          <p:nvPr/>
        </p:nvSpPr>
        <p:spPr bwMode="auto">
          <a:xfrm>
            <a:off x="6706123" y="36469"/>
            <a:ext cx="5143500" cy="517130"/>
          </a:xfrm>
          <a:prstGeom prst="rect">
            <a:avLst/>
          </a:prstGeom>
          <a:noFill/>
          <a:ln>
            <a:noFill/>
          </a:ln>
          <a:extLst>
            <a:ext uri="{909E8E84-426E-40dd-AFC4-6F175D3DCCD1}">
              <a14:hiddenFill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solidFill>
                  <a:srgbClr val="FFFFFF"/>
                </a:solidFill>
              </a14:hiddenFill>
            </a:ex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w="9525">
                <a:solidFill>
                  <a:srgbClr val="000000"/>
                </a:solidFill>
                <a:miter lim="800000"/>
                <a:headEnd/>
                <a:tailEnd/>
              </a14:hiddenLine>
            </a:ext>
          </a:extLst>
        </p:spPr>
        <p:txBody>
          <a:bodyPr rot="0" vert="horz" wrap="square" lIns="91440" tIns="45720" rIns="91440" bIns="45720" anchor="t" anchorCtr="0" upright="1">
            <a:noAutofit/>
          </a:bodyPr>
          <a:lstStyle/>
          <a:p>
            <a:pPr algn="r">
              <a:spcAft>
                <a:spcPts val="0"/>
              </a:spcAft>
            </a:pPr>
            <a:r>
              <a:rPr lang="es-ES" sz="1000" b="1" dirty="0">
                <a:solidFill>
                  <a:srgbClr val="365F91"/>
                </a:solidFill>
                <a:effectLst/>
                <a:latin typeface="Open Sans"/>
                <a:ea typeface="Times New Roman" panose="02020603050405020304" pitchFamily="18" charset="0"/>
                <a:cs typeface="Arial" panose="020B0604020202020204" pitchFamily="34" charset="0"/>
              </a:rPr>
              <a:t>SECRETARÍA GENERAL</a:t>
            </a:r>
          </a:p>
          <a:p>
            <a:pPr algn="r">
              <a:spcAft>
                <a:spcPts val="0"/>
              </a:spcAft>
            </a:pPr>
            <a:r>
              <a:rPr lang="es-ES" sz="1000" dirty="0">
                <a:solidFill>
                  <a:srgbClr val="004B70"/>
                </a:solidFill>
                <a:latin typeface="Open Sans"/>
                <a:ea typeface="Times New Roman" panose="02020603050405020304" pitchFamily="18" charset="0"/>
                <a:cs typeface="Arial" panose="020B0604020202020204" pitchFamily="34" charset="0"/>
              </a:rPr>
              <a:t>Dirección de Gestión y Archivos</a:t>
            </a:r>
          </a:p>
          <a:p>
            <a:pPr algn="r">
              <a:spcAft>
                <a:spcPts val="0"/>
              </a:spcAft>
            </a:pPr>
            <a:r>
              <a:rPr lang="es-ES" sz="1000" dirty="0">
                <a:solidFill>
                  <a:srgbClr val="004B70"/>
                </a:solidFill>
                <a:latin typeface="Open Sans"/>
                <a:ea typeface="Times New Roman" panose="02020603050405020304" pitchFamily="18" charset="0"/>
                <a:cs typeface="Arial" panose="020B0604020202020204" pitchFamily="34" charset="0"/>
              </a:rPr>
              <a:t>Departamento de Archivo de Trámite</a:t>
            </a:r>
            <a:endParaRPr lang="es-MX" sz="1000" dirty="0">
              <a:solidFill>
                <a:srgbClr val="004B70"/>
              </a:solidFill>
              <a:latin typeface="Open Sans"/>
              <a:ea typeface="Times New Roman" panose="02020603050405020304" pitchFamily="18" charset="0"/>
              <a:cs typeface="Arial" panose="020B0604020202020204" pitchFamily="34" charset="0"/>
            </a:endParaRPr>
          </a:p>
          <a:p>
            <a:pPr algn="r">
              <a:spcAft>
                <a:spcPts val="0"/>
              </a:spcAft>
            </a:pPr>
            <a:r>
              <a:rPr lang="es-ES" sz="1000" b="1" dirty="0">
                <a:solidFill>
                  <a:srgbClr val="004B70"/>
                </a:solidFill>
                <a:effectLst/>
                <a:latin typeface="Open Sans"/>
                <a:ea typeface="Times New Roman" panose="02020603050405020304" pitchFamily="18" charset="0"/>
                <a:cs typeface="Arial" panose="020B0604020202020204" pitchFamily="34" charset="0"/>
              </a:rPr>
              <a:t> </a:t>
            </a:r>
            <a:endParaRPr lang="es-MX" sz="1200" dirty="0">
              <a:effectLst/>
              <a:latin typeface="Times New Roman" panose="02020603050405020304" pitchFamily="18" charset="0"/>
              <a:ea typeface="Times New Roman" panose="02020603050405020304" pitchFamily="18" charset="0"/>
            </a:endParaRPr>
          </a:p>
          <a:p>
            <a:pPr algn="r">
              <a:spcAft>
                <a:spcPts val="0"/>
              </a:spcAft>
            </a:pPr>
            <a:r>
              <a:rPr lang="es-ES" sz="1000" b="1" dirty="0">
                <a:solidFill>
                  <a:srgbClr val="004B70"/>
                </a:solidFill>
                <a:effectLst/>
                <a:latin typeface="Open Sans"/>
                <a:ea typeface="Times New Roman" panose="02020603050405020304" pitchFamily="18" charset="0"/>
                <a:cs typeface="Arial" panose="020B0604020202020204" pitchFamily="34" charset="0"/>
              </a:rPr>
              <a:t> </a:t>
            </a:r>
            <a:endParaRPr lang="es-MX"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21820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p:nvPr/>
        </p:nvPicPr>
        <p:blipFill rotWithShape="1">
          <a:blip r:embed="rId2" cstate="print">
            <a:extLst>
              <a:ext uri="{28A0092B-C50C-407E-A947-70E740481C1C}">
                <a14:useLocalDpi xmlns:a14="http://schemas.microsoft.com/office/drawing/2010/main" val="0"/>
              </a:ext>
            </a:extLst>
          </a:blip>
          <a:srcRect l="-725" t="86978" r="725"/>
          <a:stretch/>
        </p:blipFill>
        <p:spPr bwMode="auto">
          <a:xfrm>
            <a:off x="-76200" y="5007427"/>
            <a:ext cx="12268200" cy="1899339"/>
          </a:xfrm>
          <a:prstGeom prst="rect">
            <a:avLst/>
          </a:prstGeom>
          <a:ln>
            <a:noFill/>
          </a:ln>
          <a:extLst>
            <a:ext uri="{53640926-AAD7-44D8-BBD7-CCE9431645EC}">
              <a14:shadowObscured xmlns:a14="http://schemas.microsoft.com/office/drawing/2010/main"/>
            </a:ext>
          </a:extLst>
        </p:spPr>
      </p:pic>
      <p:sp>
        <p:nvSpPr>
          <p:cNvPr id="2" name="CuadroTexto 1">
            <a:extLst>
              <a:ext uri="{FF2B5EF4-FFF2-40B4-BE49-F238E27FC236}">
                <a16:creationId xmlns:a16="http://schemas.microsoft.com/office/drawing/2014/main" id="{0C4F8EF3-B2DB-4421-BC5E-87C7C80B74F1}"/>
              </a:ext>
            </a:extLst>
          </p:cNvPr>
          <p:cNvSpPr txBox="1"/>
          <p:nvPr/>
        </p:nvSpPr>
        <p:spPr>
          <a:xfrm>
            <a:off x="679897" y="1842798"/>
            <a:ext cx="10447140" cy="1938992"/>
          </a:xfrm>
          <a:prstGeom prst="rect">
            <a:avLst/>
          </a:prstGeom>
          <a:noFill/>
        </p:spPr>
        <p:txBody>
          <a:bodyPr wrap="square" rtlCol="0">
            <a:spAutoFit/>
          </a:bodyPr>
          <a:lstStyle/>
          <a:p>
            <a:pPr algn="ctr"/>
            <a:r>
              <a:rPr lang="es-MX" sz="6000" dirty="0">
                <a:solidFill>
                  <a:schemeClr val="accent1">
                    <a:lumMod val="50000"/>
                  </a:schemeClr>
                </a:solidFill>
                <a:latin typeface="Lucida Calligraphy" panose="03010101010101010101" pitchFamily="66" charset="0"/>
              </a:rPr>
              <a:t>Identificación de los</a:t>
            </a:r>
          </a:p>
          <a:p>
            <a:pPr algn="ctr"/>
            <a:r>
              <a:rPr lang="es-MX" sz="6000" dirty="0">
                <a:solidFill>
                  <a:schemeClr val="accent1">
                    <a:lumMod val="50000"/>
                  </a:schemeClr>
                </a:solidFill>
                <a:latin typeface="Lucida Calligraphy" panose="03010101010101010101" pitchFamily="66" charset="0"/>
              </a:rPr>
              <a:t>Documentos de archivo</a:t>
            </a:r>
          </a:p>
        </p:txBody>
      </p:sp>
      <p:sp>
        <p:nvSpPr>
          <p:cNvPr id="7" name="Text Box 5">
            <a:extLst>
              <a:ext uri="{FF2B5EF4-FFF2-40B4-BE49-F238E27FC236}">
                <a16:creationId xmlns:a16="http://schemas.microsoft.com/office/drawing/2014/main" id="{14458C7D-3078-4DBB-83B0-ECCE82D732CE}"/>
              </a:ext>
            </a:extLst>
          </p:cNvPr>
          <p:cNvSpPr txBox="1">
            <a:spLocks noChangeArrowheads="1"/>
          </p:cNvSpPr>
          <p:nvPr/>
        </p:nvSpPr>
        <p:spPr bwMode="auto">
          <a:xfrm>
            <a:off x="6706123" y="36469"/>
            <a:ext cx="5143500" cy="517130"/>
          </a:xfrm>
          <a:prstGeom prst="rect">
            <a:avLst/>
          </a:prstGeom>
          <a:noFill/>
          <a:ln>
            <a:noFill/>
          </a:ln>
          <a:extLst>
            <a:ext uri="{909E8E84-426E-40dd-AFC4-6F175D3DCCD1}">
              <a14:hiddenFill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solidFill>
                  <a:srgbClr val="FFFFFF"/>
                </a:solidFill>
              </a14:hiddenFill>
            </a:ex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w="9525">
                <a:solidFill>
                  <a:srgbClr val="000000"/>
                </a:solidFill>
                <a:miter lim="800000"/>
                <a:headEnd/>
                <a:tailEnd/>
              </a14:hiddenLine>
            </a:ext>
          </a:extLst>
        </p:spPr>
        <p:txBody>
          <a:bodyPr rot="0" vert="horz" wrap="square" lIns="91440" tIns="45720" rIns="91440" bIns="45720" anchor="t" anchorCtr="0" upright="1">
            <a:noAutofit/>
          </a:bodyPr>
          <a:lstStyle/>
          <a:p>
            <a:pPr algn="r">
              <a:spcAft>
                <a:spcPts val="0"/>
              </a:spcAft>
            </a:pPr>
            <a:r>
              <a:rPr lang="es-ES" sz="1000" b="1" dirty="0">
                <a:solidFill>
                  <a:srgbClr val="365F91"/>
                </a:solidFill>
                <a:effectLst/>
                <a:latin typeface="Open Sans"/>
                <a:ea typeface="Times New Roman" panose="02020603050405020304" pitchFamily="18" charset="0"/>
                <a:cs typeface="Arial" panose="020B0604020202020204" pitchFamily="34" charset="0"/>
              </a:rPr>
              <a:t>SECRETARÍA GENERAL</a:t>
            </a:r>
          </a:p>
          <a:p>
            <a:pPr algn="r">
              <a:spcAft>
                <a:spcPts val="0"/>
              </a:spcAft>
            </a:pPr>
            <a:r>
              <a:rPr lang="es-ES" sz="1000" dirty="0">
                <a:solidFill>
                  <a:srgbClr val="004B70"/>
                </a:solidFill>
                <a:latin typeface="Open Sans"/>
                <a:ea typeface="Times New Roman" panose="02020603050405020304" pitchFamily="18" charset="0"/>
                <a:cs typeface="Arial" panose="020B0604020202020204" pitchFamily="34" charset="0"/>
              </a:rPr>
              <a:t>Dirección de Gestión y Archivos</a:t>
            </a:r>
          </a:p>
          <a:p>
            <a:pPr algn="r">
              <a:spcAft>
                <a:spcPts val="0"/>
              </a:spcAft>
            </a:pPr>
            <a:r>
              <a:rPr lang="es-ES" sz="1000" dirty="0">
                <a:solidFill>
                  <a:srgbClr val="004B70"/>
                </a:solidFill>
                <a:latin typeface="Open Sans"/>
                <a:ea typeface="Times New Roman" panose="02020603050405020304" pitchFamily="18" charset="0"/>
                <a:cs typeface="Arial" panose="020B0604020202020204" pitchFamily="34" charset="0"/>
              </a:rPr>
              <a:t>Departamento de Archivo de Trámite</a:t>
            </a:r>
            <a:endParaRPr lang="es-MX" sz="1000" dirty="0">
              <a:solidFill>
                <a:srgbClr val="004B70"/>
              </a:solidFill>
              <a:latin typeface="Open Sans"/>
              <a:ea typeface="Times New Roman" panose="02020603050405020304" pitchFamily="18" charset="0"/>
              <a:cs typeface="Arial" panose="020B0604020202020204" pitchFamily="34" charset="0"/>
            </a:endParaRPr>
          </a:p>
          <a:p>
            <a:pPr algn="r">
              <a:spcAft>
                <a:spcPts val="0"/>
              </a:spcAft>
            </a:pPr>
            <a:r>
              <a:rPr lang="es-ES" sz="1000" b="1" dirty="0">
                <a:solidFill>
                  <a:srgbClr val="004B70"/>
                </a:solidFill>
                <a:effectLst/>
                <a:latin typeface="Open Sans"/>
                <a:ea typeface="Times New Roman" panose="02020603050405020304" pitchFamily="18" charset="0"/>
                <a:cs typeface="Arial" panose="020B0604020202020204" pitchFamily="34" charset="0"/>
              </a:rPr>
              <a:t> </a:t>
            </a:r>
            <a:endParaRPr lang="es-MX" sz="1200" dirty="0">
              <a:effectLst/>
              <a:latin typeface="Times New Roman" panose="02020603050405020304" pitchFamily="18" charset="0"/>
              <a:ea typeface="Times New Roman" panose="02020603050405020304" pitchFamily="18" charset="0"/>
            </a:endParaRPr>
          </a:p>
          <a:p>
            <a:pPr algn="r">
              <a:spcAft>
                <a:spcPts val="0"/>
              </a:spcAft>
            </a:pPr>
            <a:r>
              <a:rPr lang="es-ES" sz="1000" b="1" dirty="0">
                <a:solidFill>
                  <a:srgbClr val="004B70"/>
                </a:solidFill>
                <a:effectLst/>
                <a:latin typeface="Open Sans"/>
                <a:ea typeface="Times New Roman" panose="02020603050405020304" pitchFamily="18" charset="0"/>
                <a:cs typeface="Arial" panose="020B0604020202020204" pitchFamily="34" charset="0"/>
              </a:rPr>
              <a:t> </a:t>
            </a:r>
            <a:endParaRPr lang="es-MX"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75737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p:nvPr/>
        </p:nvPicPr>
        <p:blipFill rotWithShape="1">
          <a:blip r:embed="rId2" cstate="print">
            <a:extLst>
              <a:ext uri="{28A0092B-C50C-407E-A947-70E740481C1C}">
                <a14:useLocalDpi xmlns:a14="http://schemas.microsoft.com/office/drawing/2010/main" val="0"/>
              </a:ext>
            </a:extLst>
          </a:blip>
          <a:srcRect l="-725" t="86978" r="725"/>
          <a:stretch/>
        </p:blipFill>
        <p:spPr bwMode="auto">
          <a:xfrm>
            <a:off x="-76200" y="5007427"/>
            <a:ext cx="12268200" cy="1899339"/>
          </a:xfrm>
          <a:prstGeom prst="rect">
            <a:avLst/>
          </a:prstGeom>
          <a:ln>
            <a:noFill/>
          </a:ln>
          <a:extLst>
            <a:ext uri="{53640926-AAD7-44D8-BBD7-CCE9431645EC}">
              <a14:shadowObscured xmlns:a14="http://schemas.microsoft.com/office/drawing/2010/main"/>
            </a:ext>
          </a:extLst>
        </p:spPr>
      </p:pic>
      <p:sp>
        <p:nvSpPr>
          <p:cNvPr id="6" name="CuadroTexto 5">
            <a:extLst>
              <a:ext uri="{FF2B5EF4-FFF2-40B4-BE49-F238E27FC236}">
                <a16:creationId xmlns:a16="http://schemas.microsoft.com/office/drawing/2014/main" id="{B3ECCBF1-9D36-4174-BB6B-F0E84BCDBC7A}"/>
              </a:ext>
            </a:extLst>
          </p:cNvPr>
          <p:cNvSpPr txBox="1"/>
          <p:nvPr/>
        </p:nvSpPr>
        <p:spPr>
          <a:xfrm>
            <a:off x="1448719" y="1728386"/>
            <a:ext cx="9424929" cy="3877985"/>
          </a:xfrm>
          <a:prstGeom prst="rect">
            <a:avLst/>
          </a:prstGeom>
          <a:noFill/>
        </p:spPr>
        <p:txBody>
          <a:bodyPr wrap="square">
            <a:spAutoFit/>
          </a:bodyPr>
          <a:lstStyle/>
          <a:p>
            <a:pPr marL="285750" indent="-285750" algn="just">
              <a:buFont typeface="Arial" panose="020B0604020202020204" pitchFamily="34" charset="0"/>
              <a:buChar char="•"/>
            </a:pPr>
            <a:r>
              <a:rPr lang="es-MX" sz="2400" dirty="0">
                <a:solidFill>
                  <a:schemeClr val="accent1">
                    <a:lumMod val="75000"/>
                  </a:schemeClr>
                </a:solidFill>
                <a:latin typeface="Open Sans"/>
                <a:cs typeface="Arial" panose="020B0604020202020204" pitchFamily="34" charset="0"/>
              </a:rPr>
              <a:t>Identificación del organismo.</a:t>
            </a:r>
          </a:p>
          <a:p>
            <a:pPr marL="285750" indent="-285750" algn="just">
              <a:buFont typeface="Arial" panose="020B0604020202020204" pitchFamily="34" charset="0"/>
              <a:buChar char="•"/>
            </a:pPr>
            <a:endParaRPr lang="es-MX" sz="2400" dirty="0">
              <a:solidFill>
                <a:schemeClr val="accent1">
                  <a:lumMod val="75000"/>
                </a:schemeClr>
              </a:solidFill>
              <a:latin typeface="Open Sans"/>
              <a:cs typeface="Arial" panose="020B0604020202020204" pitchFamily="34" charset="0"/>
            </a:endParaRPr>
          </a:p>
          <a:p>
            <a:pPr marL="285750" indent="-285750" algn="just">
              <a:buFont typeface="Arial" panose="020B0604020202020204" pitchFamily="34" charset="0"/>
              <a:buChar char="•"/>
            </a:pPr>
            <a:endParaRPr lang="es-MX" sz="2400" dirty="0">
              <a:solidFill>
                <a:schemeClr val="accent1">
                  <a:lumMod val="75000"/>
                </a:schemeClr>
              </a:solidFill>
              <a:latin typeface="Open Sans"/>
              <a:cs typeface="Arial" panose="020B0604020202020204" pitchFamily="34" charset="0"/>
            </a:endParaRPr>
          </a:p>
          <a:p>
            <a:pPr marL="285750" indent="-285750" algn="just">
              <a:buFont typeface="Arial" panose="020B0604020202020204" pitchFamily="34" charset="0"/>
              <a:buChar char="•"/>
            </a:pPr>
            <a:r>
              <a:rPr lang="es-MX" sz="2400" dirty="0">
                <a:solidFill>
                  <a:schemeClr val="accent1">
                    <a:lumMod val="75000"/>
                  </a:schemeClr>
                </a:solidFill>
                <a:latin typeface="Open Sans"/>
                <a:cs typeface="Arial" panose="020B0604020202020204" pitchFamily="34" charset="0"/>
              </a:rPr>
              <a:t>Conocimiento de las funciones, atribuciones o competencias del área productora de la documentación.</a:t>
            </a:r>
          </a:p>
          <a:p>
            <a:pPr marL="285750" indent="-285750" algn="just">
              <a:buFont typeface="Arial" panose="020B0604020202020204" pitchFamily="34" charset="0"/>
              <a:buChar char="•"/>
            </a:pPr>
            <a:endParaRPr lang="es-MX" sz="2400" dirty="0">
              <a:solidFill>
                <a:schemeClr val="accent1">
                  <a:lumMod val="75000"/>
                </a:schemeClr>
              </a:solidFill>
              <a:latin typeface="Open Sans"/>
              <a:cs typeface="Arial" panose="020B0604020202020204" pitchFamily="34" charset="0"/>
            </a:endParaRPr>
          </a:p>
          <a:p>
            <a:pPr marL="285750" indent="-285750" algn="just">
              <a:buFont typeface="Arial" panose="020B0604020202020204" pitchFamily="34" charset="0"/>
              <a:buChar char="•"/>
            </a:pPr>
            <a:endParaRPr lang="es-MX" sz="2400" dirty="0">
              <a:solidFill>
                <a:schemeClr val="accent1">
                  <a:lumMod val="75000"/>
                </a:schemeClr>
              </a:solidFill>
              <a:latin typeface="Open Sans"/>
              <a:cs typeface="Arial" panose="020B0604020202020204" pitchFamily="34" charset="0"/>
            </a:endParaRPr>
          </a:p>
          <a:p>
            <a:pPr marL="285750" indent="-285750" algn="just">
              <a:buFont typeface="Arial" panose="020B0604020202020204" pitchFamily="34" charset="0"/>
              <a:buChar char="•"/>
            </a:pPr>
            <a:r>
              <a:rPr lang="es-MX" sz="2400" dirty="0">
                <a:solidFill>
                  <a:schemeClr val="accent1">
                    <a:lumMod val="75000"/>
                  </a:schemeClr>
                </a:solidFill>
                <a:latin typeface="Open Sans"/>
                <a:cs typeface="Arial" panose="020B0604020202020204" pitchFamily="34" charset="0"/>
              </a:rPr>
              <a:t>Análisis de la legislación aplicable tanto interna como externa.</a:t>
            </a:r>
          </a:p>
          <a:p>
            <a:endParaRPr lang="es-MX" b="0" i="0" dirty="0">
              <a:solidFill>
                <a:srgbClr val="000000"/>
              </a:solidFill>
              <a:effectLst/>
              <a:latin typeface="open_sans_lightregular"/>
            </a:endParaRPr>
          </a:p>
          <a:p>
            <a:endParaRPr lang="es-MX" b="0" i="0" dirty="0">
              <a:solidFill>
                <a:srgbClr val="000000"/>
              </a:solidFill>
              <a:effectLst/>
              <a:latin typeface="open_sans_lightregular"/>
            </a:endParaRPr>
          </a:p>
          <a:p>
            <a:endParaRPr lang="es-MX" b="0" i="0" dirty="0">
              <a:solidFill>
                <a:srgbClr val="000000"/>
              </a:solidFill>
              <a:effectLst/>
              <a:latin typeface="open_sans_lightregular"/>
            </a:endParaRPr>
          </a:p>
        </p:txBody>
      </p:sp>
      <p:sp>
        <p:nvSpPr>
          <p:cNvPr id="3" name="CuadroTexto 2">
            <a:extLst>
              <a:ext uri="{FF2B5EF4-FFF2-40B4-BE49-F238E27FC236}">
                <a16:creationId xmlns:a16="http://schemas.microsoft.com/office/drawing/2014/main" id="{AF496EF9-F965-4170-A54E-382ACEE9B99C}"/>
              </a:ext>
            </a:extLst>
          </p:cNvPr>
          <p:cNvSpPr txBox="1"/>
          <p:nvPr/>
        </p:nvSpPr>
        <p:spPr>
          <a:xfrm>
            <a:off x="804231" y="688415"/>
            <a:ext cx="10692852" cy="584775"/>
          </a:xfrm>
          <a:prstGeom prst="rect">
            <a:avLst/>
          </a:prstGeom>
          <a:noFill/>
        </p:spPr>
        <p:txBody>
          <a:bodyPr wrap="square" rtlCol="0">
            <a:spAutoFit/>
          </a:bodyPr>
          <a:lstStyle/>
          <a:p>
            <a:pPr algn="ctr"/>
            <a:r>
              <a:rPr lang="es-MX" sz="3200" b="1" dirty="0">
                <a:solidFill>
                  <a:schemeClr val="accent1">
                    <a:lumMod val="50000"/>
                  </a:schemeClr>
                </a:solidFill>
                <a:latin typeface="Arial" panose="020B0604020202020204" pitchFamily="34" charset="0"/>
                <a:cs typeface="Arial" panose="020B0604020202020204" pitchFamily="34" charset="0"/>
              </a:rPr>
              <a:t>Pasos para identificar un documento de archivo</a:t>
            </a:r>
          </a:p>
        </p:txBody>
      </p:sp>
      <p:sp>
        <p:nvSpPr>
          <p:cNvPr id="7" name="Text Box 5">
            <a:extLst>
              <a:ext uri="{FF2B5EF4-FFF2-40B4-BE49-F238E27FC236}">
                <a16:creationId xmlns:a16="http://schemas.microsoft.com/office/drawing/2014/main" id="{2F703425-AB44-42BD-BB94-EB8887A5B5C8}"/>
              </a:ext>
            </a:extLst>
          </p:cNvPr>
          <p:cNvSpPr txBox="1">
            <a:spLocks noChangeArrowheads="1"/>
          </p:cNvSpPr>
          <p:nvPr/>
        </p:nvSpPr>
        <p:spPr bwMode="auto">
          <a:xfrm>
            <a:off x="6706123" y="36469"/>
            <a:ext cx="5143500" cy="517130"/>
          </a:xfrm>
          <a:prstGeom prst="rect">
            <a:avLst/>
          </a:prstGeom>
          <a:noFill/>
          <a:ln>
            <a:noFill/>
          </a:ln>
          <a:extLst>
            <a:ext uri="{909E8E84-426E-40dd-AFC4-6F175D3DCCD1}">
              <a14:hiddenFill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solidFill>
                  <a:srgbClr val="FFFFFF"/>
                </a:solidFill>
              </a14:hiddenFill>
            </a:ex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w="9525">
                <a:solidFill>
                  <a:srgbClr val="000000"/>
                </a:solidFill>
                <a:miter lim="800000"/>
                <a:headEnd/>
                <a:tailEnd/>
              </a14:hiddenLine>
            </a:ext>
          </a:extLst>
        </p:spPr>
        <p:txBody>
          <a:bodyPr rot="0" vert="horz" wrap="square" lIns="91440" tIns="45720" rIns="91440" bIns="45720" anchor="t" anchorCtr="0" upright="1">
            <a:noAutofit/>
          </a:bodyPr>
          <a:lstStyle/>
          <a:p>
            <a:pPr algn="r">
              <a:spcAft>
                <a:spcPts val="0"/>
              </a:spcAft>
            </a:pPr>
            <a:r>
              <a:rPr lang="es-ES" sz="1000" b="1" dirty="0">
                <a:solidFill>
                  <a:srgbClr val="365F91"/>
                </a:solidFill>
                <a:effectLst/>
                <a:latin typeface="Open Sans"/>
                <a:ea typeface="Times New Roman" panose="02020603050405020304" pitchFamily="18" charset="0"/>
                <a:cs typeface="Arial" panose="020B0604020202020204" pitchFamily="34" charset="0"/>
              </a:rPr>
              <a:t>SECRETARÍA GENERAL</a:t>
            </a:r>
          </a:p>
          <a:p>
            <a:pPr algn="r">
              <a:spcAft>
                <a:spcPts val="0"/>
              </a:spcAft>
            </a:pPr>
            <a:r>
              <a:rPr lang="es-ES" sz="1000" dirty="0">
                <a:solidFill>
                  <a:srgbClr val="004B70"/>
                </a:solidFill>
                <a:latin typeface="Open Sans"/>
                <a:ea typeface="Times New Roman" panose="02020603050405020304" pitchFamily="18" charset="0"/>
                <a:cs typeface="Arial" panose="020B0604020202020204" pitchFamily="34" charset="0"/>
              </a:rPr>
              <a:t>Dirección de Gestión y Archivos</a:t>
            </a:r>
          </a:p>
          <a:p>
            <a:pPr algn="r">
              <a:spcAft>
                <a:spcPts val="0"/>
              </a:spcAft>
            </a:pPr>
            <a:r>
              <a:rPr lang="es-ES" sz="1000" dirty="0">
                <a:solidFill>
                  <a:srgbClr val="004B70"/>
                </a:solidFill>
                <a:latin typeface="Open Sans"/>
                <a:ea typeface="Times New Roman" panose="02020603050405020304" pitchFamily="18" charset="0"/>
                <a:cs typeface="Arial" panose="020B0604020202020204" pitchFamily="34" charset="0"/>
              </a:rPr>
              <a:t>Departamento de Archivo de Trámite</a:t>
            </a:r>
            <a:endParaRPr lang="es-MX" sz="1000" dirty="0">
              <a:solidFill>
                <a:srgbClr val="004B70"/>
              </a:solidFill>
              <a:latin typeface="Open Sans"/>
              <a:ea typeface="Times New Roman" panose="02020603050405020304" pitchFamily="18" charset="0"/>
              <a:cs typeface="Arial" panose="020B0604020202020204" pitchFamily="34" charset="0"/>
            </a:endParaRPr>
          </a:p>
          <a:p>
            <a:pPr algn="r">
              <a:spcAft>
                <a:spcPts val="0"/>
              </a:spcAft>
            </a:pPr>
            <a:r>
              <a:rPr lang="es-ES" sz="1000" b="1" dirty="0">
                <a:solidFill>
                  <a:srgbClr val="004B70"/>
                </a:solidFill>
                <a:effectLst/>
                <a:latin typeface="Open Sans"/>
                <a:ea typeface="Times New Roman" panose="02020603050405020304" pitchFamily="18" charset="0"/>
                <a:cs typeface="Arial" panose="020B0604020202020204" pitchFamily="34" charset="0"/>
              </a:rPr>
              <a:t> </a:t>
            </a:r>
            <a:endParaRPr lang="es-MX" sz="1200" dirty="0">
              <a:effectLst/>
              <a:latin typeface="Times New Roman" panose="02020603050405020304" pitchFamily="18" charset="0"/>
              <a:ea typeface="Times New Roman" panose="02020603050405020304" pitchFamily="18" charset="0"/>
            </a:endParaRPr>
          </a:p>
          <a:p>
            <a:pPr algn="r">
              <a:spcAft>
                <a:spcPts val="0"/>
              </a:spcAft>
            </a:pPr>
            <a:r>
              <a:rPr lang="es-ES" sz="1000" b="1" dirty="0">
                <a:solidFill>
                  <a:srgbClr val="004B70"/>
                </a:solidFill>
                <a:effectLst/>
                <a:latin typeface="Open Sans"/>
                <a:ea typeface="Times New Roman" panose="02020603050405020304" pitchFamily="18" charset="0"/>
                <a:cs typeface="Arial" panose="020B0604020202020204" pitchFamily="34" charset="0"/>
              </a:rPr>
              <a:t> </a:t>
            </a:r>
            <a:endParaRPr lang="es-MX"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82833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p:nvPr/>
        </p:nvPicPr>
        <p:blipFill rotWithShape="1">
          <a:blip r:embed="rId2" cstate="print">
            <a:extLst>
              <a:ext uri="{28A0092B-C50C-407E-A947-70E740481C1C}">
                <a14:useLocalDpi xmlns:a14="http://schemas.microsoft.com/office/drawing/2010/main" val="0"/>
              </a:ext>
            </a:extLst>
          </a:blip>
          <a:srcRect l="-725" t="86978" r="725"/>
          <a:stretch/>
        </p:blipFill>
        <p:spPr bwMode="auto">
          <a:xfrm>
            <a:off x="-76200" y="5007427"/>
            <a:ext cx="12268200" cy="1899339"/>
          </a:xfrm>
          <a:prstGeom prst="rect">
            <a:avLst/>
          </a:prstGeom>
          <a:ln>
            <a:noFill/>
          </a:ln>
          <a:extLst>
            <a:ext uri="{53640926-AAD7-44D8-BBD7-CCE9431645EC}">
              <a14:shadowObscured xmlns:a14="http://schemas.microsoft.com/office/drawing/2010/main"/>
            </a:ext>
          </a:extLst>
        </p:spPr>
      </p:pic>
      <p:sp>
        <p:nvSpPr>
          <p:cNvPr id="2" name="CuadroTexto 1">
            <a:extLst>
              <a:ext uri="{FF2B5EF4-FFF2-40B4-BE49-F238E27FC236}">
                <a16:creationId xmlns:a16="http://schemas.microsoft.com/office/drawing/2014/main" id="{DAFEA9D5-BEEB-4F86-934E-E4CC092427D0}"/>
              </a:ext>
            </a:extLst>
          </p:cNvPr>
          <p:cNvSpPr txBox="1"/>
          <p:nvPr/>
        </p:nvSpPr>
        <p:spPr>
          <a:xfrm>
            <a:off x="694917" y="499338"/>
            <a:ext cx="9298237" cy="584775"/>
          </a:xfrm>
          <a:prstGeom prst="rect">
            <a:avLst/>
          </a:prstGeom>
          <a:noFill/>
        </p:spPr>
        <p:txBody>
          <a:bodyPr wrap="square" rtlCol="0">
            <a:spAutoFit/>
          </a:bodyPr>
          <a:lstStyle/>
          <a:p>
            <a:r>
              <a:rPr lang="es-MX" sz="3200" b="1" dirty="0">
                <a:solidFill>
                  <a:schemeClr val="accent1">
                    <a:lumMod val="50000"/>
                  </a:schemeClr>
                </a:solidFill>
                <a:latin typeface="Arial" panose="020B0604020202020204" pitchFamily="34" charset="0"/>
                <a:cs typeface="Arial" panose="020B0604020202020204" pitchFamily="34" charset="0"/>
              </a:rPr>
              <a:t>Características de los documentos de archivo</a:t>
            </a:r>
          </a:p>
        </p:txBody>
      </p:sp>
      <p:sp>
        <p:nvSpPr>
          <p:cNvPr id="6" name="CuadroTexto 5">
            <a:extLst>
              <a:ext uri="{FF2B5EF4-FFF2-40B4-BE49-F238E27FC236}">
                <a16:creationId xmlns:a16="http://schemas.microsoft.com/office/drawing/2014/main" id="{AA394AD7-6030-4F2B-BE2D-5675C38D0E28}"/>
              </a:ext>
            </a:extLst>
          </p:cNvPr>
          <p:cNvSpPr txBox="1"/>
          <p:nvPr/>
        </p:nvSpPr>
        <p:spPr>
          <a:xfrm>
            <a:off x="980501" y="1459704"/>
            <a:ext cx="4137752" cy="1754326"/>
          </a:xfrm>
          <a:prstGeom prst="rect">
            <a:avLst/>
          </a:prstGeom>
          <a:blipFill>
            <a:blip r:embed="rId3"/>
            <a:tile tx="0" ty="0" sx="100000" sy="100000" flip="none" algn="tl"/>
          </a:blipFill>
        </p:spPr>
        <p:txBody>
          <a:bodyPr wrap="square">
            <a:spAutoFit/>
          </a:bodyPr>
          <a:lstStyle/>
          <a:p>
            <a:pPr algn="just"/>
            <a:r>
              <a:rPr lang="es-MX" b="1" i="0" dirty="0">
                <a:effectLst/>
                <a:latin typeface="Arial" panose="020B0604020202020204" pitchFamily="34" charset="0"/>
                <a:cs typeface="Arial" panose="020B0604020202020204" pitchFamily="34" charset="0"/>
              </a:rPr>
              <a:t>Autenticidad y originalidad</a:t>
            </a:r>
          </a:p>
          <a:p>
            <a:pPr algn="just"/>
            <a:r>
              <a:rPr lang="es-MX" b="0" i="0" dirty="0">
                <a:effectLst/>
                <a:latin typeface="Arial" panose="020B0604020202020204" pitchFamily="34" charset="0"/>
                <a:cs typeface="Arial" panose="020B0604020202020204" pitchFamily="34" charset="0"/>
              </a:rPr>
              <a:t>Es un principio básico de todo documento de archivo y, por tanto, nunca existen dos iguales. Para su conservación, se debe acreditar tanto la autoría como la fecha de creación.</a:t>
            </a:r>
          </a:p>
        </p:txBody>
      </p:sp>
      <p:sp>
        <p:nvSpPr>
          <p:cNvPr id="7" name="CuadroTexto 6">
            <a:extLst>
              <a:ext uri="{FF2B5EF4-FFF2-40B4-BE49-F238E27FC236}">
                <a16:creationId xmlns:a16="http://schemas.microsoft.com/office/drawing/2014/main" id="{8EB04299-57CA-4FDA-8460-A1486F161A0C}"/>
              </a:ext>
            </a:extLst>
          </p:cNvPr>
          <p:cNvSpPr txBox="1"/>
          <p:nvPr/>
        </p:nvSpPr>
        <p:spPr>
          <a:xfrm>
            <a:off x="6183214" y="1434316"/>
            <a:ext cx="4281721" cy="1779714"/>
          </a:xfrm>
          <a:prstGeom prst="rect">
            <a:avLst/>
          </a:prstGeom>
          <a:blipFill>
            <a:blip r:embed="rId4"/>
            <a:tile tx="0" ty="0" sx="100000" sy="100000" flip="none" algn="tl"/>
          </a:blipFill>
        </p:spPr>
        <p:txBody>
          <a:bodyPr wrap="square">
            <a:spAutoFit/>
          </a:bodyPr>
          <a:lstStyle/>
          <a:p>
            <a:pPr algn="just"/>
            <a:r>
              <a:rPr lang="es-MX" b="1" i="0" dirty="0">
                <a:effectLst/>
                <a:latin typeface="Arial" panose="020B0604020202020204" pitchFamily="34" charset="0"/>
                <a:cs typeface="Arial" panose="020B0604020202020204" pitchFamily="34" charset="0"/>
              </a:rPr>
              <a:t>Valor probatorio</a:t>
            </a:r>
          </a:p>
          <a:p>
            <a:pPr algn="just"/>
            <a:r>
              <a:rPr lang="es-MX" b="0" i="0" dirty="0">
                <a:effectLst/>
                <a:latin typeface="Arial" panose="020B0604020202020204" pitchFamily="34" charset="0"/>
                <a:cs typeface="Arial" panose="020B0604020202020204" pitchFamily="34" charset="0"/>
              </a:rPr>
              <a:t>Avala una actividad y proporciona información suficiente sobre los hechos o trámites que representa. Tienen, por tanto, un interés testimonial que puede llegar a ser histórico en algunos casos.</a:t>
            </a:r>
          </a:p>
        </p:txBody>
      </p:sp>
      <p:sp>
        <p:nvSpPr>
          <p:cNvPr id="9" name="CuadroTexto 8">
            <a:extLst>
              <a:ext uri="{FF2B5EF4-FFF2-40B4-BE49-F238E27FC236}">
                <a16:creationId xmlns:a16="http://schemas.microsoft.com/office/drawing/2014/main" id="{5F421AE1-9D1E-4981-8ED4-DC3A37892CF8}"/>
              </a:ext>
            </a:extLst>
          </p:cNvPr>
          <p:cNvSpPr txBox="1"/>
          <p:nvPr/>
        </p:nvSpPr>
        <p:spPr>
          <a:xfrm>
            <a:off x="926336" y="3585625"/>
            <a:ext cx="4224968" cy="2031325"/>
          </a:xfrm>
          <a:prstGeom prst="rect">
            <a:avLst/>
          </a:prstGeom>
          <a:blipFill>
            <a:blip r:embed="rId5"/>
            <a:tile tx="0" ty="0" sx="100000" sy="100000" flip="none" algn="tl"/>
          </a:blipFill>
        </p:spPr>
        <p:txBody>
          <a:bodyPr wrap="square">
            <a:spAutoFit/>
          </a:bodyPr>
          <a:lstStyle/>
          <a:p>
            <a:pPr algn="just"/>
            <a:r>
              <a:rPr lang="es-MX" b="1" i="0" dirty="0">
                <a:effectLst/>
                <a:latin typeface="Arial" panose="020B0604020202020204" pitchFamily="34" charset="0"/>
                <a:cs typeface="Arial" panose="020B0604020202020204" pitchFamily="34" charset="0"/>
              </a:rPr>
              <a:t>Inalterable</a:t>
            </a:r>
          </a:p>
          <a:p>
            <a:pPr algn="just"/>
            <a:r>
              <a:rPr lang="es-MX" b="0" i="0" dirty="0">
                <a:effectLst/>
                <a:latin typeface="Arial" panose="020B0604020202020204" pitchFamily="34" charset="0"/>
                <a:cs typeface="Arial" panose="020B0604020202020204" pitchFamily="34" charset="0"/>
              </a:rPr>
              <a:t>Los documentos no pueden ser cambiados ni alterados y se debe garantizar su integridad. La organización debe velar por su protección y seguridad para que no sean modificados.</a:t>
            </a:r>
          </a:p>
        </p:txBody>
      </p:sp>
      <p:sp>
        <p:nvSpPr>
          <p:cNvPr id="10" name="CuadroTexto 9">
            <a:extLst>
              <a:ext uri="{FF2B5EF4-FFF2-40B4-BE49-F238E27FC236}">
                <a16:creationId xmlns:a16="http://schemas.microsoft.com/office/drawing/2014/main" id="{2F8F8FA9-6736-4323-A9C6-D52125E5D5A4}"/>
              </a:ext>
            </a:extLst>
          </p:cNvPr>
          <p:cNvSpPr txBox="1"/>
          <p:nvPr/>
        </p:nvSpPr>
        <p:spPr>
          <a:xfrm>
            <a:off x="6228957" y="3591566"/>
            <a:ext cx="4224968" cy="1754326"/>
          </a:xfrm>
          <a:prstGeom prst="rect">
            <a:avLst/>
          </a:prstGeom>
          <a:blipFill>
            <a:blip r:embed="rId6"/>
            <a:tile tx="0" ty="0" sx="100000" sy="100000" flip="none" algn="tl"/>
          </a:blipFill>
        </p:spPr>
        <p:txBody>
          <a:bodyPr wrap="square">
            <a:spAutoFit/>
          </a:bodyPr>
          <a:lstStyle/>
          <a:p>
            <a:pPr algn="just"/>
            <a:r>
              <a:rPr lang="es-MX" b="1" i="0" dirty="0">
                <a:effectLst/>
                <a:latin typeface="Arial" panose="020B0604020202020204" pitchFamily="34" charset="0"/>
                <a:cs typeface="Arial" panose="020B0604020202020204" pitchFamily="34" charset="0"/>
              </a:rPr>
              <a:t>Accesibilidad</a:t>
            </a:r>
          </a:p>
          <a:p>
            <a:pPr algn="just"/>
            <a:r>
              <a:rPr lang="es-MX" b="0" i="0" dirty="0">
                <a:effectLst/>
                <a:latin typeface="Arial" panose="020B0604020202020204" pitchFamily="34" charset="0"/>
                <a:cs typeface="Arial" panose="020B0604020202020204" pitchFamily="34" charset="0"/>
              </a:rPr>
              <a:t>Se debe asegurar el acceso físico o electrónico al documento y debe reunir las condiciones óptimas de preservación, ya que en la mayoría de casos deben conservarse a largo plazo.</a:t>
            </a:r>
          </a:p>
        </p:txBody>
      </p:sp>
      <p:sp>
        <p:nvSpPr>
          <p:cNvPr id="11" name="Text Box 5">
            <a:extLst>
              <a:ext uri="{FF2B5EF4-FFF2-40B4-BE49-F238E27FC236}">
                <a16:creationId xmlns:a16="http://schemas.microsoft.com/office/drawing/2014/main" id="{BFF385F3-89A5-44F4-BE33-6BB43150432E}"/>
              </a:ext>
            </a:extLst>
          </p:cNvPr>
          <p:cNvSpPr txBox="1">
            <a:spLocks noChangeArrowheads="1"/>
          </p:cNvSpPr>
          <p:nvPr/>
        </p:nvSpPr>
        <p:spPr bwMode="auto">
          <a:xfrm>
            <a:off x="6706123" y="36469"/>
            <a:ext cx="5143500" cy="517130"/>
          </a:xfrm>
          <a:prstGeom prst="rect">
            <a:avLst/>
          </a:prstGeom>
          <a:noFill/>
          <a:ln>
            <a:noFill/>
          </a:ln>
          <a:extLst>
            <a:ext uri="{909E8E84-426E-40dd-AFC4-6F175D3DCCD1}">
              <a14:hiddenFill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solidFill>
                  <a:srgbClr val="FFFFFF"/>
                </a:solidFill>
              </a14:hiddenFill>
            </a:ex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w="9525">
                <a:solidFill>
                  <a:srgbClr val="000000"/>
                </a:solidFill>
                <a:miter lim="800000"/>
                <a:headEnd/>
                <a:tailEnd/>
              </a14:hiddenLine>
            </a:ext>
          </a:extLst>
        </p:spPr>
        <p:txBody>
          <a:bodyPr rot="0" vert="horz" wrap="square" lIns="91440" tIns="45720" rIns="91440" bIns="45720" anchor="t" anchorCtr="0" upright="1">
            <a:noAutofit/>
          </a:bodyPr>
          <a:lstStyle/>
          <a:p>
            <a:pPr algn="r">
              <a:spcAft>
                <a:spcPts val="0"/>
              </a:spcAft>
            </a:pPr>
            <a:r>
              <a:rPr lang="es-ES" sz="1000" b="1" dirty="0">
                <a:solidFill>
                  <a:srgbClr val="365F91"/>
                </a:solidFill>
                <a:effectLst/>
                <a:latin typeface="Open Sans"/>
                <a:ea typeface="Times New Roman" panose="02020603050405020304" pitchFamily="18" charset="0"/>
                <a:cs typeface="Arial" panose="020B0604020202020204" pitchFamily="34" charset="0"/>
              </a:rPr>
              <a:t>SECRETARÍA GENERAL</a:t>
            </a:r>
          </a:p>
          <a:p>
            <a:pPr algn="r">
              <a:spcAft>
                <a:spcPts val="0"/>
              </a:spcAft>
            </a:pPr>
            <a:r>
              <a:rPr lang="es-ES" sz="1000" dirty="0">
                <a:solidFill>
                  <a:srgbClr val="004B70"/>
                </a:solidFill>
                <a:latin typeface="Open Sans"/>
                <a:ea typeface="Times New Roman" panose="02020603050405020304" pitchFamily="18" charset="0"/>
                <a:cs typeface="Arial" panose="020B0604020202020204" pitchFamily="34" charset="0"/>
              </a:rPr>
              <a:t>Dirección de Gestión y Archivos</a:t>
            </a:r>
          </a:p>
          <a:p>
            <a:pPr algn="r">
              <a:spcAft>
                <a:spcPts val="0"/>
              </a:spcAft>
            </a:pPr>
            <a:r>
              <a:rPr lang="es-ES" sz="1000" dirty="0">
                <a:solidFill>
                  <a:srgbClr val="004B70"/>
                </a:solidFill>
                <a:latin typeface="Open Sans"/>
                <a:ea typeface="Times New Roman" panose="02020603050405020304" pitchFamily="18" charset="0"/>
                <a:cs typeface="Arial" panose="020B0604020202020204" pitchFamily="34" charset="0"/>
              </a:rPr>
              <a:t>Departamento de Archivo de Trámite</a:t>
            </a:r>
            <a:endParaRPr lang="es-MX" sz="1000" dirty="0">
              <a:solidFill>
                <a:srgbClr val="004B70"/>
              </a:solidFill>
              <a:latin typeface="Open Sans"/>
              <a:ea typeface="Times New Roman" panose="02020603050405020304" pitchFamily="18" charset="0"/>
              <a:cs typeface="Arial" panose="020B0604020202020204" pitchFamily="34" charset="0"/>
            </a:endParaRPr>
          </a:p>
          <a:p>
            <a:pPr algn="r">
              <a:spcAft>
                <a:spcPts val="0"/>
              </a:spcAft>
            </a:pPr>
            <a:r>
              <a:rPr lang="es-ES" sz="1000" b="1" dirty="0">
                <a:solidFill>
                  <a:srgbClr val="004B70"/>
                </a:solidFill>
                <a:effectLst/>
                <a:latin typeface="Open Sans"/>
                <a:ea typeface="Times New Roman" panose="02020603050405020304" pitchFamily="18" charset="0"/>
                <a:cs typeface="Arial" panose="020B0604020202020204" pitchFamily="34" charset="0"/>
              </a:rPr>
              <a:t> </a:t>
            </a:r>
            <a:endParaRPr lang="es-MX" sz="1200" dirty="0">
              <a:effectLst/>
              <a:latin typeface="Times New Roman" panose="02020603050405020304" pitchFamily="18" charset="0"/>
              <a:ea typeface="Times New Roman" panose="02020603050405020304" pitchFamily="18" charset="0"/>
            </a:endParaRPr>
          </a:p>
          <a:p>
            <a:pPr algn="r">
              <a:spcAft>
                <a:spcPts val="0"/>
              </a:spcAft>
            </a:pPr>
            <a:r>
              <a:rPr lang="es-ES" sz="1000" b="1" dirty="0">
                <a:solidFill>
                  <a:srgbClr val="004B70"/>
                </a:solidFill>
                <a:effectLst/>
                <a:latin typeface="Open Sans"/>
                <a:ea typeface="Times New Roman" panose="02020603050405020304" pitchFamily="18" charset="0"/>
                <a:cs typeface="Arial" panose="020B0604020202020204" pitchFamily="34" charset="0"/>
              </a:rPr>
              <a:t> </a:t>
            </a:r>
            <a:endParaRPr lang="es-MX"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61863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p:nvPr/>
        </p:nvPicPr>
        <p:blipFill rotWithShape="1">
          <a:blip r:embed="rId2" cstate="print">
            <a:extLst>
              <a:ext uri="{28A0092B-C50C-407E-A947-70E740481C1C}">
                <a14:useLocalDpi xmlns:a14="http://schemas.microsoft.com/office/drawing/2010/main" val="0"/>
              </a:ext>
            </a:extLst>
          </a:blip>
          <a:srcRect l="-725" t="86978" r="725"/>
          <a:stretch/>
        </p:blipFill>
        <p:spPr bwMode="auto">
          <a:xfrm>
            <a:off x="-76200" y="5007427"/>
            <a:ext cx="12268200" cy="1899339"/>
          </a:xfrm>
          <a:prstGeom prst="rect">
            <a:avLst/>
          </a:prstGeom>
          <a:ln>
            <a:noFill/>
          </a:ln>
          <a:extLst>
            <a:ext uri="{53640926-AAD7-44D8-BBD7-CCE9431645EC}">
              <a14:shadowObscured xmlns:a14="http://schemas.microsoft.com/office/drawing/2010/main"/>
            </a:ext>
          </a:extLst>
        </p:spPr>
      </p:pic>
      <p:sp>
        <p:nvSpPr>
          <p:cNvPr id="6" name="CuadroTexto 5">
            <a:extLst>
              <a:ext uri="{FF2B5EF4-FFF2-40B4-BE49-F238E27FC236}">
                <a16:creationId xmlns:a16="http://schemas.microsoft.com/office/drawing/2014/main" id="{456664D7-B8F3-43B5-93E0-BCD3DEE8F4C6}"/>
              </a:ext>
            </a:extLst>
          </p:cNvPr>
          <p:cNvSpPr txBox="1"/>
          <p:nvPr/>
        </p:nvSpPr>
        <p:spPr>
          <a:xfrm>
            <a:off x="3613533" y="323879"/>
            <a:ext cx="4263528" cy="584775"/>
          </a:xfrm>
          <a:prstGeom prst="rect">
            <a:avLst/>
          </a:prstGeom>
          <a:noFill/>
        </p:spPr>
        <p:txBody>
          <a:bodyPr wrap="square">
            <a:spAutoFit/>
          </a:bodyPr>
          <a:lstStyle/>
          <a:p>
            <a:r>
              <a:rPr lang="es-MX" sz="3200" b="1" dirty="0">
                <a:solidFill>
                  <a:schemeClr val="accent1">
                    <a:lumMod val="50000"/>
                  </a:schemeClr>
                </a:solidFill>
                <a:latin typeface="Arial" panose="020B0604020202020204" pitchFamily="34" charset="0"/>
                <a:cs typeface="Arial" panose="020B0604020202020204" pitchFamily="34" charset="0"/>
              </a:rPr>
              <a:t>Otras características</a:t>
            </a:r>
          </a:p>
        </p:txBody>
      </p:sp>
      <p:sp>
        <p:nvSpPr>
          <p:cNvPr id="7" name="CuadroTexto 6">
            <a:extLst>
              <a:ext uri="{FF2B5EF4-FFF2-40B4-BE49-F238E27FC236}">
                <a16:creationId xmlns:a16="http://schemas.microsoft.com/office/drawing/2014/main" id="{B54B6A2C-2B9C-4150-9390-E1D08270EB0E}"/>
              </a:ext>
            </a:extLst>
          </p:cNvPr>
          <p:cNvSpPr txBox="1"/>
          <p:nvPr/>
        </p:nvSpPr>
        <p:spPr>
          <a:xfrm>
            <a:off x="976369" y="908654"/>
            <a:ext cx="10163061" cy="5170646"/>
          </a:xfrm>
          <a:prstGeom prst="rect">
            <a:avLst/>
          </a:prstGeom>
          <a:noFill/>
        </p:spPr>
        <p:txBody>
          <a:bodyPr wrap="square">
            <a:spAutoFit/>
          </a:bodyPr>
          <a:lstStyle/>
          <a:p>
            <a:pPr marL="285750" indent="-285750" algn="just">
              <a:buFont typeface="Arial" panose="020B0604020202020204" pitchFamily="34" charset="0"/>
              <a:buChar char="•"/>
            </a:pPr>
            <a:r>
              <a:rPr lang="es-MX" sz="2400" dirty="0">
                <a:solidFill>
                  <a:schemeClr val="accent1">
                    <a:lumMod val="75000"/>
                  </a:schemeClr>
                </a:solidFill>
                <a:latin typeface="Open Sans"/>
                <a:cs typeface="Arial" panose="020B0604020202020204" pitchFamily="34" charset="0"/>
              </a:rPr>
              <a:t>Sólo serán conservados a largo plazo si se considera que estos poseen un valor o carácter histórico. </a:t>
            </a:r>
          </a:p>
          <a:p>
            <a:pPr marL="285750" indent="-285750" algn="just">
              <a:buFont typeface="Arial" panose="020B0604020202020204" pitchFamily="34" charset="0"/>
              <a:buChar char="•"/>
            </a:pPr>
            <a:endParaRPr lang="es-MX" sz="2400" dirty="0">
              <a:solidFill>
                <a:schemeClr val="accent1">
                  <a:lumMod val="75000"/>
                </a:schemeClr>
              </a:solidFill>
              <a:latin typeface="Open Sans"/>
              <a:cs typeface="Arial" panose="020B0604020202020204" pitchFamily="34" charset="0"/>
            </a:endParaRPr>
          </a:p>
          <a:p>
            <a:pPr marL="285750" indent="-285750" algn="just">
              <a:buFont typeface="Arial" panose="020B0604020202020204" pitchFamily="34" charset="0"/>
              <a:buChar char="•"/>
            </a:pPr>
            <a:r>
              <a:rPr lang="es-MX" sz="2400" dirty="0">
                <a:solidFill>
                  <a:schemeClr val="accent1">
                    <a:lumMod val="75000"/>
                  </a:schemeClr>
                </a:solidFill>
                <a:latin typeface="Open Sans"/>
                <a:cs typeface="Arial" panose="020B0604020202020204" pitchFamily="34" charset="0"/>
              </a:rPr>
              <a:t>Los documentos de archivo no son creados con la intención explícita de que estos tengan un valor histórico.</a:t>
            </a:r>
          </a:p>
          <a:p>
            <a:pPr marL="285750" indent="-285750" algn="just">
              <a:buFont typeface="Arial" panose="020B0604020202020204" pitchFamily="34" charset="0"/>
              <a:buChar char="•"/>
            </a:pPr>
            <a:endParaRPr lang="es-MX" sz="2400" dirty="0">
              <a:solidFill>
                <a:schemeClr val="accent1">
                  <a:lumMod val="75000"/>
                </a:schemeClr>
              </a:solidFill>
              <a:latin typeface="Open Sans"/>
              <a:cs typeface="Arial" panose="020B0604020202020204" pitchFamily="34" charset="0"/>
            </a:endParaRPr>
          </a:p>
          <a:p>
            <a:pPr marL="285750" indent="-285750" algn="just">
              <a:buFont typeface="Arial" panose="020B0604020202020204" pitchFamily="34" charset="0"/>
              <a:buChar char="•"/>
            </a:pPr>
            <a:r>
              <a:rPr lang="es-MX" sz="2400" dirty="0">
                <a:solidFill>
                  <a:schemeClr val="accent1">
                    <a:lumMod val="75000"/>
                  </a:schemeClr>
                </a:solidFill>
                <a:latin typeface="Open Sans"/>
                <a:cs typeface="Arial" panose="020B0604020202020204" pitchFamily="34" charset="0"/>
              </a:rPr>
              <a:t>Un documento no tiene que ser necesariamente “viejo” para constituirse como documento de archivo, sino que tiene que tiene que ver su función de origen cumplimentada.</a:t>
            </a:r>
          </a:p>
          <a:p>
            <a:pPr marL="285750" indent="-285750" algn="just">
              <a:buFont typeface="Arial" panose="020B0604020202020204" pitchFamily="34" charset="0"/>
              <a:buChar char="•"/>
            </a:pPr>
            <a:endParaRPr lang="es-MX" sz="2400" dirty="0">
              <a:solidFill>
                <a:schemeClr val="accent1">
                  <a:lumMod val="75000"/>
                </a:schemeClr>
              </a:solidFill>
              <a:latin typeface="Open Sans"/>
              <a:cs typeface="Arial" panose="020B0604020202020204" pitchFamily="34" charset="0"/>
            </a:endParaRPr>
          </a:p>
          <a:p>
            <a:pPr marL="285750" indent="-285750" algn="just">
              <a:buFont typeface="Arial" panose="020B0604020202020204" pitchFamily="34" charset="0"/>
              <a:buChar char="•"/>
            </a:pPr>
            <a:r>
              <a:rPr lang="es-MX" sz="2400" dirty="0">
                <a:solidFill>
                  <a:schemeClr val="accent1">
                    <a:lumMod val="75000"/>
                  </a:schemeClr>
                </a:solidFill>
                <a:latin typeface="Open Sans"/>
                <a:cs typeface="Arial" panose="020B0604020202020204" pitchFamily="34" charset="0"/>
              </a:rPr>
              <a:t>Podemos encontrar documentos en una amplia gama de soportes y formatos analógicos y digitales. Es así que tenemos: documentos escritos, fotografías, grabaciones, por mencionar solo algunos.</a:t>
            </a:r>
          </a:p>
          <a:p>
            <a:endParaRPr lang="es-MX" dirty="0"/>
          </a:p>
        </p:txBody>
      </p:sp>
      <p:sp>
        <p:nvSpPr>
          <p:cNvPr id="9" name="Text Box 5">
            <a:extLst>
              <a:ext uri="{FF2B5EF4-FFF2-40B4-BE49-F238E27FC236}">
                <a16:creationId xmlns:a16="http://schemas.microsoft.com/office/drawing/2014/main" id="{E1D4773B-36C5-4A08-B5AB-A5588A5A41B2}"/>
              </a:ext>
            </a:extLst>
          </p:cNvPr>
          <p:cNvSpPr txBox="1">
            <a:spLocks noChangeArrowheads="1"/>
          </p:cNvSpPr>
          <p:nvPr/>
        </p:nvSpPr>
        <p:spPr bwMode="auto">
          <a:xfrm>
            <a:off x="6706123" y="36469"/>
            <a:ext cx="5143500" cy="517130"/>
          </a:xfrm>
          <a:prstGeom prst="rect">
            <a:avLst/>
          </a:prstGeom>
          <a:noFill/>
          <a:ln>
            <a:noFill/>
          </a:ln>
          <a:extLst>
            <a:ext uri="{909E8E84-426E-40dd-AFC4-6F175D3DCCD1}">
              <a14:hiddenFill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solidFill>
                  <a:srgbClr val="FFFFFF"/>
                </a:solidFill>
              </a14:hiddenFill>
            </a:ex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w="9525">
                <a:solidFill>
                  <a:srgbClr val="000000"/>
                </a:solidFill>
                <a:miter lim="800000"/>
                <a:headEnd/>
                <a:tailEnd/>
              </a14:hiddenLine>
            </a:ext>
          </a:extLst>
        </p:spPr>
        <p:txBody>
          <a:bodyPr rot="0" vert="horz" wrap="square" lIns="91440" tIns="45720" rIns="91440" bIns="45720" anchor="t" anchorCtr="0" upright="1">
            <a:noAutofit/>
          </a:bodyPr>
          <a:lstStyle/>
          <a:p>
            <a:pPr algn="r">
              <a:spcAft>
                <a:spcPts val="0"/>
              </a:spcAft>
            </a:pPr>
            <a:r>
              <a:rPr lang="es-ES" sz="1000" b="1" dirty="0">
                <a:solidFill>
                  <a:srgbClr val="365F91"/>
                </a:solidFill>
                <a:effectLst/>
                <a:latin typeface="Open Sans"/>
                <a:ea typeface="Times New Roman" panose="02020603050405020304" pitchFamily="18" charset="0"/>
                <a:cs typeface="Arial" panose="020B0604020202020204" pitchFamily="34" charset="0"/>
              </a:rPr>
              <a:t>SECRETARÍA GENERAL</a:t>
            </a:r>
          </a:p>
          <a:p>
            <a:pPr algn="r">
              <a:spcAft>
                <a:spcPts val="0"/>
              </a:spcAft>
            </a:pPr>
            <a:r>
              <a:rPr lang="es-ES" sz="1000" dirty="0">
                <a:solidFill>
                  <a:srgbClr val="004B70"/>
                </a:solidFill>
                <a:latin typeface="Open Sans"/>
                <a:ea typeface="Times New Roman" panose="02020603050405020304" pitchFamily="18" charset="0"/>
                <a:cs typeface="Arial" panose="020B0604020202020204" pitchFamily="34" charset="0"/>
              </a:rPr>
              <a:t>Dirección de Gestión y Archivos</a:t>
            </a:r>
          </a:p>
          <a:p>
            <a:pPr algn="r">
              <a:spcAft>
                <a:spcPts val="0"/>
              </a:spcAft>
            </a:pPr>
            <a:r>
              <a:rPr lang="es-ES" sz="1000" dirty="0">
                <a:solidFill>
                  <a:srgbClr val="004B70"/>
                </a:solidFill>
                <a:latin typeface="Open Sans"/>
                <a:ea typeface="Times New Roman" panose="02020603050405020304" pitchFamily="18" charset="0"/>
                <a:cs typeface="Arial" panose="020B0604020202020204" pitchFamily="34" charset="0"/>
              </a:rPr>
              <a:t>Departamento de Archivo de Trámite</a:t>
            </a:r>
            <a:endParaRPr lang="es-MX" sz="1000" dirty="0">
              <a:solidFill>
                <a:srgbClr val="004B70"/>
              </a:solidFill>
              <a:latin typeface="Open Sans"/>
              <a:ea typeface="Times New Roman" panose="02020603050405020304" pitchFamily="18" charset="0"/>
              <a:cs typeface="Arial" panose="020B0604020202020204" pitchFamily="34" charset="0"/>
            </a:endParaRPr>
          </a:p>
          <a:p>
            <a:pPr algn="r">
              <a:spcAft>
                <a:spcPts val="0"/>
              </a:spcAft>
            </a:pPr>
            <a:r>
              <a:rPr lang="es-ES" sz="1000" b="1" dirty="0">
                <a:solidFill>
                  <a:srgbClr val="004B70"/>
                </a:solidFill>
                <a:effectLst/>
                <a:latin typeface="Open Sans"/>
                <a:ea typeface="Times New Roman" panose="02020603050405020304" pitchFamily="18" charset="0"/>
                <a:cs typeface="Arial" panose="020B0604020202020204" pitchFamily="34" charset="0"/>
              </a:rPr>
              <a:t> </a:t>
            </a:r>
            <a:endParaRPr lang="es-MX" sz="1200" dirty="0">
              <a:effectLst/>
              <a:latin typeface="Times New Roman" panose="02020603050405020304" pitchFamily="18" charset="0"/>
              <a:ea typeface="Times New Roman" panose="02020603050405020304" pitchFamily="18" charset="0"/>
            </a:endParaRPr>
          </a:p>
          <a:p>
            <a:pPr algn="r">
              <a:spcAft>
                <a:spcPts val="0"/>
              </a:spcAft>
            </a:pPr>
            <a:r>
              <a:rPr lang="es-ES" sz="1000" b="1" dirty="0">
                <a:solidFill>
                  <a:srgbClr val="004B70"/>
                </a:solidFill>
                <a:effectLst/>
                <a:latin typeface="Open Sans"/>
                <a:ea typeface="Times New Roman" panose="02020603050405020304" pitchFamily="18" charset="0"/>
                <a:cs typeface="Arial" panose="020B0604020202020204" pitchFamily="34" charset="0"/>
              </a:rPr>
              <a:t> </a:t>
            </a:r>
            <a:endParaRPr lang="es-MX"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5234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D9460F4-0113-344F-B5C1-5396553DAAB4}"/>
              </a:ext>
            </a:extLst>
          </p:cNvPr>
          <p:cNvPicPr>
            <a:picLocks noChangeAspect="1"/>
          </p:cNvPicPr>
          <p:nvPr/>
        </p:nvPicPr>
        <p:blipFill>
          <a:blip r:embed="rId2"/>
          <a:stretch>
            <a:fillRect/>
          </a:stretch>
        </p:blipFill>
        <p:spPr>
          <a:xfrm>
            <a:off x="0" y="5060224"/>
            <a:ext cx="12192000" cy="1797776"/>
          </a:xfrm>
          <a:prstGeom prst="rect">
            <a:avLst/>
          </a:prstGeom>
        </p:spPr>
      </p:pic>
      <p:graphicFrame>
        <p:nvGraphicFramePr>
          <p:cNvPr id="10" name="Tabla 9">
            <a:extLst>
              <a:ext uri="{FF2B5EF4-FFF2-40B4-BE49-F238E27FC236}">
                <a16:creationId xmlns:a16="http://schemas.microsoft.com/office/drawing/2014/main" id="{B9C1CEB4-CF3B-4CCF-AEC7-434BD6561365}"/>
              </a:ext>
            </a:extLst>
          </p:cNvPr>
          <p:cNvGraphicFramePr>
            <a:graphicFrameLocks noGrp="1"/>
          </p:cNvGraphicFramePr>
          <p:nvPr>
            <p:extLst>
              <p:ext uri="{D42A27DB-BD31-4B8C-83A1-F6EECF244321}">
                <p14:modId xmlns:p14="http://schemas.microsoft.com/office/powerpoint/2010/main" val="1183375274"/>
              </p:ext>
            </p:extLst>
          </p:nvPr>
        </p:nvGraphicFramePr>
        <p:xfrm>
          <a:off x="803710" y="1797776"/>
          <a:ext cx="10014854" cy="3037303"/>
        </p:xfrm>
        <a:graphic>
          <a:graphicData uri="http://schemas.openxmlformats.org/drawingml/2006/table">
            <a:tbl>
              <a:tblPr firstRow="1" bandRow="1">
                <a:tableStyleId>{22838BEF-8BB2-4498-84A7-C5851F593DF1}</a:tableStyleId>
              </a:tblPr>
              <a:tblGrid>
                <a:gridCol w="4991887">
                  <a:extLst>
                    <a:ext uri="{9D8B030D-6E8A-4147-A177-3AD203B41FA5}">
                      <a16:colId xmlns:a16="http://schemas.microsoft.com/office/drawing/2014/main" val="20000"/>
                    </a:ext>
                  </a:extLst>
                </a:gridCol>
                <a:gridCol w="5022967">
                  <a:extLst>
                    <a:ext uri="{9D8B030D-6E8A-4147-A177-3AD203B41FA5}">
                      <a16:colId xmlns:a16="http://schemas.microsoft.com/office/drawing/2014/main" val="20001"/>
                    </a:ext>
                  </a:extLst>
                </a:gridCol>
              </a:tblGrid>
              <a:tr h="387621">
                <a:tc>
                  <a:txBody>
                    <a:bodyPr/>
                    <a:lstStyle/>
                    <a:p>
                      <a:r>
                        <a:rPr lang="es-ES" sz="1800" dirty="0"/>
                        <a:t>Es ejemplar único</a:t>
                      </a:r>
                      <a:endParaRPr lang="es-MX" sz="1800" dirty="0">
                        <a:latin typeface="Arial" panose="020B0604020202020204" pitchFamily="34" charset="0"/>
                        <a:cs typeface="Arial" panose="020B0604020202020204" pitchFamily="34" charset="0"/>
                      </a:endParaRPr>
                    </a:p>
                  </a:txBody>
                  <a:tcPr/>
                </a:tc>
                <a:tc>
                  <a:txBody>
                    <a:bodyPr/>
                    <a:lstStyle/>
                    <a:p>
                      <a:r>
                        <a:rPr lang="es-ES" sz="1800" dirty="0"/>
                        <a:t>Existen ejemplares múltiples</a:t>
                      </a:r>
                      <a:endParaRPr lang="es-MX"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343003">
                <a:tc>
                  <a:txBody>
                    <a:bodyPr/>
                    <a:lstStyle/>
                    <a:p>
                      <a:r>
                        <a:rPr lang="es-ES" sz="1800" dirty="0"/>
                        <a:t>Es patrimonio documental</a:t>
                      </a:r>
                      <a:endParaRPr lang="es-MX" sz="1800" dirty="0">
                        <a:latin typeface="Arial" panose="020B0604020202020204" pitchFamily="34" charset="0"/>
                        <a:cs typeface="Arial" panose="020B0604020202020204" pitchFamily="34" charset="0"/>
                      </a:endParaRPr>
                    </a:p>
                  </a:txBody>
                  <a:tcPr/>
                </a:tc>
                <a:tc>
                  <a:txBody>
                    <a:bodyPr/>
                    <a:lstStyle/>
                    <a:p>
                      <a:r>
                        <a:rPr lang="es-ES" sz="1800" dirty="0"/>
                        <a:t>No es patrimonio documental</a:t>
                      </a:r>
                      <a:endParaRPr lang="es-MX"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600256">
                <a:tc>
                  <a:txBody>
                    <a:bodyPr/>
                    <a:lstStyle/>
                    <a:p>
                      <a:r>
                        <a:rPr lang="es-ES" sz="1800" dirty="0"/>
                        <a:t>Es un conjunto orgánico, separados no tienen razón de ser</a:t>
                      </a:r>
                      <a:endParaRPr lang="es-MX" sz="1800" dirty="0">
                        <a:latin typeface="Arial" panose="020B0604020202020204" pitchFamily="34" charset="0"/>
                        <a:cs typeface="Arial" panose="020B0604020202020204" pitchFamily="34" charset="0"/>
                      </a:endParaRPr>
                    </a:p>
                  </a:txBody>
                  <a:tcPr/>
                </a:tc>
                <a:tc>
                  <a:txBody>
                    <a:bodyPr/>
                    <a:lstStyle/>
                    <a:p>
                      <a:r>
                        <a:rPr lang="es-ES" sz="1800" dirty="0"/>
                        <a:t>Es un conjunto artificial (por temas)</a:t>
                      </a:r>
                      <a:endParaRPr lang="es-MX"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857508">
                <a:tc>
                  <a:txBody>
                    <a:bodyPr/>
                    <a:lstStyle/>
                    <a:p>
                      <a:r>
                        <a:rPr lang="es-ES" sz="1800" dirty="0"/>
                        <a:t>Deben ser conservados en función de sus valores testimoniales y de patrimonio documental</a:t>
                      </a:r>
                      <a:endParaRPr lang="es-MX" sz="1800" dirty="0">
                        <a:latin typeface="Arial" panose="020B0604020202020204" pitchFamily="34" charset="0"/>
                        <a:cs typeface="Arial" panose="020B0604020202020204" pitchFamily="34" charset="0"/>
                      </a:endParaRPr>
                    </a:p>
                  </a:txBody>
                  <a:tcPr/>
                </a:tc>
                <a:tc>
                  <a:txBody>
                    <a:bodyPr/>
                    <a:lstStyle/>
                    <a:p>
                      <a:r>
                        <a:rPr lang="es-ES" sz="1800" dirty="0"/>
                        <a:t>Se puede destruir</a:t>
                      </a:r>
                      <a:endParaRPr lang="es-MX"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786334">
                <a:tc>
                  <a:txBody>
                    <a:bodyPr/>
                    <a:lstStyle/>
                    <a:p>
                      <a:r>
                        <a:rPr lang="es-ES" sz="1800" dirty="0"/>
                        <a:t>Deben</a:t>
                      </a:r>
                      <a:r>
                        <a:rPr lang="es-ES" sz="1800" baseline="0" dirty="0"/>
                        <a:t> recibir tratamiento archivístico</a:t>
                      </a:r>
                      <a:endParaRPr lang="es-MX" sz="1800" dirty="0">
                        <a:latin typeface="Arial" panose="020B0604020202020204" pitchFamily="34" charset="0"/>
                        <a:cs typeface="Arial" panose="020B0604020202020204" pitchFamily="34" charset="0"/>
                      </a:endParaRPr>
                    </a:p>
                  </a:txBody>
                  <a:tcPr/>
                </a:tc>
                <a:tc>
                  <a:txBody>
                    <a:bodyPr/>
                    <a:lstStyle/>
                    <a:p>
                      <a:r>
                        <a:rPr lang="es-ES" sz="1800" dirty="0"/>
                        <a:t>no deben recibir tratamiento archivístico y no deben ser enviados al archivo de concentración</a:t>
                      </a:r>
                      <a:endParaRPr lang="es-MX"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bl>
          </a:graphicData>
        </a:graphic>
      </p:graphicFrame>
      <p:sp>
        <p:nvSpPr>
          <p:cNvPr id="9" name="Text Box 5">
            <a:extLst>
              <a:ext uri="{FF2B5EF4-FFF2-40B4-BE49-F238E27FC236}">
                <a16:creationId xmlns:a16="http://schemas.microsoft.com/office/drawing/2014/main" id="{C0181E16-8EAA-4D0C-BB88-5CD24C26FDC6}"/>
              </a:ext>
            </a:extLst>
          </p:cNvPr>
          <p:cNvSpPr txBox="1">
            <a:spLocks noChangeArrowheads="1"/>
          </p:cNvSpPr>
          <p:nvPr/>
        </p:nvSpPr>
        <p:spPr bwMode="auto">
          <a:xfrm>
            <a:off x="6706123" y="36469"/>
            <a:ext cx="5143500" cy="517130"/>
          </a:xfrm>
          <a:prstGeom prst="rect">
            <a:avLst/>
          </a:prstGeom>
          <a:noFill/>
          <a:ln>
            <a:noFill/>
          </a:ln>
          <a:extLst>
            <a:ext uri="{909E8E84-426E-40dd-AFC4-6F175D3DCCD1}">
              <a14:hiddenFill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solidFill>
                  <a:srgbClr val="FFFFFF"/>
                </a:solidFill>
              </a14:hiddenFill>
            </a:ex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w="9525">
                <a:solidFill>
                  <a:srgbClr val="000000"/>
                </a:solidFill>
                <a:miter lim="800000"/>
                <a:headEnd/>
                <a:tailEnd/>
              </a14:hiddenLine>
            </a:ext>
          </a:extLst>
        </p:spPr>
        <p:txBody>
          <a:bodyPr rot="0" vert="horz" wrap="square" lIns="91440" tIns="45720" rIns="91440" bIns="45720" anchor="t" anchorCtr="0" upright="1">
            <a:noAutofit/>
          </a:bodyPr>
          <a:lstStyle/>
          <a:p>
            <a:pPr algn="r">
              <a:spcAft>
                <a:spcPts val="0"/>
              </a:spcAft>
            </a:pPr>
            <a:r>
              <a:rPr lang="es-ES" sz="1000" b="1" dirty="0">
                <a:solidFill>
                  <a:srgbClr val="365F91"/>
                </a:solidFill>
                <a:effectLst/>
                <a:latin typeface="Open Sans"/>
                <a:ea typeface="Times New Roman" panose="02020603050405020304" pitchFamily="18" charset="0"/>
                <a:cs typeface="Arial" panose="020B0604020202020204" pitchFamily="34" charset="0"/>
              </a:rPr>
              <a:t>SECRETARÍA GENERAL</a:t>
            </a:r>
          </a:p>
          <a:p>
            <a:pPr algn="r">
              <a:spcAft>
                <a:spcPts val="0"/>
              </a:spcAft>
            </a:pPr>
            <a:r>
              <a:rPr lang="es-ES" sz="1000" dirty="0">
                <a:solidFill>
                  <a:srgbClr val="004B70"/>
                </a:solidFill>
                <a:latin typeface="Open Sans"/>
                <a:ea typeface="Times New Roman" panose="02020603050405020304" pitchFamily="18" charset="0"/>
                <a:cs typeface="Arial" panose="020B0604020202020204" pitchFamily="34" charset="0"/>
              </a:rPr>
              <a:t>Dirección de Gestión y Archivos</a:t>
            </a:r>
          </a:p>
          <a:p>
            <a:pPr algn="r">
              <a:spcAft>
                <a:spcPts val="0"/>
              </a:spcAft>
            </a:pPr>
            <a:r>
              <a:rPr lang="es-ES" sz="1000" dirty="0">
                <a:solidFill>
                  <a:srgbClr val="004B70"/>
                </a:solidFill>
                <a:latin typeface="Open Sans"/>
                <a:ea typeface="Times New Roman" panose="02020603050405020304" pitchFamily="18" charset="0"/>
                <a:cs typeface="Arial" panose="020B0604020202020204" pitchFamily="34" charset="0"/>
              </a:rPr>
              <a:t>Departamento de Archivo de Trámite</a:t>
            </a:r>
            <a:endParaRPr lang="es-MX" sz="1000" dirty="0">
              <a:solidFill>
                <a:srgbClr val="004B70"/>
              </a:solidFill>
              <a:latin typeface="Open Sans"/>
              <a:ea typeface="Times New Roman" panose="02020603050405020304" pitchFamily="18" charset="0"/>
              <a:cs typeface="Arial" panose="020B0604020202020204" pitchFamily="34" charset="0"/>
            </a:endParaRPr>
          </a:p>
          <a:p>
            <a:pPr algn="r">
              <a:spcAft>
                <a:spcPts val="0"/>
              </a:spcAft>
            </a:pPr>
            <a:r>
              <a:rPr lang="es-ES" sz="1000" b="1" dirty="0">
                <a:solidFill>
                  <a:srgbClr val="004B70"/>
                </a:solidFill>
                <a:effectLst/>
                <a:latin typeface="Open Sans"/>
                <a:ea typeface="Times New Roman" panose="02020603050405020304" pitchFamily="18" charset="0"/>
                <a:cs typeface="Arial" panose="020B0604020202020204" pitchFamily="34" charset="0"/>
              </a:rPr>
              <a:t> </a:t>
            </a:r>
            <a:endParaRPr lang="es-MX" sz="1200" dirty="0">
              <a:effectLst/>
              <a:latin typeface="Times New Roman" panose="02020603050405020304" pitchFamily="18" charset="0"/>
              <a:ea typeface="Times New Roman" panose="02020603050405020304" pitchFamily="18" charset="0"/>
            </a:endParaRPr>
          </a:p>
          <a:p>
            <a:pPr algn="r">
              <a:spcAft>
                <a:spcPts val="0"/>
              </a:spcAft>
            </a:pPr>
            <a:r>
              <a:rPr lang="es-ES" sz="1000" b="1" dirty="0">
                <a:solidFill>
                  <a:srgbClr val="004B70"/>
                </a:solidFill>
                <a:effectLst/>
                <a:latin typeface="Open Sans"/>
                <a:ea typeface="Times New Roman" panose="02020603050405020304" pitchFamily="18" charset="0"/>
                <a:cs typeface="Arial" panose="020B0604020202020204" pitchFamily="34" charset="0"/>
              </a:rPr>
              <a:t> </a:t>
            </a:r>
            <a:endParaRPr lang="es-MX" sz="1200" dirty="0">
              <a:effectLst/>
              <a:latin typeface="Times New Roman" panose="02020603050405020304" pitchFamily="18" charset="0"/>
              <a:ea typeface="Times New Roman" panose="02020603050405020304" pitchFamily="18" charset="0"/>
            </a:endParaRPr>
          </a:p>
        </p:txBody>
      </p:sp>
      <p:graphicFrame>
        <p:nvGraphicFramePr>
          <p:cNvPr id="3" name="Tabla 5">
            <a:extLst>
              <a:ext uri="{FF2B5EF4-FFF2-40B4-BE49-F238E27FC236}">
                <a16:creationId xmlns:a16="http://schemas.microsoft.com/office/drawing/2014/main" id="{3237C3D6-A8CB-4CF0-83B9-951D170AA72F}"/>
              </a:ext>
            </a:extLst>
          </p:cNvPr>
          <p:cNvGraphicFramePr>
            <a:graphicFrameLocks noGrp="1"/>
          </p:cNvGraphicFramePr>
          <p:nvPr>
            <p:extLst>
              <p:ext uri="{D42A27DB-BD31-4B8C-83A1-F6EECF244321}">
                <p14:modId xmlns:p14="http://schemas.microsoft.com/office/powerpoint/2010/main" val="654492796"/>
              </p:ext>
            </p:extLst>
          </p:nvPr>
        </p:nvGraphicFramePr>
        <p:xfrm>
          <a:off x="803711" y="605601"/>
          <a:ext cx="10014853" cy="1554480"/>
        </p:xfrm>
        <a:graphic>
          <a:graphicData uri="http://schemas.openxmlformats.org/drawingml/2006/table">
            <a:tbl>
              <a:tblPr firstRow="1" bandRow="1">
                <a:tableStyleId>{5C22544A-7EE6-4342-B048-85BDC9FD1C3A}</a:tableStyleId>
              </a:tblPr>
              <a:tblGrid>
                <a:gridCol w="4991163">
                  <a:extLst>
                    <a:ext uri="{9D8B030D-6E8A-4147-A177-3AD203B41FA5}">
                      <a16:colId xmlns:a16="http://schemas.microsoft.com/office/drawing/2014/main" val="3105323458"/>
                    </a:ext>
                  </a:extLst>
                </a:gridCol>
                <a:gridCol w="5023690">
                  <a:extLst>
                    <a:ext uri="{9D8B030D-6E8A-4147-A177-3AD203B41FA5}">
                      <a16:colId xmlns:a16="http://schemas.microsoft.com/office/drawing/2014/main" val="1190152508"/>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3200" b="1" kern="1200" dirty="0">
                          <a:solidFill>
                            <a:schemeClr val="accent1">
                              <a:lumMod val="50000"/>
                            </a:schemeClr>
                          </a:solidFill>
                          <a:latin typeface="Arial" panose="020B0604020202020204" pitchFamily="34" charset="0"/>
                          <a:ea typeface="+mn-ea"/>
                          <a:cs typeface="Arial" panose="020B0604020202020204" pitchFamily="34" charset="0"/>
                        </a:rPr>
                        <a:t>Documentos de archivo </a:t>
                      </a:r>
                    </a:p>
                    <a:p>
                      <a:pPr marL="0" algn="l" defTabSz="914400" rtl="0" eaLnBrk="1" latinLnBrk="0" hangingPunct="1"/>
                      <a:endParaRPr lang="es-MX" sz="3200" b="1" kern="1200" dirty="0">
                        <a:solidFill>
                          <a:schemeClr val="accent1">
                            <a:lumMod val="50000"/>
                          </a:schemeClr>
                        </a:solidFill>
                        <a:latin typeface="Arial" panose="020B0604020202020204" pitchFamily="34" charset="0"/>
                        <a:ea typeface="+mn-ea"/>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3200" b="1" kern="1200" dirty="0">
                          <a:solidFill>
                            <a:schemeClr val="accent1">
                              <a:lumMod val="50000"/>
                            </a:schemeClr>
                          </a:solidFill>
                          <a:latin typeface="Arial" panose="020B0604020202020204" pitchFamily="34" charset="0"/>
                          <a:ea typeface="+mn-ea"/>
                          <a:cs typeface="Arial" panose="020B0604020202020204" pitchFamily="34" charset="0"/>
                        </a:rPr>
                        <a:t>Documentos de apoyo informativo</a:t>
                      </a:r>
                      <a:endParaRPr lang="es-MX" sz="3200" b="1" kern="1200" dirty="0">
                        <a:solidFill>
                          <a:schemeClr val="accent1">
                            <a:lumMod val="50000"/>
                          </a:schemeClr>
                        </a:solidFill>
                        <a:latin typeface="Arial" panose="020B0604020202020204" pitchFamily="34" charset="0"/>
                        <a:ea typeface="+mn-ea"/>
                        <a:cs typeface="Arial" panose="020B0604020202020204" pitchFamily="34" charset="0"/>
                      </a:endParaRPr>
                    </a:p>
                    <a:p>
                      <a:pPr marL="0" algn="l" defTabSz="914400" rtl="0" eaLnBrk="1" latinLnBrk="0" hangingPunct="1"/>
                      <a:endParaRPr lang="es-MX" sz="3200" b="1" kern="1200" dirty="0">
                        <a:solidFill>
                          <a:schemeClr val="accent1">
                            <a:lumMod val="50000"/>
                          </a:schemeClr>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576726666"/>
                  </a:ext>
                </a:extLst>
              </a:tr>
            </a:tbl>
          </a:graphicData>
        </a:graphic>
      </p:graphicFrame>
    </p:spTree>
    <p:extLst>
      <p:ext uri="{BB962C8B-B14F-4D97-AF65-F5344CB8AC3E}">
        <p14:creationId xmlns:p14="http://schemas.microsoft.com/office/powerpoint/2010/main" val="210283341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832</TotalTime>
  <Words>1765</Words>
  <Application>Microsoft Office PowerPoint</Application>
  <PresentationFormat>Panorámica</PresentationFormat>
  <Paragraphs>284</Paragraphs>
  <Slides>28</Slides>
  <Notes>0</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28</vt:i4>
      </vt:variant>
    </vt:vector>
  </HeadingPairs>
  <TitlesOfParts>
    <vt:vector size="39" baseType="lpstr">
      <vt:lpstr>Arial</vt:lpstr>
      <vt:lpstr>Arial Black</vt:lpstr>
      <vt:lpstr>Calibri</vt:lpstr>
      <vt:lpstr>Calibri Light</vt:lpstr>
      <vt:lpstr>Courier New</vt:lpstr>
      <vt:lpstr>Helvetica Neue</vt:lpstr>
      <vt:lpstr>Lucida Calligraphy</vt:lpstr>
      <vt:lpstr>Open Sans</vt:lpstr>
      <vt:lpstr>open_sans_lightregular</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U-01094OK</dc:creator>
  <cp:lastModifiedBy>U01086</cp:lastModifiedBy>
  <cp:revision>33</cp:revision>
  <dcterms:created xsi:type="dcterms:W3CDTF">2021-11-18T15:31:53Z</dcterms:created>
  <dcterms:modified xsi:type="dcterms:W3CDTF">2021-12-06T16:37:45Z</dcterms:modified>
</cp:coreProperties>
</file>