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595" r:id="rId3"/>
    <p:sldId id="562" r:id="rId4"/>
    <p:sldId id="573" r:id="rId5"/>
    <p:sldId id="574" r:id="rId6"/>
    <p:sldId id="568" r:id="rId7"/>
    <p:sldId id="569" r:id="rId8"/>
    <p:sldId id="572" r:id="rId9"/>
    <p:sldId id="590" r:id="rId10"/>
    <p:sldId id="604" r:id="rId11"/>
    <p:sldId id="591" r:id="rId12"/>
    <p:sldId id="596" r:id="rId13"/>
    <p:sldId id="593" r:id="rId14"/>
    <p:sldId id="594" r:id="rId15"/>
    <p:sldId id="598" r:id="rId16"/>
    <p:sldId id="597" r:id="rId17"/>
    <p:sldId id="599" r:id="rId18"/>
    <p:sldId id="600" r:id="rId19"/>
    <p:sldId id="601" r:id="rId20"/>
    <p:sldId id="605" r:id="rId21"/>
    <p:sldId id="602" r:id="rId22"/>
    <p:sldId id="603" r:id="rId23"/>
    <p:sldId id="338" r:id="rId24"/>
  </p:sldIdLst>
  <p:sldSz cx="9144000" cy="6858000" type="screen4x3"/>
  <p:notesSz cx="6735763" cy="98663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621"/>
    <a:srgbClr val="E9BF2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6" autoAdjust="0"/>
    <p:restoredTop sz="95164" autoAdjust="0"/>
  </p:normalViewPr>
  <p:slideViewPr>
    <p:cSldViewPr>
      <p:cViewPr varScale="1">
        <p:scale>
          <a:sx n="50" d="100"/>
          <a:sy n="50" d="100"/>
        </p:scale>
        <p:origin x="32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9782F-299F-4566-8035-0B24D11BBBC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C26C07D-6AAF-44FB-AA42-DC5C4E6071BE}">
      <dgm:prSet phldrT="[Texto]"/>
      <dgm:spPr/>
      <dgm:t>
        <a:bodyPr/>
        <a:lstStyle/>
        <a:p>
          <a:r>
            <a:rPr lang="es-MX" dirty="0" smtClean="0"/>
            <a:t>SUJETO OBLIGADO</a:t>
          </a:r>
        </a:p>
        <a:p>
          <a:r>
            <a:rPr lang="es-MX" dirty="0" smtClean="0"/>
            <a:t>(UNIDAD DE TRANSPARENCIA)</a:t>
          </a:r>
          <a:endParaRPr lang="es-MX" dirty="0"/>
        </a:p>
      </dgm:t>
    </dgm:pt>
    <dgm:pt modelId="{C3620DD3-64D1-443C-A10E-81E170C69D0E}" type="parTrans" cxnId="{DEB7A90A-DF24-47F9-9A56-1C19052E56C5}">
      <dgm:prSet/>
      <dgm:spPr/>
      <dgm:t>
        <a:bodyPr/>
        <a:lstStyle/>
        <a:p>
          <a:endParaRPr lang="es-MX"/>
        </a:p>
      </dgm:t>
    </dgm:pt>
    <dgm:pt modelId="{3C1EC7BE-7E4F-4547-B271-6B970C8FE636}" type="sibTrans" cxnId="{DEB7A90A-DF24-47F9-9A56-1C19052E56C5}">
      <dgm:prSet/>
      <dgm:spPr/>
      <dgm:t>
        <a:bodyPr/>
        <a:lstStyle/>
        <a:p>
          <a:endParaRPr lang="es-MX"/>
        </a:p>
      </dgm:t>
    </dgm:pt>
    <dgm:pt modelId="{3DC41839-939C-49F1-98A9-723107DD3254}">
      <dgm:prSet phldrT="[Texto]"/>
      <dgm:spPr/>
      <dgm:t>
        <a:bodyPr/>
        <a:lstStyle/>
        <a:p>
          <a:r>
            <a:rPr lang="es-MX" dirty="0" smtClean="0"/>
            <a:t>IMIPE</a:t>
          </a:r>
          <a:endParaRPr lang="es-MX" dirty="0"/>
        </a:p>
      </dgm:t>
    </dgm:pt>
    <dgm:pt modelId="{305CF28B-D76E-489A-911D-D6E4BD8CC907}" type="parTrans" cxnId="{31216813-12C5-4F34-84D1-D473D50E60F5}">
      <dgm:prSet/>
      <dgm:spPr/>
      <dgm:t>
        <a:bodyPr/>
        <a:lstStyle/>
        <a:p>
          <a:endParaRPr lang="es-MX"/>
        </a:p>
      </dgm:t>
    </dgm:pt>
    <dgm:pt modelId="{52C6BF79-EEAC-4E09-B83F-A9511051B5F4}" type="sibTrans" cxnId="{31216813-12C5-4F34-84D1-D473D50E60F5}">
      <dgm:prSet/>
      <dgm:spPr/>
      <dgm:t>
        <a:bodyPr/>
        <a:lstStyle/>
        <a:p>
          <a:endParaRPr lang="es-MX"/>
        </a:p>
      </dgm:t>
    </dgm:pt>
    <dgm:pt modelId="{1A622597-14E8-4B0A-9210-438EC7CDB2B9}">
      <dgm:prSet phldrT="[Texto]"/>
      <dgm:spPr/>
      <dgm:t>
        <a:bodyPr/>
        <a:lstStyle/>
        <a:p>
          <a:r>
            <a:rPr lang="es-MX" dirty="0" smtClean="0"/>
            <a:t>UNIDAD ADMINISTRATIVA</a:t>
          </a:r>
          <a:endParaRPr lang="es-MX" dirty="0"/>
        </a:p>
      </dgm:t>
    </dgm:pt>
    <dgm:pt modelId="{7A0465C1-54E4-4EC3-89A4-9EC43B5CD968}" type="parTrans" cxnId="{0E0C2AF2-AE47-489A-B606-7716B9125EF3}">
      <dgm:prSet/>
      <dgm:spPr/>
      <dgm:t>
        <a:bodyPr/>
        <a:lstStyle/>
        <a:p>
          <a:endParaRPr lang="es-MX"/>
        </a:p>
      </dgm:t>
    </dgm:pt>
    <dgm:pt modelId="{E88C0841-CC9C-4A6E-ABE6-1D8FE3A11A51}" type="sibTrans" cxnId="{0E0C2AF2-AE47-489A-B606-7716B9125EF3}">
      <dgm:prSet/>
      <dgm:spPr/>
      <dgm:t>
        <a:bodyPr/>
        <a:lstStyle/>
        <a:p>
          <a:endParaRPr lang="es-MX"/>
        </a:p>
      </dgm:t>
    </dgm:pt>
    <dgm:pt modelId="{D2F06B05-2584-4E4E-8474-E2A8FE24282F}">
      <dgm:prSet phldrT="[Texto]"/>
      <dgm:spPr/>
      <dgm:t>
        <a:bodyPr/>
        <a:lstStyle/>
        <a:p>
          <a:r>
            <a:rPr lang="es-MX" dirty="0" smtClean="0"/>
            <a:t>UNIDAD ADMINISTRATIVA</a:t>
          </a:r>
          <a:endParaRPr lang="es-MX" dirty="0"/>
        </a:p>
      </dgm:t>
    </dgm:pt>
    <dgm:pt modelId="{6A29351A-5280-4B87-98A1-47BFCB1C1513}" type="parTrans" cxnId="{4B3CBB78-64FC-4FAF-9F37-884EAD0942D9}">
      <dgm:prSet/>
      <dgm:spPr/>
      <dgm:t>
        <a:bodyPr/>
        <a:lstStyle/>
        <a:p>
          <a:endParaRPr lang="es-MX"/>
        </a:p>
      </dgm:t>
    </dgm:pt>
    <dgm:pt modelId="{781448E2-6334-4DC1-A01C-94F28E17EB78}" type="sibTrans" cxnId="{4B3CBB78-64FC-4FAF-9F37-884EAD0942D9}">
      <dgm:prSet/>
      <dgm:spPr/>
      <dgm:t>
        <a:bodyPr/>
        <a:lstStyle/>
        <a:p>
          <a:endParaRPr lang="es-MX"/>
        </a:p>
      </dgm:t>
    </dgm:pt>
    <dgm:pt modelId="{C21F9432-7749-4925-8A72-13830CEC2220}">
      <dgm:prSet phldrT="[Texto]"/>
      <dgm:spPr/>
      <dgm:t>
        <a:bodyPr/>
        <a:lstStyle/>
        <a:p>
          <a:r>
            <a:rPr lang="es-MX" dirty="0" smtClean="0"/>
            <a:t>UNIDAD ADMINISTRATIVA</a:t>
          </a:r>
          <a:endParaRPr lang="es-MX" dirty="0"/>
        </a:p>
      </dgm:t>
    </dgm:pt>
    <dgm:pt modelId="{06E676F2-0AC3-4950-86E9-12851C3A7D72}" type="parTrans" cxnId="{440ABF93-FF6A-45CB-9D63-FEE0532F24C5}">
      <dgm:prSet/>
      <dgm:spPr/>
      <dgm:t>
        <a:bodyPr/>
        <a:lstStyle/>
        <a:p>
          <a:endParaRPr lang="es-MX"/>
        </a:p>
      </dgm:t>
    </dgm:pt>
    <dgm:pt modelId="{B282FE42-5DB9-4DA0-B2BC-7519AF41869E}" type="sibTrans" cxnId="{440ABF93-FF6A-45CB-9D63-FEE0532F24C5}">
      <dgm:prSet/>
      <dgm:spPr/>
      <dgm:t>
        <a:bodyPr/>
        <a:lstStyle/>
        <a:p>
          <a:endParaRPr lang="es-MX"/>
        </a:p>
      </dgm:t>
    </dgm:pt>
    <dgm:pt modelId="{E0763F4E-2170-420E-B2BA-9F5DBE42D3A3}" type="pres">
      <dgm:prSet presAssocID="{B139782F-299F-4566-8035-0B24D11BBB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C853EA88-EF55-4E03-914C-639F68CD8F1B}" type="pres">
      <dgm:prSet presAssocID="{5C26C07D-6AAF-44FB-AA42-DC5C4E6071BE}" presName="singleCycle" presStyleCnt="0"/>
      <dgm:spPr/>
    </dgm:pt>
    <dgm:pt modelId="{7198E5F4-960A-41A7-9F06-50F51D448FC7}" type="pres">
      <dgm:prSet presAssocID="{5C26C07D-6AAF-44FB-AA42-DC5C4E6071BE}" presName="singleCenter" presStyleLbl="node1" presStyleIdx="0" presStyleCnt="5" custScaleX="207208" custScaleY="120065" custLinFactNeighborX="-2" custLinFactNeighborY="-8991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3715A64A-B658-46CF-AF62-BE6787588CA2}" type="pres">
      <dgm:prSet presAssocID="{305CF28B-D76E-489A-911D-D6E4BD8CC907}" presName="Name56" presStyleLbl="parChTrans1D2" presStyleIdx="0" presStyleCnt="4"/>
      <dgm:spPr/>
      <dgm:t>
        <a:bodyPr/>
        <a:lstStyle/>
        <a:p>
          <a:endParaRPr lang="es-MX"/>
        </a:p>
      </dgm:t>
    </dgm:pt>
    <dgm:pt modelId="{1BCCA8E1-C305-440E-A31E-99CB10410663}" type="pres">
      <dgm:prSet presAssocID="{3DC41839-939C-49F1-98A9-723107DD3254}" presName="text0" presStyleLbl="node1" presStyleIdx="1" presStyleCnt="5" custScaleX="2176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54817A-A023-49FE-BD78-BD77D7D5C56D}" type="pres">
      <dgm:prSet presAssocID="{7A0465C1-54E4-4EC3-89A4-9EC43B5CD968}" presName="Name56" presStyleLbl="parChTrans1D2" presStyleIdx="1" presStyleCnt="4"/>
      <dgm:spPr/>
      <dgm:t>
        <a:bodyPr/>
        <a:lstStyle/>
        <a:p>
          <a:endParaRPr lang="es-MX"/>
        </a:p>
      </dgm:t>
    </dgm:pt>
    <dgm:pt modelId="{F62F265F-4296-4D81-A386-82DC1935ACF8}" type="pres">
      <dgm:prSet presAssocID="{1A622597-14E8-4B0A-9210-438EC7CDB2B9}" presName="text0" presStyleLbl="node1" presStyleIdx="2" presStyleCnt="5" custScaleX="227829" custRadScaleRad="195887" custRadScaleInc="699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18B8D8-28F8-4AD0-ABEF-BBD6D04793F9}" type="pres">
      <dgm:prSet presAssocID="{06E676F2-0AC3-4950-86E9-12851C3A7D72}" presName="Name56" presStyleLbl="parChTrans1D2" presStyleIdx="2" presStyleCnt="4"/>
      <dgm:spPr/>
      <dgm:t>
        <a:bodyPr/>
        <a:lstStyle/>
        <a:p>
          <a:endParaRPr lang="es-MX"/>
        </a:p>
      </dgm:t>
    </dgm:pt>
    <dgm:pt modelId="{D8068351-A798-4AA9-BE53-BC21322712D1}" type="pres">
      <dgm:prSet presAssocID="{C21F9432-7749-4925-8A72-13830CEC2220}" presName="text0" presStyleLbl="node1" presStyleIdx="3" presStyleCnt="5" custScaleX="2164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D32F92-4377-4395-B4E2-FDB284EE6A87}" type="pres">
      <dgm:prSet presAssocID="{6A29351A-5280-4B87-98A1-47BFCB1C1513}" presName="Name56" presStyleLbl="parChTrans1D2" presStyleIdx="3" presStyleCnt="4"/>
      <dgm:spPr/>
      <dgm:t>
        <a:bodyPr/>
        <a:lstStyle/>
        <a:p>
          <a:endParaRPr lang="es-MX"/>
        </a:p>
      </dgm:t>
    </dgm:pt>
    <dgm:pt modelId="{7701976E-BF5D-47FE-B01D-C649DBD30C9A}" type="pres">
      <dgm:prSet presAssocID="{D2F06B05-2584-4E4E-8474-E2A8FE24282F}" presName="text0" presStyleLbl="node1" presStyleIdx="4" presStyleCnt="5" custScaleX="221646" custRadScaleRad="191050" custRadScaleInc="-719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728EC4-D05D-4E70-89D0-C191C2C21CA1}" type="presOf" srcId="{7A0465C1-54E4-4EC3-89A4-9EC43B5CD968}" destId="{F254817A-A023-49FE-BD78-BD77D7D5C56D}" srcOrd="0" destOrd="0" presId="urn:microsoft.com/office/officeart/2008/layout/RadialCluster"/>
    <dgm:cxn modelId="{DEE76F2B-2C01-43F8-BBDA-BE1A2376FE9B}" type="presOf" srcId="{305CF28B-D76E-489A-911D-D6E4BD8CC907}" destId="{3715A64A-B658-46CF-AF62-BE6787588CA2}" srcOrd="0" destOrd="0" presId="urn:microsoft.com/office/officeart/2008/layout/RadialCluster"/>
    <dgm:cxn modelId="{DEB7A90A-DF24-47F9-9A56-1C19052E56C5}" srcId="{B139782F-299F-4566-8035-0B24D11BBBC7}" destId="{5C26C07D-6AAF-44FB-AA42-DC5C4E6071BE}" srcOrd="0" destOrd="0" parTransId="{C3620DD3-64D1-443C-A10E-81E170C69D0E}" sibTransId="{3C1EC7BE-7E4F-4547-B271-6B970C8FE636}"/>
    <dgm:cxn modelId="{0E0C2AF2-AE47-489A-B606-7716B9125EF3}" srcId="{5C26C07D-6AAF-44FB-AA42-DC5C4E6071BE}" destId="{1A622597-14E8-4B0A-9210-438EC7CDB2B9}" srcOrd="1" destOrd="0" parTransId="{7A0465C1-54E4-4EC3-89A4-9EC43B5CD968}" sibTransId="{E88C0841-CC9C-4A6E-ABE6-1D8FE3A11A51}"/>
    <dgm:cxn modelId="{BD7DEA1E-B935-411C-B432-13DA4E266E1B}" type="presOf" srcId="{3DC41839-939C-49F1-98A9-723107DD3254}" destId="{1BCCA8E1-C305-440E-A31E-99CB10410663}" srcOrd="0" destOrd="0" presId="urn:microsoft.com/office/officeart/2008/layout/RadialCluster"/>
    <dgm:cxn modelId="{08A18B3E-AE12-475B-9DA9-393DA1D39EC5}" type="presOf" srcId="{B139782F-299F-4566-8035-0B24D11BBBC7}" destId="{E0763F4E-2170-420E-B2BA-9F5DBE42D3A3}" srcOrd="0" destOrd="0" presId="urn:microsoft.com/office/officeart/2008/layout/RadialCluster"/>
    <dgm:cxn modelId="{2731D2FF-7658-4E62-B793-57A967C0647E}" type="presOf" srcId="{C21F9432-7749-4925-8A72-13830CEC2220}" destId="{D8068351-A798-4AA9-BE53-BC21322712D1}" srcOrd="0" destOrd="0" presId="urn:microsoft.com/office/officeart/2008/layout/RadialCluster"/>
    <dgm:cxn modelId="{B5909096-3B50-498B-AC26-8C71E0010173}" type="presOf" srcId="{06E676F2-0AC3-4950-86E9-12851C3A7D72}" destId="{BB18B8D8-28F8-4AD0-ABEF-BBD6D04793F9}" srcOrd="0" destOrd="0" presId="urn:microsoft.com/office/officeart/2008/layout/RadialCluster"/>
    <dgm:cxn modelId="{31216813-12C5-4F34-84D1-D473D50E60F5}" srcId="{5C26C07D-6AAF-44FB-AA42-DC5C4E6071BE}" destId="{3DC41839-939C-49F1-98A9-723107DD3254}" srcOrd="0" destOrd="0" parTransId="{305CF28B-D76E-489A-911D-D6E4BD8CC907}" sibTransId="{52C6BF79-EEAC-4E09-B83F-A9511051B5F4}"/>
    <dgm:cxn modelId="{E5D28B31-415F-4E4F-9E2E-21D91CB0BAC5}" type="presOf" srcId="{5C26C07D-6AAF-44FB-AA42-DC5C4E6071BE}" destId="{7198E5F4-960A-41A7-9F06-50F51D448FC7}" srcOrd="0" destOrd="0" presId="urn:microsoft.com/office/officeart/2008/layout/RadialCluster"/>
    <dgm:cxn modelId="{C26B58D1-71AB-44E0-887E-DBAC726F39EC}" type="presOf" srcId="{1A622597-14E8-4B0A-9210-438EC7CDB2B9}" destId="{F62F265F-4296-4D81-A386-82DC1935ACF8}" srcOrd="0" destOrd="0" presId="urn:microsoft.com/office/officeart/2008/layout/RadialCluster"/>
    <dgm:cxn modelId="{4B3CBB78-64FC-4FAF-9F37-884EAD0942D9}" srcId="{5C26C07D-6AAF-44FB-AA42-DC5C4E6071BE}" destId="{D2F06B05-2584-4E4E-8474-E2A8FE24282F}" srcOrd="3" destOrd="0" parTransId="{6A29351A-5280-4B87-98A1-47BFCB1C1513}" sibTransId="{781448E2-6334-4DC1-A01C-94F28E17EB78}"/>
    <dgm:cxn modelId="{440ABF93-FF6A-45CB-9D63-FEE0532F24C5}" srcId="{5C26C07D-6AAF-44FB-AA42-DC5C4E6071BE}" destId="{C21F9432-7749-4925-8A72-13830CEC2220}" srcOrd="2" destOrd="0" parTransId="{06E676F2-0AC3-4950-86E9-12851C3A7D72}" sibTransId="{B282FE42-5DB9-4DA0-B2BC-7519AF41869E}"/>
    <dgm:cxn modelId="{FD529029-EEFA-4AF3-88BA-AFDB0D339C97}" type="presOf" srcId="{D2F06B05-2584-4E4E-8474-E2A8FE24282F}" destId="{7701976E-BF5D-47FE-B01D-C649DBD30C9A}" srcOrd="0" destOrd="0" presId="urn:microsoft.com/office/officeart/2008/layout/RadialCluster"/>
    <dgm:cxn modelId="{D40398B1-5708-4168-BCA3-0866A0C666D8}" type="presOf" srcId="{6A29351A-5280-4B87-98A1-47BFCB1C1513}" destId="{C3D32F92-4377-4395-B4E2-FDB284EE6A87}" srcOrd="0" destOrd="0" presId="urn:microsoft.com/office/officeart/2008/layout/RadialCluster"/>
    <dgm:cxn modelId="{AC4A9715-6339-4D03-B2D2-52B5B71157BE}" type="presParOf" srcId="{E0763F4E-2170-420E-B2BA-9F5DBE42D3A3}" destId="{C853EA88-EF55-4E03-914C-639F68CD8F1B}" srcOrd="0" destOrd="0" presId="urn:microsoft.com/office/officeart/2008/layout/RadialCluster"/>
    <dgm:cxn modelId="{7AB925F9-7612-4900-BC52-F1F92D9AF051}" type="presParOf" srcId="{C853EA88-EF55-4E03-914C-639F68CD8F1B}" destId="{7198E5F4-960A-41A7-9F06-50F51D448FC7}" srcOrd="0" destOrd="0" presId="urn:microsoft.com/office/officeart/2008/layout/RadialCluster"/>
    <dgm:cxn modelId="{1C776EC6-3868-47DC-93E8-5309BE656BC8}" type="presParOf" srcId="{C853EA88-EF55-4E03-914C-639F68CD8F1B}" destId="{3715A64A-B658-46CF-AF62-BE6787588CA2}" srcOrd="1" destOrd="0" presId="urn:microsoft.com/office/officeart/2008/layout/RadialCluster"/>
    <dgm:cxn modelId="{A3D806D9-7E68-463A-B7A2-BE53623B3246}" type="presParOf" srcId="{C853EA88-EF55-4E03-914C-639F68CD8F1B}" destId="{1BCCA8E1-C305-440E-A31E-99CB10410663}" srcOrd="2" destOrd="0" presId="urn:microsoft.com/office/officeart/2008/layout/RadialCluster"/>
    <dgm:cxn modelId="{7B166CA7-48F5-419A-99B2-8C26CDE765AC}" type="presParOf" srcId="{C853EA88-EF55-4E03-914C-639F68CD8F1B}" destId="{F254817A-A023-49FE-BD78-BD77D7D5C56D}" srcOrd="3" destOrd="0" presId="urn:microsoft.com/office/officeart/2008/layout/RadialCluster"/>
    <dgm:cxn modelId="{F5FF3E03-8B91-4793-83EC-0A72A11DDAF2}" type="presParOf" srcId="{C853EA88-EF55-4E03-914C-639F68CD8F1B}" destId="{F62F265F-4296-4D81-A386-82DC1935ACF8}" srcOrd="4" destOrd="0" presId="urn:microsoft.com/office/officeart/2008/layout/RadialCluster"/>
    <dgm:cxn modelId="{60A849C3-2835-4588-9C02-8960D79CEFB9}" type="presParOf" srcId="{C853EA88-EF55-4E03-914C-639F68CD8F1B}" destId="{BB18B8D8-28F8-4AD0-ABEF-BBD6D04793F9}" srcOrd="5" destOrd="0" presId="urn:microsoft.com/office/officeart/2008/layout/RadialCluster"/>
    <dgm:cxn modelId="{8FC28272-A07F-4A00-B33E-5F0D97A69E3B}" type="presParOf" srcId="{C853EA88-EF55-4E03-914C-639F68CD8F1B}" destId="{D8068351-A798-4AA9-BE53-BC21322712D1}" srcOrd="6" destOrd="0" presId="urn:microsoft.com/office/officeart/2008/layout/RadialCluster"/>
    <dgm:cxn modelId="{F46EBF33-D930-45AE-9D4D-B405341D4008}" type="presParOf" srcId="{C853EA88-EF55-4E03-914C-639F68CD8F1B}" destId="{C3D32F92-4377-4395-B4E2-FDB284EE6A87}" srcOrd="7" destOrd="0" presId="urn:microsoft.com/office/officeart/2008/layout/RadialCluster"/>
    <dgm:cxn modelId="{7F7EA7A8-19DA-4F81-A538-2CE85365F20F}" type="presParOf" srcId="{C853EA88-EF55-4E03-914C-639F68CD8F1B}" destId="{7701976E-BF5D-47FE-B01D-C649DBD30C9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9782F-299F-4566-8035-0B24D11BBBC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C26C07D-6AAF-44FB-AA42-DC5C4E6071BE}">
      <dgm:prSet phldrT="[Texto]"/>
      <dgm:spPr/>
      <dgm:t>
        <a:bodyPr/>
        <a:lstStyle/>
        <a:p>
          <a:r>
            <a:rPr lang="es-MX" dirty="0" smtClean="0"/>
            <a:t>SUJETO OBLIGADO</a:t>
          </a:r>
        </a:p>
        <a:p>
          <a:r>
            <a:rPr lang="es-MX" dirty="0" smtClean="0"/>
            <a:t>(UNIDAD DE TRANSPARENCIA)</a:t>
          </a:r>
          <a:endParaRPr lang="es-MX" dirty="0"/>
        </a:p>
      </dgm:t>
    </dgm:pt>
    <dgm:pt modelId="{C3620DD3-64D1-443C-A10E-81E170C69D0E}" type="parTrans" cxnId="{DEB7A90A-DF24-47F9-9A56-1C19052E56C5}">
      <dgm:prSet/>
      <dgm:spPr/>
      <dgm:t>
        <a:bodyPr/>
        <a:lstStyle/>
        <a:p>
          <a:endParaRPr lang="es-MX"/>
        </a:p>
      </dgm:t>
    </dgm:pt>
    <dgm:pt modelId="{3C1EC7BE-7E4F-4547-B271-6B970C8FE636}" type="sibTrans" cxnId="{DEB7A90A-DF24-47F9-9A56-1C19052E56C5}">
      <dgm:prSet/>
      <dgm:spPr/>
      <dgm:t>
        <a:bodyPr/>
        <a:lstStyle/>
        <a:p>
          <a:endParaRPr lang="es-MX"/>
        </a:p>
      </dgm:t>
    </dgm:pt>
    <dgm:pt modelId="{3DC41839-939C-49F1-98A9-723107DD3254}">
      <dgm:prSet phldrT="[Texto]"/>
      <dgm:spPr/>
      <dgm:t>
        <a:bodyPr/>
        <a:lstStyle/>
        <a:p>
          <a:r>
            <a:rPr lang="es-MX" dirty="0" smtClean="0"/>
            <a:t>IMIPE</a:t>
          </a:r>
          <a:endParaRPr lang="es-MX" dirty="0"/>
        </a:p>
      </dgm:t>
    </dgm:pt>
    <dgm:pt modelId="{305CF28B-D76E-489A-911D-D6E4BD8CC907}" type="parTrans" cxnId="{31216813-12C5-4F34-84D1-D473D50E60F5}">
      <dgm:prSet/>
      <dgm:spPr/>
      <dgm:t>
        <a:bodyPr/>
        <a:lstStyle/>
        <a:p>
          <a:endParaRPr lang="es-MX"/>
        </a:p>
      </dgm:t>
    </dgm:pt>
    <dgm:pt modelId="{52C6BF79-EEAC-4E09-B83F-A9511051B5F4}" type="sibTrans" cxnId="{31216813-12C5-4F34-84D1-D473D50E60F5}">
      <dgm:prSet/>
      <dgm:spPr/>
      <dgm:t>
        <a:bodyPr/>
        <a:lstStyle/>
        <a:p>
          <a:endParaRPr lang="es-MX"/>
        </a:p>
      </dgm:t>
    </dgm:pt>
    <dgm:pt modelId="{1A622597-14E8-4B0A-9210-438EC7CDB2B9}">
      <dgm:prSet phldrT="[Texto]"/>
      <dgm:spPr/>
      <dgm:t>
        <a:bodyPr/>
        <a:lstStyle/>
        <a:p>
          <a:r>
            <a:rPr lang="es-MX" dirty="0" smtClean="0"/>
            <a:t>UNIDAD ADMINISTRATIVA</a:t>
          </a:r>
        </a:p>
        <a:p>
          <a:r>
            <a:rPr lang="es-MX" dirty="0" smtClean="0"/>
            <a:t>6 formatos</a:t>
          </a:r>
          <a:endParaRPr lang="es-MX" dirty="0"/>
        </a:p>
      </dgm:t>
    </dgm:pt>
    <dgm:pt modelId="{7A0465C1-54E4-4EC3-89A4-9EC43B5CD968}" type="parTrans" cxnId="{0E0C2AF2-AE47-489A-B606-7716B9125EF3}">
      <dgm:prSet/>
      <dgm:spPr/>
      <dgm:t>
        <a:bodyPr/>
        <a:lstStyle/>
        <a:p>
          <a:endParaRPr lang="es-MX"/>
        </a:p>
      </dgm:t>
    </dgm:pt>
    <dgm:pt modelId="{E88C0841-CC9C-4A6E-ABE6-1D8FE3A11A51}" type="sibTrans" cxnId="{0E0C2AF2-AE47-489A-B606-7716B9125EF3}">
      <dgm:prSet/>
      <dgm:spPr/>
      <dgm:t>
        <a:bodyPr/>
        <a:lstStyle/>
        <a:p>
          <a:endParaRPr lang="es-MX"/>
        </a:p>
      </dgm:t>
    </dgm:pt>
    <dgm:pt modelId="{D2F06B05-2584-4E4E-8474-E2A8FE24282F}">
      <dgm:prSet phldrT="[Texto]"/>
      <dgm:spPr/>
      <dgm:t>
        <a:bodyPr/>
        <a:lstStyle/>
        <a:p>
          <a:r>
            <a:rPr lang="es-MX" dirty="0" smtClean="0"/>
            <a:t>UNIDAD ADMINISTRATIVA</a:t>
          </a:r>
        </a:p>
        <a:p>
          <a:r>
            <a:rPr lang="es-MX" dirty="0" smtClean="0"/>
            <a:t>15 formatos</a:t>
          </a:r>
          <a:endParaRPr lang="es-MX" dirty="0"/>
        </a:p>
      </dgm:t>
    </dgm:pt>
    <dgm:pt modelId="{6A29351A-5280-4B87-98A1-47BFCB1C1513}" type="parTrans" cxnId="{4B3CBB78-64FC-4FAF-9F37-884EAD0942D9}">
      <dgm:prSet/>
      <dgm:spPr/>
      <dgm:t>
        <a:bodyPr/>
        <a:lstStyle/>
        <a:p>
          <a:endParaRPr lang="es-MX"/>
        </a:p>
      </dgm:t>
    </dgm:pt>
    <dgm:pt modelId="{781448E2-6334-4DC1-A01C-94F28E17EB78}" type="sibTrans" cxnId="{4B3CBB78-64FC-4FAF-9F37-884EAD0942D9}">
      <dgm:prSet/>
      <dgm:spPr/>
      <dgm:t>
        <a:bodyPr/>
        <a:lstStyle/>
        <a:p>
          <a:endParaRPr lang="es-MX"/>
        </a:p>
      </dgm:t>
    </dgm:pt>
    <dgm:pt modelId="{C21F9432-7749-4925-8A72-13830CEC2220}">
      <dgm:prSet phldrT="[Texto]"/>
      <dgm:spPr/>
      <dgm:t>
        <a:bodyPr/>
        <a:lstStyle/>
        <a:p>
          <a:r>
            <a:rPr lang="es-MX" dirty="0" smtClean="0"/>
            <a:t>UNIDAD ADMINISTRATIVA</a:t>
          </a:r>
        </a:p>
        <a:p>
          <a:r>
            <a:rPr lang="es-MX" dirty="0" smtClean="0"/>
            <a:t>9 Formatos</a:t>
          </a:r>
          <a:endParaRPr lang="es-MX" dirty="0"/>
        </a:p>
      </dgm:t>
    </dgm:pt>
    <dgm:pt modelId="{06E676F2-0AC3-4950-86E9-12851C3A7D72}" type="parTrans" cxnId="{440ABF93-FF6A-45CB-9D63-FEE0532F24C5}">
      <dgm:prSet/>
      <dgm:spPr/>
      <dgm:t>
        <a:bodyPr/>
        <a:lstStyle/>
        <a:p>
          <a:endParaRPr lang="es-MX"/>
        </a:p>
      </dgm:t>
    </dgm:pt>
    <dgm:pt modelId="{B282FE42-5DB9-4DA0-B2BC-7519AF41869E}" type="sibTrans" cxnId="{440ABF93-FF6A-45CB-9D63-FEE0532F24C5}">
      <dgm:prSet/>
      <dgm:spPr/>
      <dgm:t>
        <a:bodyPr/>
        <a:lstStyle/>
        <a:p>
          <a:endParaRPr lang="es-MX"/>
        </a:p>
      </dgm:t>
    </dgm:pt>
    <dgm:pt modelId="{E0763F4E-2170-420E-B2BA-9F5DBE42D3A3}" type="pres">
      <dgm:prSet presAssocID="{B139782F-299F-4566-8035-0B24D11BBB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C853EA88-EF55-4E03-914C-639F68CD8F1B}" type="pres">
      <dgm:prSet presAssocID="{5C26C07D-6AAF-44FB-AA42-DC5C4E6071BE}" presName="singleCycle" presStyleCnt="0"/>
      <dgm:spPr/>
    </dgm:pt>
    <dgm:pt modelId="{7198E5F4-960A-41A7-9F06-50F51D448FC7}" type="pres">
      <dgm:prSet presAssocID="{5C26C07D-6AAF-44FB-AA42-DC5C4E6071BE}" presName="singleCenter" presStyleLbl="node1" presStyleIdx="0" presStyleCnt="5" custScaleX="207208" custScaleY="120065" custLinFactNeighborX="-2" custLinFactNeighborY="-8991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3715A64A-B658-46CF-AF62-BE6787588CA2}" type="pres">
      <dgm:prSet presAssocID="{305CF28B-D76E-489A-911D-D6E4BD8CC907}" presName="Name56" presStyleLbl="parChTrans1D2" presStyleIdx="0" presStyleCnt="4"/>
      <dgm:spPr/>
      <dgm:t>
        <a:bodyPr/>
        <a:lstStyle/>
        <a:p>
          <a:endParaRPr lang="es-MX"/>
        </a:p>
      </dgm:t>
    </dgm:pt>
    <dgm:pt modelId="{1BCCA8E1-C305-440E-A31E-99CB10410663}" type="pres">
      <dgm:prSet presAssocID="{3DC41839-939C-49F1-98A9-723107DD3254}" presName="text0" presStyleLbl="node1" presStyleIdx="1" presStyleCnt="5" custScaleX="2176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54817A-A023-49FE-BD78-BD77D7D5C56D}" type="pres">
      <dgm:prSet presAssocID="{7A0465C1-54E4-4EC3-89A4-9EC43B5CD968}" presName="Name56" presStyleLbl="parChTrans1D2" presStyleIdx="1" presStyleCnt="4"/>
      <dgm:spPr/>
      <dgm:t>
        <a:bodyPr/>
        <a:lstStyle/>
        <a:p>
          <a:endParaRPr lang="es-MX"/>
        </a:p>
      </dgm:t>
    </dgm:pt>
    <dgm:pt modelId="{F62F265F-4296-4D81-A386-82DC1935ACF8}" type="pres">
      <dgm:prSet presAssocID="{1A622597-14E8-4B0A-9210-438EC7CDB2B9}" presName="text0" presStyleLbl="node1" presStyleIdx="2" presStyleCnt="5" custScaleX="227829" custRadScaleRad="195887" custRadScaleInc="699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18B8D8-28F8-4AD0-ABEF-BBD6D04793F9}" type="pres">
      <dgm:prSet presAssocID="{06E676F2-0AC3-4950-86E9-12851C3A7D72}" presName="Name56" presStyleLbl="parChTrans1D2" presStyleIdx="2" presStyleCnt="4"/>
      <dgm:spPr/>
      <dgm:t>
        <a:bodyPr/>
        <a:lstStyle/>
        <a:p>
          <a:endParaRPr lang="es-MX"/>
        </a:p>
      </dgm:t>
    </dgm:pt>
    <dgm:pt modelId="{D8068351-A798-4AA9-BE53-BC21322712D1}" type="pres">
      <dgm:prSet presAssocID="{C21F9432-7749-4925-8A72-13830CEC2220}" presName="text0" presStyleLbl="node1" presStyleIdx="3" presStyleCnt="5" custScaleX="2164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D32F92-4377-4395-B4E2-FDB284EE6A87}" type="pres">
      <dgm:prSet presAssocID="{6A29351A-5280-4B87-98A1-47BFCB1C1513}" presName="Name56" presStyleLbl="parChTrans1D2" presStyleIdx="3" presStyleCnt="4"/>
      <dgm:spPr/>
      <dgm:t>
        <a:bodyPr/>
        <a:lstStyle/>
        <a:p>
          <a:endParaRPr lang="es-MX"/>
        </a:p>
      </dgm:t>
    </dgm:pt>
    <dgm:pt modelId="{7701976E-BF5D-47FE-B01D-C649DBD30C9A}" type="pres">
      <dgm:prSet presAssocID="{D2F06B05-2584-4E4E-8474-E2A8FE24282F}" presName="text0" presStyleLbl="node1" presStyleIdx="4" presStyleCnt="5" custScaleX="221646" custRadScaleRad="191050" custRadScaleInc="-719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DFFAAC6-6063-4E71-A91A-4A36E396752F}" type="presOf" srcId="{06E676F2-0AC3-4950-86E9-12851C3A7D72}" destId="{BB18B8D8-28F8-4AD0-ABEF-BBD6D04793F9}" srcOrd="0" destOrd="0" presId="urn:microsoft.com/office/officeart/2008/layout/RadialCluster"/>
    <dgm:cxn modelId="{DEB7A90A-DF24-47F9-9A56-1C19052E56C5}" srcId="{B139782F-299F-4566-8035-0B24D11BBBC7}" destId="{5C26C07D-6AAF-44FB-AA42-DC5C4E6071BE}" srcOrd="0" destOrd="0" parTransId="{C3620DD3-64D1-443C-A10E-81E170C69D0E}" sibTransId="{3C1EC7BE-7E4F-4547-B271-6B970C8FE636}"/>
    <dgm:cxn modelId="{20ED7CF8-24E2-41C2-973F-1B314F1ED7D6}" type="presOf" srcId="{C21F9432-7749-4925-8A72-13830CEC2220}" destId="{D8068351-A798-4AA9-BE53-BC21322712D1}" srcOrd="0" destOrd="0" presId="urn:microsoft.com/office/officeart/2008/layout/RadialCluster"/>
    <dgm:cxn modelId="{88638108-7430-47F6-88A9-B479F2673456}" type="presOf" srcId="{7A0465C1-54E4-4EC3-89A4-9EC43B5CD968}" destId="{F254817A-A023-49FE-BD78-BD77D7D5C56D}" srcOrd="0" destOrd="0" presId="urn:microsoft.com/office/officeart/2008/layout/RadialCluster"/>
    <dgm:cxn modelId="{0E0C2AF2-AE47-489A-B606-7716B9125EF3}" srcId="{5C26C07D-6AAF-44FB-AA42-DC5C4E6071BE}" destId="{1A622597-14E8-4B0A-9210-438EC7CDB2B9}" srcOrd="1" destOrd="0" parTransId="{7A0465C1-54E4-4EC3-89A4-9EC43B5CD968}" sibTransId="{E88C0841-CC9C-4A6E-ABE6-1D8FE3A11A51}"/>
    <dgm:cxn modelId="{F50F9796-F7FA-4AA5-BF90-21B2EB8E6861}" type="presOf" srcId="{3DC41839-939C-49F1-98A9-723107DD3254}" destId="{1BCCA8E1-C305-440E-A31E-99CB10410663}" srcOrd="0" destOrd="0" presId="urn:microsoft.com/office/officeart/2008/layout/RadialCluster"/>
    <dgm:cxn modelId="{66BBFE25-4060-4986-AC19-8F0DE56BC976}" type="presOf" srcId="{B139782F-299F-4566-8035-0B24D11BBBC7}" destId="{E0763F4E-2170-420E-B2BA-9F5DBE42D3A3}" srcOrd="0" destOrd="0" presId="urn:microsoft.com/office/officeart/2008/layout/RadialCluster"/>
    <dgm:cxn modelId="{C42D42A7-2DB0-4286-95BD-A393482C1B39}" type="presOf" srcId="{1A622597-14E8-4B0A-9210-438EC7CDB2B9}" destId="{F62F265F-4296-4D81-A386-82DC1935ACF8}" srcOrd="0" destOrd="0" presId="urn:microsoft.com/office/officeart/2008/layout/RadialCluster"/>
    <dgm:cxn modelId="{31216813-12C5-4F34-84D1-D473D50E60F5}" srcId="{5C26C07D-6AAF-44FB-AA42-DC5C4E6071BE}" destId="{3DC41839-939C-49F1-98A9-723107DD3254}" srcOrd="0" destOrd="0" parTransId="{305CF28B-D76E-489A-911D-D6E4BD8CC907}" sibTransId="{52C6BF79-EEAC-4E09-B83F-A9511051B5F4}"/>
    <dgm:cxn modelId="{360E0319-0F01-48D1-9FBE-9743ADCDEF3F}" type="presOf" srcId="{6A29351A-5280-4B87-98A1-47BFCB1C1513}" destId="{C3D32F92-4377-4395-B4E2-FDB284EE6A87}" srcOrd="0" destOrd="0" presId="urn:microsoft.com/office/officeart/2008/layout/RadialCluster"/>
    <dgm:cxn modelId="{4B3CBB78-64FC-4FAF-9F37-884EAD0942D9}" srcId="{5C26C07D-6AAF-44FB-AA42-DC5C4E6071BE}" destId="{D2F06B05-2584-4E4E-8474-E2A8FE24282F}" srcOrd="3" destOrd="0" parTransId="{6A29351A-5280-4B87-98A1-47BFCB1C1513}" sibTransId="{781448E2-6334-4DC1-A01C-94F28E17EB78}"/>
    <dgm:cxn modelId="{88BF843C-55AE-465C-8732-E9BD118A2716}" type="presOf" srcId="{5C26C07D-6AAF-44FB-AA42-DC5C4E6071BE}" destId="{7198E5F4-960A-41A7-9F06-50F51D448FC7}" srcOrd="0" destOrd="0" presId="urn:microsoft.com/office/officeart/2008/layout/RadialCluster"/>
    <dgm:cxn modelId="{440ABF93-FF6A-45CB-9D63-FEE0532F24C5}" srcId="{5C26C07D-6AAF-44FB-AA42-DC5C4E6071BE}" destId="{C21F9432-7749-4925-8A72-13830CEC2220}" srcOrd="2" destOrd="0" parTransId="{06E676F2-0AC3-4950-86E9-12851C3A7D72}" sibTransId="{B282FE42-5DB9-4DA0-B2BC-7519AF41869E}"/>
    <dgm:cxn modelId="{787409FB-CA1E-49B4-B407-88B814AD91F2}" type="presOf" srcId="{305CF28B-D76E-489A-911D-D6E4BD8CC907}" destId="{3715A64A-B658-46CF-AF62-BE6787588CA2}" srcOrd="0" destOrd="0" presId="urn:microsoft.com/office/officeart/2008/layout/RadialCluster"/>
    <dgm:cxn modelId="{623AE66B-1B1B-49F7-AE46-D64FED18273E}" type="presOf" srcId="{D2F06B05-2584-4E4E-8474-E2A8FE24282F}" destId="{7701976E-BF5D-47FE-B01D-C649DBD30C9A}" srcOrd="0" destOrd="0" presId="urn:microsoft.com/office/officeart/2008/layout/RadialCluster"/>
    <dgm:cxn modelId="{30B038A6-AEF3-42C9-B2AB-E3ABAE9C378A}" type="presParOf" srcId="{E0763F4E-2170-420E-B2BA-9F5DBE42D3A3}" destId="{C853EA88-EF55-4E03-914C-639F68CD8F1B}" srcOrd="0" destOrd="0" presId="urn:microsoft.com/office/officeart/2008/layout/RadialCluster"/>
    <dgm:cxn modelId="{ADEA9A16-5ECD-446D-A51A-E028EEDA227B}" type="presParOf" srcId="{C853EA88-EF55-4E03-914C-639F68CD8F1B}" destId="{7198E5F4-960A-41A7-9F06-50F51D448FC7}" srcOrd="0" destOrd="0" presId="urn:microsoft.com/office/officeart/2008/layout/RadialCluster"/>
    <dgm:cxn modelId="{6C29DAF7-C145-4634-8EE0-C3E4DBD88C89}" type="presParOf" srcId="{C853EA88-EF55-4E03-914C-639F68CD8F1B}" destId="{3715A64A-B658-46CF-AF62-BE6787588CA2}" srcOrd="1" destOrd="0" presId="urn:microsoft.com/office/officeart/2008/layout/RadialCluster"/>
    <dgm:cxn modelId="{B12E6136-DF4B-4220-97BB-589F4435F299}" type="presParOf" srcId="{C853EA88-EF55-4E03-914C-639F68CD8F1B}" destId="{1BCCA8E1-C305-440E-A31E-99CB10410663}" srcOrd="2" destOrd="0" presId="urn:microsoft.com/office/officeart/2008/layout/RadialCluster"/>
    <dgm:cxn modelId="{4880555C-049E-4C1F-B6F9-2C82DD7A8D95}" type="presParOf" srcId="{C853EA88-EF55-4E03-914C-639F68CD8F1B}" destId="{F254817A-A023-49FE-BD78-BD77D7D5C56D}" srcOrd="3" destOrd="0" presId="urn:microsoft.com/office/officeart/2008/layout/RadialCluster"/>
    <dgm:cxn modelId="{53F9B420-06E4-4BF9-9450-57A8F26F0F9E}" type="presParOf" srcId="{C853EA88-EF55-4E03-914C-639F68CD8F1B}" destId="{F62F265F-4296-4D81-A386-82DC1935ACF8}" srcOrd="4" destOrd="0" presId="urn:microsoft.com/office/officeart/2008/layout/RadialCluster"/>
    <dgm:cxn modelId="{A2A6426B-FDB2-4CC7-A92A-4D4C464AF1DC}" type="presParOf" srcId="{C853EA88-EF55-4E03-914C-639F68CD8F1B}" destId="{BB18B8D8-28F8-4AD0-ABEF-BBD6D04793F9}" srcOrd="5" destOrd="0" presId="urn:microsoft.com/office/officeart/2008/layout/RadialCluster"/>
    <dgm:cxn modelId="{287399F6-6E80-439E-96A0-504EA754A855}" type="presParOf" srcId="{C853EA88-EF55-4E03-914C-639F68CD8F1B}" destId="{D8068351-A798-4AA9-BE53-BC21322712D1}" srcOrd="6" destOrd="0" presId="urn:microsoft.com/office/officeart/2008/layout/RadialCluster"/>
    <dgm:cxn modelId="{2DDE3376-E26A-48AA-AD4B-6E62208C4622}" type="presParOf" srcId="{C853EA88-EF55-4E03-914C-639F68CD8F1B}" destId="{C3D32F92-4377-4395-B4E2-FDB284EE6A87}" srcOrd="7" destOrd="0" presId="urn:microsoft.com/office/officeart/2008/layout/RadialCluster"/>
    <dgm:cxn modelId="{66030DA8-B636-4E66-AA75-F82E3DA47BED}" type="presParOf" srcId="{C853EA88-EF55-4E03-914C-639F68CD8F1B}" destId="{7701976E-BF5D-47FE-B01D-C649DBD30C9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8E5F4-960A-41A7-9F06-50F51D448FC7}">
      <dsp:nvSpPr>
        <dsp:cNvPr id="0" name=""/>
        <dsp:cNvSpPr/>
      </dsp:nvSpPr>
      <dsp:spPr>
        <a:xfrm>
          <a:off x="2869467" y="862086"/>
          <a:ext cx="2160166" cy="1251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SUJETO OBLIGADO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(UNIDAD DE TRANSPARENCIA)</a:t>
          </a:r>
          <a:endParaRPr lang="es-MX" sz="1800" kern="1200" dirty="0"/>
        </a:p>
      </dsp:txBody>
      <dsp:txXfrm>
        <a:off x="2930569" y="923188"/>
        <a:ext cx="2037962" cy="1129486"/>
      </dsp:txXfrm>
    </dsp:sp>
    <dsp:sp modelId="{3715A64A-B658-46CF-AF62-BE6787588CA2}">
      <dsp:nvSpPr>
        <dsp:cNvPr id="0" name=""/>
        <dsp:cNvSpPr/>
      </dsp:nvSpPr>
      <dsp:spPr>
        <a:xfrm rot="16200168">
          <a:off x="3867932" y="780433"/>
          <a:ext cx="163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30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CA8E1-C305-440E-A31E-99CB10410663}">
      <dsp:nvSpPr>
        <dsp:cNvPr id="0" name=""/>
        <dsp:cNvSpPr/>
      </dsp:nvSpPr>
      <dsp:spPr>
        <a:xfrm>
          <a:off x="3189639" y="298"/>
          <a:ext cx="1519932" cy="69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IMIPE</a:t>
          </a:r>
          <a:endParaRPr lang="es-MX" sz="3400" kern="1200" dirty="0"/>
        </a:p>
      </dsp:txBody>
      <dsp:txXfrm>
        <a:off x="3223736" y="34395"/>
        <a:ext cx="1451738" cy="630288"/>
      </dsp:txXfrm>
    </dsp:sp>
    <dsp:sp modelId="{F254817A-A023-49FE-BD78-BD77D7D5C56D}">
      <dsp:nvSpPr>
        <dsp:cNvPr id="0" name=""/>
        <dsp:cNvSpPr/>
      </dsp:nvSpPr>
      <dsp:spPr>
        <a:xfrm rot="2114211">
          <a:off x="4730293" y="2445166"/>
          <a:ext cx="11487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874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F265F-4296-4D81-A386-82DC1935ACF8}">
      <dsp:nvSpPr>
        <dsp:cNvPr id="0" name=""/>
        <dsp:cNvSpPr/>
      </dsp:nvSpPr>
      <dsp:spPr>
        <a:xfrm>
          <a:off x="5472530" y="2776554"/>
          <a:ext cx="1591345" cy="69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UNIDAD ADMINISTRATIVA</a:t>
          </a:r>
          <a:endParaRPr lang="es-MX" sz="1500" kern="1200" dirty="0"/>
        </a:p>
      </dsp:txBody>
      <dsp:txXfrm>
        <a:off x="5506627" y="2810651"/>
        <a:ext cx="1523151" cy="630288"/>
      </dsp:txXfrm>
    </dsp:sp>
    <dsp:sp modelId="{BB18B8D8-28F8-4AD0-ABEF-BBD6D04793F9}">
      <dsp:nvSpPr>
        <dsp:cNvPr id="0" name=""/>
        <dsp:cNvSpPr/>
      </dsp:nvSpPr>
      <dsp:spPr>
        <a:xfrm rot="5399883">
          <a:off x="3618344" y="2445016"/>
          <a:ext cx="6624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24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68351-A798-4AA9-BE53-BC21322712D1}">
      <dsp:nvSpPr>
        <dsp:cNvPr id="0" name=""/>
        <dsp:cNvSpPr/>
      </dsp:nvSpPr>
      <dsp:spPr>
        <a:xfrm>
          <a:off x="3193554" y="2776255"/>
          <a:ext cx="1512102" cy="69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UNIDAD ADMINISTRATIVA</a:t>
          </a:r>
          <a:endParaRPr lang="es-MX" sz="1500" kern="1200" dirty="0"/>
        </a:p>
      </dsp:txBody>
      <dsp:txXfrm>
        <a:off x="3227651" y="2810352"/>
        <a:ext cx="1443908" cy="630288"/>
      </dsp:txXfrm>
    </dsp:sp>
    <dsp:sp modelId="{C3D32F92-4377-4395-B4E2-FDB284EE6A87}">
      <dsp:nvSpPr>
        <dsp:cNvPr id="0" name=""/>
        <dsp:cNvSpPr/>
      </dsp:nvSpPr>
      <dsp:spPr>
        <a:xfrm rot="8629155">
          <a:off x="2079377" y="2445166"/>
          <a:ext cx="11227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271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1976E-BF5D-47FE-B01D-C649DBD30C9A}">
      <dsp:nvSpPr>
        <dsp:cNvPr id="0" name=""/>
        <dsp:cNvSpPr/>
      </dsp:nvSpPr>
      <dsp:spPr>
        <a:xfrm>
          <a:off x="936036" y="2776554"/>
          <a:ext cx="1548158" cy="69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UNIDAD ADMINISTRATIVA</a:t>
          </a:r>
          <a:endParaRPr lang="es-MX" sz="1500" kern="1200" dirty="0"/>
        </a:p>
      </dsp:txBody>
      <dsp:txXfrm>
        <a:off x="970133" y="2810651"/>
        <a:ext cx="1479964" cy="630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8E5F4-960A-41A7-9F06-50F51D448FC7}">
      <dsp:nvSpPr>
        <dsp:cNvPr id="0" name=""/>
        <dsp:cNvSpPr/>
      </dsp:nvSpPr>
      <dsp:spPr>
        <a:xfrm>
          <a:off x="2626659" y="1053960"/>
          <a:ext cx="2640952" cy="1530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SUJETO OBLIGADO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(UNIDAD DE TRANSPARENCIA)</a:t>
          </a:r>
          <a:endParaRPr lang="es-MX" sz="2200" kern="1200" dirty="0"/>
        </a:p>
      </dsp:txBody>
      <dsp:txXfrm>
        <a:off x="2701361" y="1128662"/>
        <a:ext cx="2491548" cy="1380874"/>
      </dsp:txXfrm>
    </dsp:sp>
    <dsp:sp modelId="{3715A64A-B658-46CF-AF62-BE6787588CA2}">
      <dsp:nvSpPr>
        <dsp:cNvPr id="0" name=""/>
        <dsp:cNvSpPr/>
      </dsp:nvSpPr>
      <dsp:spPr>
        <a:xfrm rot="16200168">
          <a:off x="3847351" y="954134"/>
          <a:ext cx="199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65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CA8E1-C305-440E-A31E-99CB10410663}">
      <dsp:nvSpPr>
        <dsp:cNvPr id="0" name=""/>
        <dsp:cNvSpPr/>
      </dsp:nvSpPr>
      <dsp:spPr>
        <a:xfrm>
          <a:off x="3018091" y="365"/>
          <a:ext cx="1858222" cy="85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IMIPE</a:t>
          </a:r>
          <a:endParaRPr lang="es-MX" sz="3500" kern="1200" dirty="0"/>
        </a:p>
      </dsp:txBody>
      <dsp:txXfrm>
        <a:off x="3059777" y="42051"/>
        <a:ext cx="1774850" cy="770570"/>
      </dsp:txXfrm>
    </dsp:sp>
    <dsp:sp modelId="{F254817A-A023-49FE-BD78-BD77D7D5C56D}">
      <dsp:nvSpPr>
        <dsp:cNvPr id="0" name=""/>
        <dsp:cNvSpPr/>
      </dsp:nvSpPr>
      <dsp:spPr>
        <a:xfrm rot="2114211">
          <a:off x="4901646" y="2989383"/>
          <a:ext cx="14044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441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F265F-4296-4D81-A386-82DC1935ACF8}">
      <dsp:nvSpPr>
        <dsp:cNvPr id="0" name=""/>
        <dsp:cNvSpPr/>
      </dsp:nvSpPr>
      <dsp:spPr>
        <a:xfrm>
          <a:off x="5809082" y="3394529"/>
          <a:ext cx="1945529" cy="85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UNIDAD ADMINISTRATIVA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6 formatos</a:t>
          </a:r>
          <a:endParaRPr lang="es-MX" sz="1500" kern="1200" dirty="0"/>
        </a:p>
      </dsp:txBody>
      <dsp:txXfrm>
        <a:off x="5850768" y="3436215"/>
        <a:ext cx="1862157" cy="770570"/>
      </dsp:txXfrm>
    </dsp:sp>
    <dsp:sp modelId="{BB18B8D8-28F8-4AD0-ABEF-BBD6D04793F9}">
      <dsp:nvSpPr>
        <dsp:cNvPr id="0" name=""/>
        <dsp:cNvSpPr/>
      </dsp:nvSpPr>
      <dsp:spPr>
        <a:xfrm rot="5399883">
          <a:off x="3542212" y="2989201"/>
          <a:ext cx="809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992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68351-A798-4AA9-BE53-BC21322712D1}">
      <dsp:nvSpPr>
        <dsp:cNvPr id="0" name=""/>
        <dsp:cNvSpPr/>
      </dsp:nvSpPr>
      <dsp:spPr>
        <a:xfrm>
          <a:off x="3022878" y="3394164"/>
          <a:ext cx="1848649" cy="85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UNIDAD ADMINISTRATIVA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9 Formatos</a:t>
          </a:r>
          <a:endParaRPr lang="es-MX" sz="1500" kern="1200" dirty="0"/>
        </a:p>
      </dsp:txBody>
      <dsp:txXfrm>
        <a:off x="3064564" y="3435850"/>
        <a:ext cx="1765277" cy="770570"/>
      </dsp:txXfrm>
    </dsp:sp>
    <dsp:sp modelId="{C3D32F92-4377-4395-B4E2-FDB284EE6A87}">
      <dsp:nvSpPr>
        <dsp:cNvPr id="0" name=""/>
        <dsp:cNvSpPr/>
      </dsp:nvSpPr>
      <dsp:spPr>
        <a:xfrm rot="8629155">
          <a:off x="1660719" y="2989383"/>
          <a:ext cx="13725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25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1976E-BF5D-47FE-B01D-C649DBD30C9A}">
      <dsp:nvSpPr>
        <dsp:cNvPr id="0" name=""/>
        <dsp:cNvSpPr/>
      </dsp:nvSpPr>
      <dsp:spPr>
        <a:xfrm>
          <a:off x="262907" y="3394529"/>
          <a:ext cx="1892730" cy="85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UNIDAD ADMINISTRATIVA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15 formatos</a:t>
          </a:r>
          <a:endParaRPr lang="es-MX" sz="1500" kern="1200" dirty="0"/>
        </a:p>
      </dsp:txBody>
      <dsp:txXfrm>
        <a:off x="304593" y="3436215"/>
        <a:ext cx="1809358" cy="770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E64C8-B3E4-46B4-B032-EDF4CD388E2B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A5BA-BF7A-4C28-B68B-A8FAC79D39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43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C34AF0-8976-4D9D-A868-CE2D0509025F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CE35BE-0730-4F9B-959E-C3A0E66D742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taformadetransparencia.org.mx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icardo\Pictures\Plantilla.- IMIP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40" y="620688"/>
            <a:ext cx="5175320" cy="367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472514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«Uso de los formatos 2018</a:t>
            </a:r>
          </a:p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Mejoras del SIPOT.»</a:t>
            </a:r>
          </a:p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2018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2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" y="30403"/>
            <a:ext cx="9133430" cy="68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 rot="10800000">
            <a:off x="7596337" y="3746061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0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just"/>
            <a:r>
              <a:rPr lang="es-MX" dirty="0" smtClean="0"/>
              <a:t>Borrar vía Formulario WEB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5496" y="1124744"/>
            <a:ext cx="9108504" cy="32849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MX" sz="2800" dirty="0" smtClean="0"/>
              <a:t>Esta opción sirve PRINCIPALMENTE  para borrar algún registro que tenga error o que se haya duplicado su publicación.</a:t>
            </a:r>
          </a:p>
          <a:p>
            <a:pPr marL="0" indent="0" algn="just">
              <a:buNone/>
            </a:pPr>
            <a:r>
              <a:rPr lang="es-MX" sz="2800" dirty="0"/>
              <a:t> </a:t>
            </a:r>
            <a:r>
              <a:rPr lang="es-MX" sz="2800" dirty="0" smtClean="0"/>
              <a:t>   SE RECOMIENDA MUCHO CUIDADO. Pues la información borrada, NO se podrá recuperar.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200" dirty="0" smtClean="0"/>
              <a:t>8. Identificar el registro a BORRAR, dar </a:t>
            </a:r>
            <a:r>
              <a:rPr lang="es-MX" sz="2200" dirty="0" err="1" smtClean="0"/>
              <a:t>click</a:t>
            </a:r>
            <a:r>
              <a:rPr lang="es-MX" sz="2200" dirty="0" smtClean="0"/>
              <a:t> en el RECUADRO de la izquierda.</a:t>
            </a:r>
            <a:endParaRPr lang="es-MX" sz="2800" dirty="0" smtClean="0"/>
          </a:p>
          <a:p>
            <a:pPr algn="just"/>
            <a:r>
              <a:rPr lang="es-MX" sz="2200" dirty="0" smtClean="0"/>
              <a:t>9</a:t>
            </a:r>
            <a:r>
              <a:rPr lang="es-MX" sz="2800" dirty="0" smtClean="0"/>
              <a:t>. </a:t>
            </a:r>
            <a:r>
              <a:rPr lang="es-MX" sz="2200" dirty="0" smtClean="0"/>
              <a:t>Oprimir el botón BORRAR.</a:t>
            </a:r>
            <a:endParaRPr lang="es-MX" sz="2800" dirty="0" smtClean="0"/>
          </a:p>
          <a:p>
            <a:pPr algn="just"/>
            <a:r>
              <a:rPr lang="es-MX" sz="2200" dirty="0" smtClean="0"/>
              <a:t>10. Se despliega leyenda de si estamos seguros de querer borrar, damos </a:t>
            </a:r>
            <a:r>
              <a:rPr lang="es-MX" sz="2200" dirty="0" err="1" smtClean="0"/>
              <a:t>click</a:t>
            </a:r>
            <a:r>
              <a:rPr lang="es-MX" sz="2200" dirty="0" smtClean="0"/>
              <a:t> en SI y se elimina el registro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8859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9"/>
            <a:ext cx="9684568" cy="68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123728" y="334986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/>
          <p:cNvSpPr/>
          <p:nvPr/>
        </p:nvSpPr>
        <p:spPr>
          <a:xfrm rot="12590079">
            <a:off x="6372270" y="2166423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derecha"/>
          <p:cNvSpPr/>
          <p:nvPr/>
        </p:nvSpPr>
        <p:spPr>
          <a:xfrm>
            <a:off x="179512" y="152776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derecha"/>
          <p:cNvSpPr/>
          <p:nvPr/>
        </p:nvSpPr>
        <p:spPr>
          <a:xfrm>
            <a:off x="2123728" y="393418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7573"/>
            <a:ext cx="9144000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Agregar Registro vía Formulario WEB.</a:t>
            </a:r>
          </a:p>
          <a:p>
            <a:pPr marL="0" indent="0" algn="ctr">
              <a:buNone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5496" y="1296144"/>
            <a:ext cx="9108504" cy="32849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MX" sz="2800" dirty="0" smtClean="0"/>
              <a:t>Esta opción sirve PRINCIPALMENTE  para AGREGAR algún registro que nos hubiera faltado incluir.</a:t>
            </a:r>
          </a:p>
          <a:p>
            <a:pPr marL="0" indent="0" algn="just">
              <a:buNone/>
            </a:pPr>
            <a:r>
              <a:rPr lang="es-MX" sz="2800" dirty="0" smtClean="0"/>
              <a:t>    </a:t>
            </a:r>
          </a:p>
          <a:p>
            <a:pPr algn="just"/>
            <a:r>
              <a:rPr lang="es-MX" sz="2200" dirty="0" smtClean="0"/>
              <a:t>8. Oprimir el botón «Agregar»</a:t>
            </a:r>
          </a:p>
          <a:p>
            <a:pPr algn="just"/>
            <a:r>
              <a:rPr lang="es-MX" sz="2200" dirty="0"/>
              <a:t>9</a:t>
            </a:r>
            <a:r>
              <a:rPr lang="es-MX" sz="2800" dirty="0"/>
              <a:t>. </a:t>
            </a:r>
            <a:r>
              <a:rPr lang="es-MX" sz="2200" dirty="0"/>
              <a:t>Se abre el formulario WEB.</a:t>
            </a:r>
            <a:endParaRPr lang="es-MX" sz="2800" dirty="0"/>
          </a:p>
          <a:p>
            <a:pPr algn="just"/>
            <a:r>
              <a:rPr lang="es-MX" sz="2200" dirty="0"/>
              <a:t>10. Se procede a </a:t>
            </a:r>
            <a:r>
              <a:rPr lang="es-MX" sz="2200" dirty="0" smtClean="0"/>
              <a:t>capturar </a:t>
            </a:r>
            <a:r>
              <a:rPr lang="es-MX" sz="2200" dirty="0"/>
              <a:t>los datos y se oprime el botón: </a:t>
            </a:r>
            <a:r>
              <a:rPr lang="es-MX" sz="2200" dirty="0" smtClean="0"/>
              <a:t>AGREGAR</a:t>
            </a:r>
          </a:p>
          <a:p>
            <a:pPr algn="just"/>
            <a:endParaRPr lang="es-MX" sz="2800" dirty="0" smtClean="0"/>
          </a:p>
          <a:p>
            <a:pPr marL="0" indent="0" algn="just">
              <a:buNone/>
            </a:pP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66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8" y="18142"/>
            <a:ext cx="9151888" cy="683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 rot="10800000">
            <a:off x="5734913" y="2348880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/>
          <p:cNvSpPr/>
          <p:nvPr/>
        </p:nvSpPr>
        <p:spPr>
          <a:xfrm rot="10800000">
            <a:off x="1994226" y="2146808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8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4755"/>
            <a:ext cx="9130613" cy="68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 rot="10800000">
            <a:off x="5148064" y="1816359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8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61" y="119482"/>
            <a:ext cx="8999435" cy="861246"/>
          </a:xfrm>
        </p:spPr>
        <p:txBody>
          <a:bodyPr/>
          <a:lstStyle/>
          <a:p>
            <a:r>
              <a:rPr lang="es-MX" sz="3600" dirty="0" smtClean="0"/>
              <a:t>MODIFICACION VIA CARGA DE ARCHIVO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568952" cy="34747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2400" dirty="0"/>
              <a:t>Esta opción sirve PRINCIPALMENTE  para actualizar los formatos en los que, los lineamientos nos indican que solo debo dejar publicada «La Información Vigente</a:t>
            </a:r>
            <a:r>
              <a:rPr lang="es-MX" sz="2400" dirty="0" smtClean="0"/>
              <a:t>».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8. Se oprime el botón descarga, con lo que la información previamente publicada en la PNT, SE DESCARGARÁ en un archivo de </a:t>
            </a:r>
            <a:r>
              <a:rPr lang="es-MX" sz="2400" dirty="0" err="1" smtClean="0"/>
              <a:t>excel</a:t>
            </a:r>
            <a:r>
              <a:rPr lang="es-MX" sz="2400" dirty="0" smtClean="0"/>
              <a:t>.</a:t>
            </a:r>
          </a:p>
          <a:p>
            <a:pPr algn="just"/>
            <a:r>
              <a:rPr lang="es-MX" sz="2400" dirty="0" smtClean="0"/>
              <a:t>9. Una vez teniendo el archivo, se modifica la información requerida, pudiendo ser por celda o columna.</a:t>
            </a:r>
          </a:p>
          <a:p>
            <a:pPr algn="just"/>
            <a:r>
              <a:rPr lang="es-MX" sz="2400" dirty="0" smtClean="0"/>
              <a:t>10. Se guarda el archivo.</a:t>
            </a:r>
          </a:p>
          <a:p>
            <a:pPr algn="just"/>
            <a:r>
              <a:rPr lang="es-MX" sz="2400" dirty="0" smtClean="0"/>
              <a:t>11. Se siguen los pasos para publicar un archivo nuevo  CON LA DIFERENCIA que </a:t>
            </a:r>
            <a:r>
              <a:rPr lang="es-MX" sz="2400" dirty="0"/>
              <a:t>En la ventana Tipo de carga.  Elegir: </a:t>
            </a:r>
            <a:r>
              <a:rPr lang="es-MX" sz="2400" dirty="0" smtClean="0"/>
              <a:t>CAMBIO</a:t>
            </a:r>
            <a:endParaRPr lang="es-MX" sz="2400" dirty="0"/>
          </a:p>
          <a:p>
            <a:pPr algn="just"/>
            <a:endParaRPr lang="es-MX" sz="2400" dirty="0" smtClean="0"/>
          </a:p>
          <a:p>
            <a:pPr algn="just"/>
            <a:endParaRPr lang="es-MX" sz="2400" dirty="0"/>
          </a:p>
          <a:p>
            <a:pPr marL="0" indent="0" algn="just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8484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34"/>
            <a:ext cx="9684568" cy="688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 rot="8237792">
            <a:off x="6940859" y="1827939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21522"/>
            <a:ext cx="9114408" cy="68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 rot="8237792">
            <a:off x="3571293" y="3772155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/>
          <p:cNvSpPr/>
          <p:nvPr/>
        </p:nvSpPr>
        <p:spPr>
          <a:xfrm rot="8237792">
            <a:off x="1483062" y="1357653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4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68952" cy="2664296"/>
          </a:xfrm>
        </p:spPr>
        <p:txBody>
          <a:bodyPr>
            <a:noAutofit/>
          </a:bodyPr>
          <a:lstStyle/>
          <a:p>
            <a:pPr algn="just"/>
            <a:r>
              <a:rPr lang="es-MX" sz="1600" b="1" dirty="0" smtClean="0"/>
              <a:t>En diversas opciones está habilitada una ventana denominada: NORMATIVIDAD, la cual tiene dos opciones a elegir. (En ella deberemos optar por:</a:t>
            </a:r>
          </a:p>
          <a:p>
            <a:r>
              <a:rPr lang="es-MX" sz="1600" b="1" dirty="0" smtClean="0"/>
              <a:t> </a:t>
            </a:r>
            <a:r>
              <a:rPr lang="es-MX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Normatividad </a:t>
            </a:r>
            <a:r>
              <a:rPr lang="es-MX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s-MX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OPCIÓN: </a:t>
            </a:r>
            <a:r>
              <a:rPr lang="es-MX" sz="2000" b="1" dirty="0" smtClean="0">
                <a:solidFill>
                  <a:schemeClr val="tx1"/>
                </a:solidFill>
              </a:rPr>
              <a:t>Ley </a:t>
            </a:r>
            <a:r>
              <a:rPr lang="es-MX" sz="2000" b="1" dirty="0">
                <a:solidFill>
                  <a:schemeClr val="tx1"/>
                </a:solidFill>
              </a:rPr>
              <a:t>de Transparencia y Acceso a la Información Pública del Estado de Morelos</a:t>
            </a:r>
            <a:r>
              <a:rPr lang="es-MX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PARA 2017 Y años </a:t>
            </a:r>
            <a:r>
              <a:rPr lang="es-MX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anteriores</a:t>
            </a:r>
          </a:p>
          <a:p>
            <a:pPr marL="0" indent="0">
              <a:buNone/>
            </a:pPr>
            <a:endParaRPr lang="es-MX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OPCIÓN</a:t>
            </a:r>
            <a:r>
              <a:rPr lang="es-MX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LTAIP </a:t>
            </a: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ESTADO DE MORELOS 2018</a:t>
            </a:r>
            <a:r>
              <a:rPr lang="es-MX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1600" b="1" dirty="0">
                <a:solidFill>
                  <a:srgbClr val="FF0000"/>
                </a:solidFill>
              </a:rPr>
              <a:t>PARA 2018</a:t>
            </a:r>
          </a:p>
          <a:p>
            <a:pPr marL="45720" indent="0" algn="just">
              <a:buNone/>
            </a:pPr>
            <a:endParaRPr lang="es-MX" sz="1600" b="1" dirty="0" smtClean="0"/>
          </a:p>
          <a:p>
            <a:pPr algn="just"/>
            <a:endParaRPr lang="es-MX" sz="1600" dirty="0" smtClean="0"/>
          </a:p>
          <a:p>
            <a:pPr marL="45720" indent="0" algn="just">
              <a:buNone/>
            </a:pPr>
            <a:endParaRPr lang="es-MX" sz="1600" dirty="0" smtClean="0"/>
          </a:p>
          <a:p>
            <a:pPr algn="just"/>
            <a:endParaRPr lang="es-MX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1" y="657819"/>
            <a:ext cx="1166111" cy="8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259632" y="44624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 dirty="0" smtClean="0"/>
              <a:t>CONSIDERACIONES IMPORTANTES</a:t>
            </a:r>
          </a:p>
          <a:p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7136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s-MX" sz="3600" dirty="0" smtClean="0"/>
              <a:t>¿Cómo identifico los nuevos formatos?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424936" cy="2304256"/>
          </a:xfrm>
        </p:spPr>
        <p:txBody>
          <a:bodyPr/>
          <a:lstStyle/>
          <a:p>
            <a:r>
              <a:rPr lang="es-MX" dirty="0" smtClean="0"/>
              <a:t>1.- Los formatos para cargar información de 2018, incluyen 3 Columnas que los anteriores formatos NO las incluían.</a:t>
            </a:r>
          </a:p>
          <a:p>
            <a:pPr marL="1698625" indent="-174625">
              <a:buFont typeface="Wingdings" pitchFamily="2" charset="2"/>
              <a:buChar char="v"/>
            </a:pPr>
            <a:r>
              <a:rPr lang="es-MX" dirty="0" smtClean="0"/>
              <a:t>Ejercicio</a:t>
            </a:r>
          </a:p>
          <a:p>
            <a:pPr marL="1698625" indent="-174625">
              <a:buFont typeface="Wingdings" pitchFamily="2" charset="2"/>
              <a:buChar char="v"/>
            </a:pPr>
            <a:r>
              <a:rPr lang="es-MX" dirty="0" smtClean="0"/>
              <a:t>Fecha de Inicio del periodo que se informa y</a:t>
            </a:r>
          </a:p>
          <a:p>
            <a:pPr marL="1698625" indent="-174625">
              <a:buFont typeface="Wingdings" pitchFamily="2" charset="2"/>
              <a:buChar char="v"/>
            </a:pPr>
            <a:r>
              <a:rPr lang="es-MX" dirty="0" smtClean="0"/>
              <a:t>Fecha de término del periodo que se informa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3573016"/>
            <a:ext cx="842493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2.- En la nomenclatura de los formatos, indica el año 2018. Ejemplo:</a:t>
            </a:r>
          </a:p>
          <a:p>
            <a:pPr marL="1698625" indent="-174625">
              <a:buFont typeface="Wingdings" pitchFamily="2" charset="2"/>
              <a:buChar char="v"/>
            </a:pPr>
            <a:r>
              <a:rPr lang="es-MX" dirty="0" smtClean="0"/>
              <a:t>LTAIPEM51 FI 2018</a:t>
            </a:r>
          </a:p>
          <a:p>
            <a:pPr marL="1698625" indent="-174625">
              <a:buFont typeface="Wingdings" pitchFamily="2" charset="2"/>
              <a:buChar char="v"/>
            </a:pPr>
            <a:r>
              <a:rPr lang="es-MX" dirty="0" smtClean="0"/>
              <a:t>LTAIPEM51 FII 2018</a:t>
            </a:r>
          </a:p>
        </p:txBody>
      </p:sp>
    </p:spTree>
    <p:extLst>
      <p:ext uri="{BB962C8B-B14F-4D97-AF65-F5344CB8AC3E}">
        <p14:creationId xmlns:p14="http://schemas.microsoft.com/office/powerpoint/2010/main" val="1852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 rot="16200000">
            <a:off x="-261535" y="3257980"/>
            <a:ext cx="1368152" cy="34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derecha"/>
          <p:cNvSpPr/>
          <p:nvPr/>
        </p:nvSpPr>
        <p:spPr>
          <a:xfrm rot="16200000">
            <a:off x="1688619" y="3257981"/>
            <a:ext cx="1368152" cy="34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Flecha derecha"/>
          <p:cNvSpPr/>
          <p:nvPr/>
        </p:nvSpPr>
        <p:spPr>
          <a:xfrm rot="10800000">
            <a:off x="4139952" y="1862825"/>
            <a:ext cx="1368152" cy="34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/>
          <p:cNvSpPr/>
          <p:nvPr/>
        </p:nvSpPr>
        <p:spPr>
          <a:xfrm rot="16200000">
            <a:off x="486364" y="3257980"/>
            <a:ext cx="1368152" cy="34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644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¿Cómo llenar las columnas:</a:t>
            </a:r>
          </a:p>
          <a:p>
            <a:pPr algn="ctr"/>
            <a:r>
              <a:rPr lang="es-MX" sz="2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Inicio del Periodo que se informa:</a:t>
            </a:r>
          </a:p>
          <a:p>
            <a:r>
              <a:rPr lang="es-MX" sz="2300" b="1" dirty="0"/>
              <a:t>S</a:t>
            </a:r>
            <a:r>
              <a:rPr lang="es-MX" sz="2300" b="1" dirty="0" smtClean="0"/>
              <a:t>e debe anotar el primer día del periodo que estoy informando,  ejemplo: si estoy informando el mes de marzo. Anotaré</a:t>
            </a:r>
          </a:p>
          <a:p>
            <a:pPr algn="ctr"/>
            <a:r>
              <a:rPr lang="es-MX" sz="2300" b="1" dirty="0" smtClean="0"/>
              <a:t>01/03/2018 </a:t>
            </a:r>
          </a:p>
          <a:p>
            <a:pPr algn="ctr"/>
            <a:r>
              <a:rPr lang="es-MX" sz="2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Fin del Periodo que se informa, </a:t>
            </a:r>
          </a:p>
          <a:p>
            <a:r>
              <a:rPr lang="es-MX" sz="2300" b="1" dirty="0"/>
              <a:t>Se debe anotar el </a:t>
            </a:r>
            <a:r>
              <a:rPr lang="es-MX" sz="2300" b="1" dirty="0" smtClean="0"/>
              <a:t>último </a:t>
            </a:r>
            <a:r>
              <a:rPr lang="es-MX" sz="2300" b="1" dirty="0"/>
              <a:t>día del periodo que estoy informando,  ejemplo: si estoy informando el mes de marzo. Anotaré</a:t>
            </a:r>
          </a:p>
          <a:p>
            <a:pPr algn="ctr"/>
            <a:r>
              <a:rPr lang="es-MX" sz="2300" b="1" dirty="0" smtClean="0"/>
              <a:t>31/03/2018</a:t>
            </a:r>
          </a:p>
          <a:p>
            <a:pPr algn="ctr"/>
            <a:r>
              <a:rPr lang="es-MX" sz="2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Actualización. </a:t>
            </a:r>
          </a:p>
          <a:p>
            <a:pPr algn="just"/>
            <a:r>
              <a:rPr lang="es-MX" sz="2300" b="1" dirty="0" smtClean="0"/>
              <a:t>Deberá estar comprendida entre el primer y último día del periodo que se informa. Ejemplo 19/03/2018 ó 31/03/2018</a:t>
            </a:r>
          </a:p>
          <a:p>
            <a:pPr algn="just"/>
            <a:r>
              <a:rPr lang="es-MX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 Si se trata de formatos en los que el lineamiento dice VIGENTE y la información NO CAMBIA de un mes a otro:</a:t>
            </a:r>
          </a:p>
          <a:p>
            <a:pPr algn="just"/>
            <a:r>
              <a:rPr lang="es-MX" sz="2300" b="1" dirty="0" smtClean="0"/>
              <a:t>SE CONSERVA LA ÚLTIMA FECHA EN QUE SE MODIFICÓ, pudiendo conservarse todo el año si la información fuese la misma. </a:t>
            </a:r>
            <a:endParaRPr lang="es-MX" sz="23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</a:t>
            </a:r>
            <a:r>
              <a:rPr lang="es-MX" sz="2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</a:p>
          <a:p>
            <a:r>
              <a:rPr lang="es-MX" sz="2300" b="1" dirty="0" smtClean="0"/>
              <a:t>Se deberá anotar una fecha entre los </a:t>
            </a:r>
            <a:r>
              <a:rPr lang="es-MX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diez primeros días del mes siguiente </a:t>
            </a:r>
            <a:r>
              <a:rPr lang="es-MX" sz="2300" b="1" dirty="0" smtClean="0"/>
              <a:t>al que estoy informando. Ejemplo: 10/04/2018</a:t>
            </a:r>
            <a:endParaRPr lang="es-MX" sz="2300" b="1" dirty="0"/>
          </a:p>
        </p:txBody>
      </p:sp>
    </p:spTree>
    <p:extLst>
      <p:ext uri="{BB962C8B-B14F-4D97-AF65-F5344CB8AC3E}">
        <p14:creationId xmlns:p14="http://schemas.microsoft.com/office/powerpoint/2010/main" val="32345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icardo\Pictures\Plantilla.- IMIP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¡Gracias por su atención!</a:t>
            </a:r>
            <a:endParaRPr lang="es-MX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16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rgbClr val="7030A0"/>
                </a:solidFill>
                <a:latin typeface="Century Gothic" pitchFamily="34" charset="0"/>
              </a:rPr>
              <a:t>Coordinación de Evaluación, Seguimiento y Vigilancia</a:t>
            </a:r>
          </a:p>
          <a:p>
            <a:pPr marL="0" indent="0" algn="ctr">
              <a:buNone/>
            </a:pPr>
            <a:endParaRPr lang="es-MX" dirty="0">
              <a:solidFill>
                <a:srgbClr val="7030A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rgbClr val="7030A0"/>
                </a:solidFill>
                <a:latin typeface="Century Gothic" pitchFamily="34" charset="0"/>
              </a:rPr>
              <a:t>Tel. 01 (777) 3622530 Ext. 150 .</a:t>
            </a:r>
          </a:p>
          <a:p>
            <a:pPr marL="0" indent="0" algn="ctr">
              <a:buNone/>
            </a:pPr>
            <a:endParaRPr lang="es-MX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Resultado de imagen para gracia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808312" cy="11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512511" cy="1633055"/>
          </a:xfrm>
        </p:spPr>
        <p:txBody>
          <a:bodyPr/>
          <a:lstStyle/>
          <a:p>
            <a:pPr algn="ctr"/>
            <a:r>
              <a:rPr lang="es-MX" dirty="0" smtClean="0"/>
              <a:t>UNIDADES ADMINISTRATIVAS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411560" y="3573016"/>
            <a:ext cx="6400800" cy="1944216"/>
          </a:xfrm>
        </p:spPr>
        <p:txBody>
          <a:bodyPr/>
          <a:lstStyle/>
          <a:p>
            <a:r>
              <a:rPr lang="es-MX" dirty="0" smtClean="0"/>
              <a:t>Llenado de formatos (De acuerdo a sus actividades y como les hayan sido asignados)</a:t>
            </a:r>
          </a:p>
          <a:p>
            <a:r>
              <a:rPr lang="es-MX" dirty="0" smtClean="0"/>
              <a:t>Publicación en la Plataforma Nacional de Transparencia.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1" y="657819"/>
            <a:ext cx="1166111" cy="8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916088" y="269776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Obligaciones:</a:t>
            </a:r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0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200800" cy="1728192"/>
          </a:xfrm>
        </p:spPr>
        <p:txBody>
          <a:bodyPr/>
          <a:lstStyle/>
          <a:p>
            <a:pPr algn="ctr"/>
            <a:r>
              <a:rPr lang="es-MX" dirty="0" smtClean="0"/>
              <a:t>Asignación de Claves de usuario y contraseña 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8480374"/>
              </p:ext>
            </p:extLst>
          </p:nvPr>
        </p:nvGraphicFramePr>
        <p:xfrm>
          <a:off x="755650" y="2420938"/>
          <a:ext cx="7920806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1" y="657819"/>
            <a:ext cx="1166111" cy="8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59632" y="404664"/>
            <a:ext cx="7200800" cy="172819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Asignación de Formatos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565513"/>
              </p:ext>
            </p:extLst>
          </p:nvPr>
        </p:nvGraphicFramePr>
        <p:xfrm>
          <a:off x="755576" y="1700808"/>
          <a:ext cx="792080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1" y="657819"/>
            <a:ext cx="1166111" cy="8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6444208" y="2852936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Ejemplo: 30 Formatos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53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PARA BAJAR LOS FORMATOS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12968" cy="5760640"/>
          </a:xfrm>
        </p:spPr>
        <p:txBody>
          <a:bodyPr>
            <a:normAutofit fontScale="85000" lnSpcReduction="20000"/>
          </a:bodyPr>
          <a:lstStyle/>
          <a:p>
            <a:r>
              <a:rPr lang="es-MX" sz="2400" dirty="0" smtClean="0"/>
              <a:t>Ingresa a la página: </a:t>
            </a:r>
            <a:r>
              <a:rPr lang="es-MX" sz="2400" dirty="0" smtClean="0">
                <a:hlinkClick r:id="rId2"/>
              </a:rPr>
              <a:t>www.plataformadetransparencia.org.mx</a:t>
            </a:r>
            <a:endParaRPr lang="es-MX" sz="2400" dirty="0" smtClean="0"/>
          </a:p>
          <a:p>
            <a:r>
              <a:rPr lang="es-MX" sz="2400" dirty="0" smtClean="0"/>
              <a:t>Ingresar usuario y contraseña</a:t>
            </a:r>
          </a:p>
          <a:p>
            <a:r>
              <a:rPr lang="es-MX" sz="2400" dirty="0" smtClean="0"/>
              <a:t>Inicio</a:t>
            </a:r>
          </a:p>
          <a:p>
            <a:r>
              <a:rPr lang="es-MX" sz="2400" dirty="0" smtClean="0"/>
              <a:t>Portales de obligaciones de transparencia</a:t>
            </a:r>
          </a:p>
          <a:p>
            <a:r>
              <a:rPr lang="es-MX" sz="2400" dirty="0" smtClean="0"/>
              <a:t>Carga de información</a:t>
            </a:r>
          </a:p>
          <a:p>
            <a:r>
              <a:rPr lang="es-MX" sz="2400" dirty="0" smtClean="0"/>
              <a:t>Carga de archivos</a:t>
            </a:r>
          </a:p>
          <a:p>
            <a:r>
              <a:rPr lang="es-MX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Normatividad </a:t>
            </a:r>
            <a:r>
              <a:rPr lang="es-MX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s-MX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</a:t>
            </a:r>
            <a:r>
              <a:rPr lang="es-MX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Transparencia y Acceso a la Información Pública del Estado de </a:t>
            </a:r>
            <a:r>
              <a:rPr lang="es-MX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Morelos. </a:t>
            </a:r>
            <a:r>
              <a:rPr lang="es-MX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2017 Y años anteriores</a:t>
            </a:r>
          </a:p>
          <a:p>
            <a:pPr marL="0" indent="0">
              <a:buNone/>
            </a:pPr>
            <a:r>
              <a:rPr lang="es-MX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LTAIP DEL ESTADO DE MORELOS </a:t>
            </a:r>
            <a:r>
              <a:rPr lang="es-MX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2018. PARA 2018</a:t>
            </a:r>
            <a:endParaRPr lang="es-MX" sz="1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/>
              <a:t>Oprimir botón : Buscar</a:t>
            </a:r>
          </a:p>
          <a:p>
            <a:r>
              <a:rPr lang="es-MX" sz="2400" dirty="0" smtClean="0"/>
              <a:t>Elegir Artículo y dar clic en el triángulo pequeño</a:t>
            </a:r>
          </a:p>
          <a:p>
            <a:r>
              <a:rPr lang="es-MX" sz="2400" dirty="0" smtClean="0"/>
              <a:t>Elegir Fracción (Formato) a descargar</a:t>
            </a:r>
          </a:p>
          <a:p>
            <a:r>
              <a:rPr lang="es-MX" sz="2400" dirty="0" smtClean="0"/>
              <a:t>Oprimir botón :descarga</a:t>
            </a:r>
          </a:p>
          <a:p>
            <a:r>
              <a:rPr lang="es-MX" sz="2400" dirty="0" smtClean="0"/>
              <a:t>Con ello se genera un archivo en Excel (formato) (Se guarda en la capeta descargas)</a:t>
            </a:r>
          </a:p>
          <a:p>
            <a:r>
              <a:rPr lang="es-MX" sz="2400" dirty="0" smtClean="0"/>
              <a:t>Se procede a su  llenado</a:t>
            </a:r>
            <a:endParaRPr lang="es-MX" sz="2400" dirty="0"/>
          </a:p>
          <a:p>
            <a:endParaRPr lang="es-MX" sz="2400" dirty="0"/>
          </a:p>
        </p:txBody>
      </p:sp>
      <p:sp>
        <p:nvSpPr>
          <p:cNvPr id="4" name="3 Flecha derecha"/>
          <p:cNvSpPr/>
          <p:nvPr/>
        </p:nvSpPr>
        <p:spPr>
          <a:xfrm rot="10800000">
            <a:off x="1835697" y="3530036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derecha"/>
          <p:cNvSpPr/>
          <p:nvPr/>
        </p:nvSpPr>
        <p:spPr>
          <a:xfrm rot="10800000">
            <a:off x="4788025" y="3789039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PARA PUBLICAR UN FORMATO NUEVO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5688632"/>
          </a:xfrm>
        </p:spPr>
        <p:txBody>
          <a:bodyPr>
            <a:normAutofit fontScale="92500" lnSpcReduction="10000"/>
          </a:bodyPr>
          <a:lstStyle/>
          <a:p>
            <a:r>
              <a:rPr lang="es-MX" sz="2200" dirty="0" smtClean="0"/>
              <a:t>En la ventana </a:t>
            </a:r>
            <a:r>
              <a:rPr lang="es-MX" sz="2200" dirty="0"/>
              <a:t>Carga de información</a:t>
            </a:r>
          </a:p>
          <a:p>
            <a:r>
              <a:rPr lang="es-MX" sz="2200" dirty="0" smtClean="0"/>
              <a:t>Elegir Carga de archivos</a:t>
            </a:r>
          </a:p>
          <a:p>
            <a:r>
              <a:rPr lang="es-MX" dirty="0"/>
              <a:t> </a:t>
            </a:r>
            <a:r>
              <a:rPr lang="es-MX" sz="2200" dirty="0" smtClean="0"/>
              <a:t>Normatividad </a:t>
            </a:r>
            <a:r>
              <a:rPr lang="es-MX" sz="2200" dirty="0"/>
              <a:t>: </a:t>
            </a:r>
            <a:r>
              <a:rPr lang="es-MX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Transparencia y Acceso a la Información Pública del Estado de Morelos.  PARA 2017 Y años anteriores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LTAIP DEL ESTADO DE MORELOS 2018. PARA 2018 </a:t>
            </a:r>
            <a:endParaRPr lang="es-MX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s-MX" sz="2200" dirty="0" smtClean="0"/>
              <a:t>Oprimir </a:t>
            </a:r>
            <a:r>
              <a:rPr lang="es-MX" sz="2200" dirty="0"/>
              <a:t>botón : Buscar</a:t>
            </a:r>
          </a:p>
          <a:p>
            <a:r>
              <a:rPr lang="es-MX" sz="2200" dirty="0"/>
              <a:t>Elegir Artículo y dar clic en el triángulo </a:t>
            </a:r>
            <a:r>
              <a:rPr lang="es-MX" sz="2200" dirty="0" smtClean="0"/>
              <a:t>pequeño</a:t>
            </a:r>
          </a:p>
          <a:p>
            <a:r>
              <a:rPr lang="es-MX" sz="2200" dirty="0"/>
              <a:t>Elegir Fracción (Formato) a </a:t>
            </a:r>
            <a:r>
              <a:rPr lang="es-MX" sz="2200" dirty="0" smtClean="0"/>
              <a:t>publicar</a:t>
            </a:r>
          </a:p>
          <a:p>
            <a:r>
              <a:rPr lang="es-MX" sz="2200" dirty="0" smtClean="0"/>
              <a:t>En la ventana Tipo de carga.  Elegir: ALTA</a:t>
            </a:r>
          </a:p>
          <a:p>
            <a:r>
              <a:rPr lang="es-MX" sz="2200" dirty="0" smtClean="0"/>
              <a:t>Oprimir botón seleccionar, con ello nos lleva al directorio de mi computadora para buscar el archivo que publicaré.</a:t>
            </a:r>
          </a:p>
          <a:p>
            <a:r>
              <a:rPr lang="es-MX" sz="2200" dirty="0" smtClean="0"/>
              <a:t>Dar </a:t>
            </a:r>
            <a:r>
              <a:rPr lang="es-MX" sz="2200" dirty="0" err="1" smtClean="0"/>
              <a:t>click</a:t>
            </a:r>
            <a:r>
              <a:rPr lang="es-MX" sz="2200" dirty="0" smtClean="0"/>
              <a:t> en el nombre del archivo, con ello nos carga el nombre del archivo que publicaremos</a:t>
            </a:r>
          </a:p>
          <a:p>
            <a:r>
              <a:rPr lang="es-MX" sz="2200" dirty="0" smtClean="0"/>
              <a:t>Dar </a:t>
            </a:r>
            <a:r>
              <a:rPr lang="es-MX" sz="2200" dirty="0" err="1" smtClean="0"/>
              <a:t>click</a:t>
            </a:r>
            <a:r>
              <a:rPr lang="es-MX" sz="2200" dirty="0" smtClean="0"/>
              <a:t> en cargar archivo </a:t>
            </a:r>
          </a:p>
          <a:p>
            <a:r>
              <a:rPr lang="es-MX" sz="2200" dirty="0" smtClean="0"/>
              <a:t>Inicia el proceso de publicación</a:t>
            </a:r>
          </a:p>
          <a:p>
            <a:r>
              <a:rPr lang="es-MX" sz="2200" dirty="0" smtClean="0"/>
              <a:t>Cuando el Estatus diga: TERMINADO estará completado el proceso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 rot="10800000">
            <a:off x="3995936" y="1988840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derecha"/>
          <p:cNvSpPr/>
          <p:nvPr/>
        </p:nvSpPr>
        <p:spPr>
          <a:xfrm rot="10800000">
            <a:off x="5292080" y="2249253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3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VENTANA: ADMINISTRACIÓN DE INFORMACIÓN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5688632"/>
          </a:xfrm>
        </p:spPr>
        <p:txBody>
          <a:bodyPr>
            <a:normAutofit/>
          </a:bodyPr>
          <a:lstStyle/>
          <a:p>
            <a:r>
              <a:rPr lang="es-MX" sz="2200" dirty="0" smtClean="0"/>
              <a:t>1.En la ventana </a:t>
            </a:r>
            <a:r>
              <a:rPr lang="es-MX" sz="2200" dirty="0"/>
              <a:t>Carga de información</a:t>
            </a:r>
          </a:p>
          <a:p>
            <a:r>
              <a:rPr lang="es-MX" sz="2800" b="1" dirty="0" smtClean="0"/>
              <a:t>2. Elegir Administración de información</a:t>
            </a:r>
          </a:p>
          <a:p>
            <a:r>
              <a:rPr lang="es-MX" sz="2200" dirty="0" smtClean="0"/>
              <a:t>3. Normatividad </a:t>
            </a:r>
            <a:r>
              <a:rPr lang="es-MX" sz="2200" dirty="0"/>
              <a:t>: </a:t>
            </a:r>
            <a:r>
              <a:rPr lang="es-MX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Transparencia y Acceso a la Información Pública del Estado de Morelos.  PARA 2017 Y años anteriores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LTAIP DEL ESTADO DE MORELOS 2018. PARA 2018 </a:t>
            </a:r>
          </a:p>
          <a:p>
            <a:r>
              <a:rPr lang="es-MX" sz="2200" dirty="0" smtClean="0"/>
              <a:t>4. Oprimir </a:t>
            </a:r>
            <a:r>
              <a:rPr lang="es-MX" sz="2200" dirty="0"/>
              <a:t>botón : Buscar</a:t>
            </a:r>
          </a:p>
          <a:p>
            <a:r>
              <a:rPr lang="es-MX" sz="2200" dirty="0" smtClean="0"/>
              <a:t>5. Elegir </a:t>
            </a:r>
            <a:r>
              <a:rPr lang="es-MX" sz="2200" dirty="0"/>
              <a:t>Artículo y dar clic en el triángulo </a:t>
            </a:r>
            <a:r>
              <a:rPr lang="es-MX" sz="2200" dirty="0" smtClean="0"/>
              <a:t>pequeño</a:t>
            </a:r>
          </a:p>
          <a:p>
            <a:r>
              <a:rPr lang="es-MX" sz="2200" dirty="0" smtClean="0"/>
              <a:t>6. Elegir </a:t>
            </a:r>
            <a:r>
              <a:rPr lang="es-MX" sz="2200" dirty="0"/>
              <a:t>Fracción (Formato) a </a:t>
            </a:r>
            <a:r>
              <a:rPr lang="es-MX" sz="2200" dirty="0" smtClean="0"/>
              <a:t>modificar</a:t>
            </a:r>
          </a:p>
          <a:p>
            <a:r>
              <a:rPr lang="es-MX" sz="2200" dirty="0" smtClean="0"/>
              <a:t>7. En la ventana Filtros Avanzados, dar </a:t>
            </a:r>
            <a:r>
              <a:rPr lang="es-MX" sz="2200" dirty="0" err="1" smtClean="0"/>
              <a:t>click</a:t>
            </a:r>
            <a:r>
              <a:rPr lang="es-MX" sz="2200" dirty="0" smtClean="0"/>
              <a:t> en botón buscar: </a:t>
            </a:r>
            <a:r>
              <a:rPr lang="es-MX" sz="2400" b="1" dirty="0" smtClean="0"/>
              <a:t>con ello me muestra toda la información que previamente publiqué en la Plataforma Nacional.</a:t>
            </a:r>
            <a:r>
              <a:rPr lang="es-MX" sz="2200" dirty="0" smtClean="0"/>
              <a:t> </a:t>
            </a:r>
          </a:p>
          <a:p>
            <a:pPr marL="45720" indent="0">
              <a:buNone/>
            </a:pPr>
            <a:endParaRPr lang="es-MX" sz="2200" dirty="0" smtClean="0"/>
          </a:p>
          <a:p>
            <a:r>
              <a:rPr lang="es-MX" dirty="0" smtClean="0"/>
              <a:t>En esta opción, además p</a:t>
            </a:r>
            <a:r>
              <a:rPr lang="es-MX" sz="2200" dirty="0" smtClean="0"/>
              <a:t>uedo: MODIFICAR, AGREGAR O BORRAR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 rot="10800000">
            <a:off x="4513382" y="2320414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derecha"/>
          <p:cNvSpPr/>
          <p:nvPr/>
        </p:nvSpPr>
        <p:spPr>
          <a:xfrm rot="10800000">
            <a:off x="5436096" y="2636912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5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just"/>
            <a:r>
              <a:rPr lang="es-MX" dirty="0" smtClean="0"/>
              <a:t>Modificar vía Formulario WEB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5496" y="692696"/>
            <a:ext cx="9108504" cy="32849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MX" sz="2800" dirty="0" smtClean="0"/>
              <a:t>Esta opción sirve PRINCIPALMENTE  para actualizar los formatos en los que, los lineamientos nos indican que solo debo dejar publicada «La Información Vigente». 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200" dirty="0" smtClean="0"/>
              <a:t>8. Identificar el registro a MODIFICAR, dar </a:t>
            </a:r>
            <a:r>
              <a:rPr lang="es-MX" sz="2200" dirty="0" err="1" smtClean="0"/>
              <a:t>click</a:t>
            </a:r>
            <a:r>
              <a:rPr lang="es-MX" sz="2200" dirty="0" smtClean="0"/>
              <a:t> en el ICONO: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200" dirty="0" smtClean="0"/>
              <a:t>9</a:t>
            </a:r>
            <a:r>
              <a:rPr lang="es-MX" sz="2800" dirty="0" smtClean="0"/>
              <a:t>. </a:t>
            </a:r>
            <a:r>
              <a:rPr lang="es-MX" sz="2200" dirty="0" smtClean="0"/>
              <a:t>Se abre el formulario WEB.</a:t>
            </a:r>
            <a:endParaRPr lang="es-MX" sz="2800" dirty="0" smtClean="0"/>
          </a:p>
          <a:p>
            <a:pPr algn="just"/>
            <a:r>
              <a:rPr lang="es-MX" sz="2200" dirty="0" smtClean="0"/>
              <a:t>10. Se procede a modificar los datos y se oprime el botón: GUARDAR. </a:t>
            </a:r>
          </a:p>
          <a:p>
            <a:pPr marL="0" indent="0" algn="just">
              <a:buNone/>
            </a:pPr>
            <a:endParaRPr lang="es-MX" sz="2200" dirty="0" smtClean="0"/>
          </a:p>
          <a:p>
            <a:pPr marL="0" indent="0" algn="ctr">
              <a:buNone/>
            </a:pPr>
            <a:r>
              <a:rPr lang="es-MX" sz="2800" dirty="0" smtClean="0"/>
              <a:t>NOTA: EN ESTA OPCIÓN LA MODIFICACIÓN SE DEBERÁ REALIZAR REGISTRO POR REGISTRO.</a:t>
            </a:r>
          </a:p>
          <a:p>
            <a:pPr marL="0" indent="0" algn="just">
              <a:buNone/>
            </a:pPr>
            <a:r>
              <a:rPr lang="es-MX" sz="2800" dirty="0" smtClean="0"/>
              <a:t>                                </a:t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 </a:t>
            </a:r>
            <a:endParaRPr lang="es-MX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8788</TotalTime>
  <Words>1095</Words>
  <Application>Microsoft Office PowerPoint</Application>
  <PresentationFormat>Presentación en pantalla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Georgia</vt:lpstr>
      <vt:lpstr>Trebuchet MS</vt:lpstr>
      <vt:lpstr>Wingdings</vt:lpstr>
      <vt:lpstr>Transmisión de listas</vt:lpstr>
      <vt:lpstr>Presentación de PowerPoint</vt:lpstr>
      <vt:lpstr>Presentación de PowerPoint</vt:lpstr>
      <vt:lpstr>UNIDADES ADMINISTRATIVAS</vt:lpstr>
      <vt:lpstr>Asignación de Claves de usuario y contraseña </vt:lpstr>
      <vt:lpstr>Presentación de PowerPoint</vt:lpstr>
      <vt:lpstr>PARA BAJAR LOS FORMATOS</vt:lpstr>
      <vt:lpstr>PARA PUBLICAR UN FORMATO NUEVO</vt:lpstr>
      <vt:lpstr>VENTANA: ADMINISTRACIÓN DE INFORMACIÓN</vt:lpstr>
      <vt:lpstr>Modificar vía Formulario WEB       </vt:lpstr>
      <vt:lpstr>Presentación de PowerPoint</vt:lpstr>
      <vt:lpstr>Presentación de PowerPoint</vt:lpstr>
      <vt:lpstr>Borrar vía Formulario WEB       </vt:lpstr>
      <vt:lpstr>Presentación de PowerPoint</vt:lpstr>
      <vt:lpstr>Presentación de PowerPoint</vt:lpstr>
      <vt:lpstr>Presentación de PowerPoint</vt:lpstr>
      <vt:lpstr>Presentación de PowerPoint</vt:lpstr>
      <vt:lpstr>MODIFICACION VIA CARGA DE ARCHIVO</vt:lpstr>
      <vt:lpstr>Presentación de PowerPoint</vt:lpstr>
      <vt:lpstr>Presentación de PowerPoint</vt:lpstr>
      <vt:lpstr>¿Cómo identifico los nuevos formatos?</vt:lpstr>
      <vt:lpstr>Presentación de PowerPoint</vt:lpstr>
      <vt:lpstr>Presentación de PowerPoint</vt:lpstr>
      <vt:lpstr>¡Gracias por su atención!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IMIPE</dc:creator>
  <cp:lastModifiedBy>UDIP-UAEM</cp:lastModifiedBy>
  <cp:revision>780</cp:revision>
  <dcterms:created xsi:type="dcterms:W3CDTF">2016-08-12T15:25:04Z</dcterms:created>
  <dcterms:modified xsi:type="dcterms:W3CDTF">2018-04-25T18:26:34Z</dcterms:modified>
</cp:coreProperties>
</file>